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24" autoAdjust="0"/>
  </p:normalViewPr>
  <p:slideViewPr>
    <p:cSldViewPr snapToGrid="0">
      <p:cViewPr varScale="1">
        <p:scale>
          <a:sx n="121" d="100"/>
          <a:sy n="121" d="100"/>
        </p:scale>
        <p:origin x="132" y="102"/>
      </p:cViewPr>
      <p:guideLst>
        <p:guide pos="768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49ABE9-E72B-43EC-A69F-5FBBC4DCDB0D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3B5CF00-28A8-4152-ABDA-55B7B365C8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8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E2827-DDB9-4CBC-AB50-13CFE91980BD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195BF-1F50-4644-ADF1-247A95548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805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195BF-1F50-4644-ADF1-247A955486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91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15A5-4BE4-4CB6-BECF-194D392DC71F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D01-6C23-429A-9D59-DDBE8AFF08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709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15A5-4BE4-4CB6-BECF-194D392DC71F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D01-6C23-429A-9D59-DDBE8AFF08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577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15A5-4BE4-4CB6-BECF-194D392DC71F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D01-6C23-429A-9D59-DDBE8AFF08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275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15A5-4BE4-4CB6-BECF-194D392DC71F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D01-6C23-429A-9D59-DDBE8AFF08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133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15A5-4BE4-4CB6-BECF-194D392DC71F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D01-6C23-429A-9D59-DDBE8AFF08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02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15A5-4BE4-4CB6-BECF-194D392DC71F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D01-6C23-429A-9D59-DDBE8AFF08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6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15A5-4BE4-4CB6-BECF-194D392DC71F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D01-6C23-429A-9D59-DDBE8AFF08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98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15A5-4BE4-4CB6-BECF-194D392DC71F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D01-6C23-429A-9D59-DDBE8AFF08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021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15A5-4BE4-4CB6-BECF-194D392DC71F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D01-6C23-429A-9D59-DDBE8AFF08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052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15A5-4BE4-4CB6-BECF-194D392DC71F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D01-6C23-429A-9D59-DDBE8AFF08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47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15A5-4BE4-4CB6-BECF-194D392DC71F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D01-6C23-429A-9D59-DDBE8AFF08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9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515A5-4BE4-4CB6-BECF-194D392DC71F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F0D01-6C23-429A-9D59-DDBE8AFF08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7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63869" y="1290710"/>
            <a:ext cx="1008185" cy="453293"/>
          </a:xfrm>
          <a:prstGeom prst="rect">
            <a:avLst/>
          </a:prstGeom>
          <a:solidFill>
            <a:srgbClr val="FF33CC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dirty="0"/>
              <a:t>მრჩეველთა საბჭო </a:t>
            </a:r>
            <a:endParaRPr lang="en-US" sz="1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589416" y="1002115"/>
            <a:ext cx="3939" cy="1067024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sp>
        <p:nvSpPr>
          <p:cNvPr id="9" name="Rectangle 8"/>
          <p:cNvSpPr/>
          <p:nvPr/>
        </p:nvSpPr>
        <p:spPr>
          <a:xfrm>
            <a:off x="5278797" y="4791660"/>
            <a:ext cx="1352044" cy="41791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dirty="0"/>
              <a:t>უსაფრთხოების   სამმართველო  </a:t>
            </a:r>
            <a:endParaRPr lang="en-US" sz="10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472917" y="2056698"/>
            <a:ext cx="9474214" cy="28811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sp>
        <p:nvSpPr>
          <p:cNvPr id="16" name="Rectangle 15"/>
          <p:cNvSpPr/>
          <p:nvPr/>
        </p:nvSpPr>
        <p:spPr>
          <a:xfrm>
            <a:off x="4266811" y="2213165"/>
            <a:ext cx="1575419" cy="4973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900" dirty="0"/>
              <a:t>პირველი მოადგილე</a:t>
            </a:r>
            <a:endParaRPr lang="en-US" sz="900" dirty="0"/>
          </a:p>
        </p:txBody>
      </p:sp>
      <p:sp>
        <p:nvSpPr>
          <p:cNvPr id="18" name="Rectangle 17"/>
          <p:cNvSpPr/>
          <p:nvPr/>
        </p:nvSpPr>
        <p:spPr>
          <a:xfrm>
            <a:off x="7355516" y="2234186"/>
            <a:ext cx="1586146" cy="4872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200" dirty="0"/>
              <a:t>მოადგილე</a:t>
            </a:r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10198269" y="2205312"/>
            <a:ext cx="1497724" cy="5161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200" dirty="0"/>
              <a:t>მოადგილე</a:t>
            </a:r>
            <a:endParaRPr lang="en-US" sz="1200" dirty="0"/>
          </a:p>
        </p:txBody>
      </p:sp>
      <p:sp>
        <p:nvSpPr>
          <p:cNvPr id="57" name="Rectangle 56"/>
          <p:cNvSpPr/>
          <p:nvPr/>
        </p:nvSpPr>
        <p:spPr>
          <a:xfrm>
            <a:off x="4708351" y="415141"/>
            <a:ext cx="1797537" cy="586154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200" dirty="0"/>
              <a:t>სამსახურის </a:t>
            </a:r>
            <a:r>
              <a:rPr lang="ka-GE" sz="1200" dirty="0" smtClean="0"/>
              <a:t>დირექტორი</a:t>
            </a:r>
          </a:p>
          <a:p>
            <a:pPr algn="ctr"/>
            <a:r>
              <a:rPr lang="ka-GE" sz="1200" dirty="0" smtClean="0"/>
              <a:t>სულ:</a:t>
            </a:r>
            <a:r>
              <a:rPr lang="en-US" sz="1200" dirty="0" smtClean="0"/>
              <a:t> 106</a:t>
            </a:r>
            <a:endParaRPr lang="en-US" sz="1200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628662" y="1275785"/>
            <a:ext cx="0" cy="0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3450317" y="5926632"/>
            <a:ext cx="0" cy="0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9590892" y="6627580"/>
            <a:ext cx="18684" cy="32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061437" y="1358920"/>
            <a:ext cx="1311446" cy="466324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dirty="0"/>
              <a:t>მონიტორინგისა და აუდიტის სამმართველო</a:t>
            </a:r>
            <a:endParaRPr lang="en-US" sz="1000" dirty="0"/>
          </a:p>
        </p:txBody>
      </p:sp>
      <p:sp>
        <p:nvSpPr>
          <p:cNvPr id="38" name="Rectangle 37"/>
          <p:cNvSpPr/>
          <p:nvPr/>
        </p:nvSpPr>
        <p:spPr>
          <a:xfrm>
            <a:off x="6832712" y="485021"/>
            <a:ext cx="1009733" cy="453293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100" dirty="0"/>
              <a:t>თანაშემწე</a:t>
            </a:r>
            <a:endParaRPr lang="en-US" sz="1100" dirty="0"/>
          </a:p>
        </p:txBody>
      </p:sp>
      <p:cxnSp>
        <p:nvCxnSpPr>
          <p:cNvPr id="73" name="Straight Connector 72"/>
          <p:cNvCxnSpPr>
            <a:stCxn id="38" idx="1"/>
            <a:endCxn id="57" idx="3"/>
          </p:cNvCxnSpPr>
          <p:nvPr/>
        </p:nvCxnSpPr>
        <p:spPr>
          <a:xfrm flipH="1" flipV="1">
            <a:off x="6505888" y="708218"/>
            <a:ext cx="326824" cy="3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138"/>
          <p:cNvSpPr/>
          <p:nvPr/>
        </p:nvSpPr>
        <p:spPr>
          <a:xfrm>
            <a:off x="3702422" y="2776365"/>
            <a:ext cx="1365842" cy="50306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900" dirty="0" smtClean="0"/>
              <a:t>რეგიონული მართვის დეპარტამენტი</a:t>
            </a:r>
            <a:endParaRPr lang="en-US" sz="900" dirty="0"/>
          </a:p>
        </p:txBody>
      </p:sp>
      <p:sp>
        <p:nvSpPr>
          <p:cNvPr id="140" name="Rectangle 139"/>
          <p:cNvSpPr/>
          <p:nvPr/>
        </p:nvSpPr>
        <p:spPr>
          <a:xfrm>
            <a:off x="5278374" y="2776087"/>
            <a:ext cx="1337066" cy="49624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dirty="0" smtClean="0"/>
              <a:t>სამართლებრივი უზრუნველყოფის დეპარტამენტი</a:t>
            </a:r>
            <a:endParaRPr lang="en-US" sz="1000" dirty="0"/>
          </a:p>
        </p:txBody>
      </p:sp>
      <p:cxnSp>
        <p:nvCxnSpPr>
          <p:cNvPr id="158" name="Straight Connector 157"/>
          <p:cNvCxnSpPr/>
          <p:nvPr/>
        </p:nvCxnSpPr>
        <p:spPr>
          <a:xfrm>
            <a:off x="5593355" y="1517357"/>
            <a:ext cx="270514" cy="0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5380910" y="1584570"/>
            <a:ext cx="196639" cy="1205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160" name="Straight Connector 159"/>
          <p:cNvCxnSpPr/>
          <p:nvPr/>
        </p:nvCxnSpPr>
        <p:spPr>
          <a:xfrm flipH="1" flipV="1">
            <a:off x="5020996" y="2058347"/>
            <a:ext cx="1" cy="154818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8142104" y="2070372"/>
            <a:ext cx="0" cy="163814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sp>
        <p:nvSpPr>
          <p:cNvPr id="203" name="Rectangle 202"/>
          <p:cNvSpPr/>
          <p:nvPr/>
        </p:nvSpPr>
        <p:spPr>
          <a:xfrm>
            <a:off x="6872054" y="2792508"/>
            <a:ext cx="1291444" cy="484319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dirty="0" smtClean="0"/>
              <a:t>ეკონომიკური დეპარტამენტი</a:t>
            </a:r>
            <a:endParaRPr lang="en-US" sz="1000" dirty="0"/>
          </a:p>
        </p:txBody>
      </p:sp>
      <p:sp>
        <p:nvSpPr>
          <p:cNvPr id="204" name="Rectangle 203"/>
          <p:cNvSpPr/>
          <p:nvPr/>
        </p:nvSpPr>
        <p:spPr>
          <a:xfrm>
            <a:off x="8238881" y="2783254"/>
            <a:ext cx="1291444" cy="48539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dirty="0" smtClean="0"/>
              <a:t>ლოჯისტიკის დეპარტამენტი</a:t>
            </a:r>
            <a:endParaRPr lang="en-US" sz="1000" dirty="0"/>
          </a:p>
        </p:txBody>
      </p:sp>
      <p:sp>
        <p:nvSpPr>
          <p:cNvPr id="205" name="Rectangle 204"/>
          <p:cNvSpPr/>
          <p:nvPr/>
        </p:nvSpPr>
        <p:spPr>
          <a:xfrm>
            <a:off x="6885623" y="3356708"/>
            <a:ext cx="1291444" cy="417914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dirty="0" smtClean="0"/>
              <a:t>საფინანსო - საბიუჯეტო გან-ბა</a:t>
            </a:r>
            <a:endParaRPr lang="en-US" sz="1000" dirty="0"/>
          </a:p>
        </p:txBody>
      </p:sp>
      <p:sp>
        <p:nvSpPr>
          <p:cNvPr id="206" name="Rectangle 205"/>
          <p:cNvSpPr/>
          <p:nvPr/>
        </p:nvSpPr>
        <p:spPr>
          <a:xfrm>
            <a:off x="6888306" y="3902880"/>
            <a:ext cx="1291444" cy="476761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dirty="0" smtClean="0"/>
              <a:t>შესყიდვების</a:t>
            </a:r>
          </a:p>
          <a:p>
            <a:pPr algn="ctr"/>
            <a:r>
              <a:rPr lang="ka-GE" sz="1000" dirty="0" smtClean="0"/>
              <a:t>გან-ბა</a:t>
            </a:r>
            <a:endParaRPr lang="en-US" sz="1000" dirty="0"/>
          </a:p>
        </p:txBody>
      </p:sp>
      <p:sp>
        <p:nvSpPr>
          <p:cNvPr id="209" name="Rectangle 208"/>
          <p:cNvSpPr/>
          <p:nvPr/>
        </p:nvSpPr>
        <p:spPr>
          <a:xfrm>
            <a:off x="8238881" y="3366913"/>
            <a:ext cx="1291444" cy="41791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dirty="0" smtClean="0"/>
              <a:t>საორგანიზაციო გან-ბა</a:t>
            </a:r>
            <a:endParaRPr lang="en-US" sz="1000" dirty="0"/>
          </a:p>
        </p:txBody>
      </p:sp>
      <p:sp>
        <p:nvSpPr>
          <p:cNvPr id="210" name="Rectangle 209"/>
          <p:cNvSpPr/>
          <p:nvPr/>
        </p:nvSpPr>
        <p:spPr>
          <a:xfrm>
            <a:off x="5277325" y="3362150"/>
            <a:ext cx="1337991" cy="61226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dirty="0" smtClean="0"/>
              <a:t>სამართლებრივი აქტების მომზადების გან-ბა</a:t>
            </a:r>
            <a:endParaRPr lang="en-US" sz="1000" dirty="0"/>
          </a:p>
        </p:txBody>
      </p:sp>
      <p:sp>
        <p:nvSpPr>
          <p:cNvPr id="282" name="Rectangle 281"/>
          <p:cNvSpPr/>
          <p:nvPr/>
        </p:nvSpPr>
        <p:spPr>
          <a:xfrm>
            <a:off x="5277810" y="4042168"/>
            <a:ext cx="1353031" cy="67494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dirty="0" smtClean="0"/>
              <a:t>სასამართლოსთან ურთიერთობისა და იურიდიული დახმარების გან-ბა</a:t>
            </a:r>
            <a:endParaRPr lang="en-US" sz="1000" dirty="0"/>
          </a:p>
        </p:txBody>
      </p:sp>
      <p:cxnSp>
        <p:nvCxnSpPr>
          <p:cNvPr id="283" name="Straight Connector 282"/>
          <p:cNvCxnSpPr>
            <a:stCxn id="209" idx="0"/>
            <a:endCxn id="204" idx="2"/>
          </p:cNvCxnSpPr>
          <p:nvPr/>
        </p:nvCxnSpPr>
        <p:spPr>
          <a:xfrm flipV="1">
            <a:off x="8884603" y="3268645"/>
            <a:ext cx="0" cy="98268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284" name="Straight Connector 283"/>
          <p:cNvCxnSpPr/>
          <p:nvPr/>
        </p:nvCxnSpPr>
        <p:spPr>
          <a:xfrm flipV="1">
            <a:off x="8880240" y="3779019"/>
            <a:ext cx="3153" cy="127364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285" name="Straight Connector 284"/>
          <p:cNvCxnSpPr>
            <a:stCxn id="205" idx="0"/>
          </p:cNvCxnSpPr>
          <p:nvPr/>
        </p:nvCxnSpPr>
        <p:spPr>
          <a:xfrm flipV="1">
            <a:off x="7531345" y="3283590"/>
            <a:ext cx="1576" cy="73118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286" name="Straight Connector 285"/>
          <p:cNvCxnSpPr>
            <a:stCxn id="206" idx="0"/>
            <a:endCxn id="205" idx="2"/>
          </p:cNvCxnSpPr>
          <p:nvPr/>
        </p:nvCxnSpPr>
        <p:spPr>
          <a:xfrm flipH="1" flipV="1">
            <a:off x="7531345" y="3774622"/>
            <a:ext cx="2683" cy="128258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287" name="Straight Connector 286"/>
          <p:cNvCxnSpPr/>
          <p:nvPr/>
        </p:nvCxnSpPr>
        <p:spPr>
          <a:xfrm flipV="1">
            <a:off x="1473135" y="2046213"/>
            <a:ext cx="3153" cy="156552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sp>
        <p:nvSpPr>
          <p:cNvPr id="290" name="Rectangle 289"/>
          <p:cNvSpPr/>
          <p:nvPr/>
        </p:nvSpPr>
        <p:spPr>
          <a:xfrm>
            <a:off x="8264706" y="3890580"/>
            <a:ext cx="1291444" cy="48906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dirty="0" smtClean="0"/>
              <a:t>მატერიალური-ტექნიკური უზრუნველყოფის</a:t>
            </a:r>
            <a:endParaRPr lang="en-US" sz="1000" dirty="0"/>
          </a:p>
        </p:txBody>
      </p:sp>
      <p:sp>
        <p:nvSpPr>
          <p:cNvPr id="296" name="Rectangle 295"/>
          <p:cNvSpPr/>
          <p:nvPr/>
        </p:nvSpPr>
        <p:spPr>
          <a:xfrm>
            <a:off x="10198269" y="2781344"/>
            <a:ext cx="1497724" cy="64694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dirty="0" smtClean="0"/>
              <a:t>სოციალურ საკითხთა და სააღრიცხვო -ანალიტიკური დეპარტამენტი</a:t>
            </a:r>
            <a:endParaRPr lang="en-US" sz="1000" dirty="0"/>
          </a:p>
        </p:txBody>
      </p:sp>
      <p:sp>
        <p:nvSpPr>
          <p:cNvPr id="297" name="Rectangle 296"/>
          <p:cNvSpPr/>
          <p:nvPr/>
        </p:nvSpPr>
        <p:spPr>
          <a:xfrm>
            <a:off x="10198269" y="3537506"/>
            <a:ext cx="1497724" cy="41791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dirty="0" smtClean="0"/>
              <a:t>სოციალურ საკითხთა გან-ბა</a:t>
            </a:r>
            <a:endParaRPr lang="en-US" sz="1000" dirty="0"/>
          </a:p>
        </p:txBody>
      </p:sp>
      <p:sp>
        <p:nvSpPr>
          <p:cNvPr id="298" name="Rectangle 297"/>
          <p:cNvSpPr/>
          <p:nvPr/>
        </p:nvSpPr>
        <p:spPr>
          <a:xfrm>
            <a:off x="10198269" y="4059749"/>
            <a:ext cx="1497724" cy="41791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dirty="0" smtClean="0"/>
              <a:t>სააღრიცხვო -ანალიტიკური გან-ბა</a:t>
            </a:r>
            <a:endParaRPr lang="en-US" sz="1000" dirty="0"/>
          </a:p>
        </p:txBody>
      </p:sp>
      <p:sp>
        <p:nvSpPr>
          <p:cNvPr id="299" name="Rectangle 298"/>
          <p:cNvSpPr/>
          <p:nvPr/>
        </p:nvSpPr>
        <p:spPr>
          <a:xfrm>
            <a:off x="7620889" y="4528318"/>
            <a:ext cx="1291444" cy="481141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b="1" dirty="0" smtClean="0"/>
              <a:t>პროექტების დაგეგმვის და მართვის ჯგუფი</a:t>
            </a:r>
            <a:endParaRPr lang="en-US" sz="1000" b="1" dirty="0"/>
          </a:p>
        </p:txBody>
      </p:sp>
      <p:cxnSp>
        <p:nvCxnSpPr>
          <p:cNvPr id="305" name="Straight Connector 304"/>
          <p:cNvCxnSpPr>
            <a:stCxn id="210" idx="0"/>
            <a:endCxn id="140" idx="2"/>
          </p:cNvCxnSpPr>
          <p:nvPr/>
        </p:nvCxnSpPr>
        <p:spPr>
          <a:xfrm flipV="1">
            <a:off x="5946321" y="3272330"/>
            <a:ext cx="586" cy="89820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306" name="Straight Connector 305"/>
          <p:cNvCxnSpPr/>
          <p:nvPr/>
        </p:nvCxnSpPr>
        <p:spPr>
          <a:xfrm flipH="1" flipV="1">
            <a:off x="5943023" y="3938700"/>
            <a:ext cx="2837" cy="106735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sp>
        <p:nvSpPr>
          <p:cNvPr id="321" name="Rectangle 320"/>
          <p:cNvSpPr/>
          <p:nvPr/>
        </p:nvSpPr>
        <p:spPr>
          <a:xfrm>
            <a:off x="3705789" y="3294901"/>
            <a:ext cx="1365842" cy="275102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900" dirty="0" smtClean="0"/>
              <a:t>აფხაზეთის ა/რ სამმარტველო</a:t>
            </a:r>
            <a:endParaRPr lang="en-US" sz="900" dirty="0"/>
          </a:p>
        </p:txBody>
      </p:sp>
      <p:sp>
        <p:nvSpPr>
          <p:cNvPr id="322" name="Rectangle 321"/>
          <p:cNvSpPr/>
          <p:nvPr/>
        </p:nvSpPr>
        <p:spPr>
          <a:xfrm>
            <a:off x="3702422" y="3595049"/>
            <a:ext cx="1365842" cy="275102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900" dirty="0" smtClean="0"/>
              <a:t>აჭარის ა/რ სამმართველო</a:t>
            </a:r>
            <a:endParaRPr lang="en-US" sz="900" dirty="0"/>
          </a:p>
        </p:txBody>
      </p:sp>
      <p:sp>
        <p:nvSpPr>
          <p:cNvPr id="323" name="Rectangle 322"/>
          <p:cNvSpPr/>
          <p:nvPr/>
        </p:nvSpPr>
        <p:spPr>
          <a:xfrm>
            <a:off x="3700475" y="4938204"/>
            <a:ext cx="1365842" cy="275102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900" dirty="0" smtClean="0"/>
              <a:t>შიდაქართლის სამმართველო</a:t>
            </a:r>
            <a:endParaRPr lang="en-US" sz="900" dirty="0"/>
          </a:p>
        </p:txBody>
      </p:sp>
      <p:sp>
        <p:nvSpPr>
          <p:cNvPr id="324" name="Rectangle 323"/>
          <p:cNvSpPr/>
          <p:nvPr/>
        </p:nvSpPr>
        <p:spPr>
          <a:xfrm>
            <a:off x="3700475" y="3892518"/>
            <a:ext cx="1365842" cy="38784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900" dirty="0" smtClean="0"/>
              <a:t>სამეგრელო ზემო სვანეტის სამმარტველო</a:t>
            </a:r>
            <a:endParaRPr lang="en-US" sz="900" dirty="0"/>
          </a:p>
        </p:txBody>
      </p:sp>
      <p:sp>
        <p:nvSpPr>
          <p:cNvPr id="325" name="Rectangle 324"/>
          <p:cNvSpPr/>
          <p:nvPr/>
        </p:nvSpPr>
        <p:spPr>
          <a:xfrm>
            <a:off x="3700475" y="4618349"/>
            <a:ext cx="1365842" cy="275102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900" dirty="0" smtClean="0"/>
              <a:t>იმერეთის სამმარტველო</a:t>
            </a:r>
            <a:endParaRPr lang="en-US" sz="900" dirty="0"/>
          </a:p>
        </p:txBody>
      </p:sp>
      <p:sp>
        <p:nvSpPr>
          <p:cNvPr id="326" name="Rectangle 325"/>
          <p:cNvSpPr/>
          <p:nvPr/>
        </p:nvSpPr>
        <p:spPr>
          <a:xfrm>
            <a:off x="3700475" y="5240858"/>
            <a:ext cx="1365842" cy="275102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900" dirty="0" smtClean="0"/>
              <a:t>ქვემო ქართლის სამმართველო</a:t>
            </a:r>
            <a:endParaRPr lang="en-US" sz="900" dirty="0"/>
          </a:p>
        </p:txBody>
      </p:sp>
      <p:sp>
        <p:nvSpPr>
          <p:cNvPr id="327" name="Rectangle 326"/>
          <p:cNvSpPr/>
          <p:nvPr/>
        </p:nvSpPr>
        <p:spPr>
          <a:xfrm>
            <a:off x="3700475" y="4309286"/>
            <a:ext cx="1365842" cy="275102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900" dirty="0" smtClean="0"/>
              <a:t>გურიის სამმართველო</a:t>
            </a:r>
            <a:endParaRPr lang="en-US" sz="900" dirty="0"/>
          </a:p>
        </p:txBody>
      </p:sp>
      <p:sp>
        <p:nvSpPr>
          <p:cNvPr id="328" name="Rectangle 327"/>
          <p:cNvSpPr/>
          <p:nvPr/>
        </p:nvSpPr>
        <p:spPr>
          <a:xfrm>
            <a:off x="3700475" y="5561254"/>
            <a:ext cx="1365842" cy="275102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900" dirty="0" smtClean="0"/>
              <a:t>რაჭა-ლეჩხუმის სამმართველო</a:t>
            </a:r>
            <a:endParaRPr lang="en-US" sz="900" dirty="0"/>
          </a:p>
        </p:txBody>
      </p:sp>
      <p:sp>
        <p:nvSpPr>
          <p:cNvPr id="329" name="Rectangle 328"/>
          <p:cNvSpPr/>
          <p:nvPr/>
        </p:nvSpPr>
        <p:spPr>
          <a:xfrm>
            <a:off x="3700475" y="5866002"/>
            <a:ext cx="1365842" cy="275102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900" dirty="0" smtClean="0"/>
              <a:t>კახეთის სამმართველო</a:t>
            </a:r>
            <a:endParaRPr lang="en-US" sz="900" dirty="0"/>
          </a:p>
        </p:txBody>
      </p:sp>
      <p:sp>
        <p:nvSpPr>
          <p:cNvPr id="330" name="Rectangle 329"/>
          <p:cNvSpPr/>
          <p:nvPr/>
        </p:nvSpPr>
        <p:spPr>
          <a:xfrm>
            <a:off x="3700475" y="6179973"/>
            <a:ext cx="1365842" cy="275102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900" dirty="0" smtClean="0"/>
              <a:t>სამცხე -ჯავახეთის სამმარტველო</a:t>
            </a:r>
            <a:endParaRPr lang="en-US" sz="900" dirty="0"/>
          </a:p>
        </p:txBody>
      </p:sp>
      <p:sp>
        <p:nvSpPr>
          <p:cNvPr id="331" name="Rectangle 330"/>
          <p:cNvSpPr/>
          <p:nvPr/>
        </p:nvSpPr>
        <p:spPr>
          <a:xfrm>
            <a:off x="3700475" y="6484613"/>
            <a:ext cx="1365842" cy="275102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900" dirty="0" smtClean="0"/>
              <a:t>მცხეთა მთიანეთის სამმართველო</a:t>
            </a:r>
            <a:endParaRPr lang="en-US" sz="900" dirty="0"/>
          </a:p>
        </p:txBody>
      </p:sp>
      <p:cxnSp>
        <p:nvCxnSpPr>
          <p:cNvPr id="333" name="Straight Connector 332"/>
          <p:cNvCxnSpPr/>
          <p:nvPr/>
        </p:nvCxnSpPr>
        <p:spPr>
          <a:xfrm flipH="1">
            <a:off x="10945227" y="2077408"/>
            <a:ext cx="1904" cy="125421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335" name="Straight Connector 334"/>
          <p:cNvCxnSpPr/>
          <p:nvPr/>
        </p:nvCxnSpPr>
        <p:spPr>
          <a:xfrm flipH="1">
            <a:off x="10963800" y="3950220"/>
            <a:ext cx="1904" cy="125421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336" name="Straight Connector 335"/>
          <p:cNvCxnSpPr/>
          <p:nvPr/>
        </p:nvCxnSpPr>
        <p:spPr>
          <a:xfrm flipH="1">
            <a:off x="10949497" y="3414332"/>
            <a:ext cx="1904" cy="125421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292249" y="2813852"/>
            <a:ext cx="10078" cy="0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sp>
        <p:nvSpPr>
          <p:cNvPr id="35" name="Rectangle 34"/>
          <p:cNvSpPr/>
          <p:nvPr/>
        </p:nvSpPr>
        <p:spPr>
          <a:xfrm>
            <a:off x="447567" y="2943232"/>
            <a:ext cx="1287862" cy="497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800" dirty="0" smtClean="0"/>
              <a:t>ადამიანური რესურსების მართვისა  და </a:t>
            </a:r>
            <a:r>
              <a:rPr lang="ka-GE" sz="800" dirty="0"/>
              <a:t>საქმისწარმოების სამმართველო</a:t>
            </a:r>
            <a:endParaRPr lang="en-US" sz="800" dirty="0"/>
          </a:p>
        </p:txBody>
      </p:sp>
      <p:sp>
        <p:nvSpPr>
          <p:cNvPr id="39" name="Rectangle 38"/>
          <p:cNvSpPr/>
          <p:nvPr/>
        </p:nvSpPr>
        <p:spPr>
          <a:xfrm>
            <a:off x="442399" y="4157579"/>
            <a:ext cx="1302165" cy="3885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000" dirty="0"/>
              <a:t>საქმისწარმოების განყ-ბა</a:t>
            </a:r>
            <a:endParaRPr lang="en-US" sz="1000" dirty="0"/>
          </a:p>
        </p:txBody>
      </p:sp>
      <p:sp>
        <p:nvSpPr>
          <p:cNvPr id="40" name="Rectangle 39"/>
          <p:cNvSpPr/>
          <p:nvPr/>
        </p:nvSpPr>
        <p:spPr>
          <a:xfrm>
            <a:off x="467012" y="4629712"/>
            <a:ext cx="1295910" cy="376889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000" dirty="0"/>
              <a:t>არქივი</a:t>
            </a:r>
            <a:endParaRPr lang="en-US" sz="1000" dirty="0"/>
          </a:p>
        </p:txBody>
      </p:sp>
      <p:sp>
        <p:nvSpPr>
          <p:cNvPr id="42" name="Rectangle 41"/>
          <p:cNvSpPr/>
          <p:nvPr/>
        </p:nvSpPr>
        <p:spPr>
          <a:xfrm>
            <a:off x="1989518" y="4163091"/>
            <a:ext cx="1299350" cy="450553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900" dirty="0"/>
              <a:t>საზოგადოებასთან ურთიერთობების განყ-ბა</a:t>
            </a:r>
            <a:endParaRPr lang="en-US" sz="900" dirty="0"/>
          </a:p>
        </p:txBody>
      </p:sp>
      <p:sp>
        <p:nvSpPr>
          <p:cNvPr id="43" name="Rectangle 42"/>
          <p:cNvSpPr/>
          <p:nvPr/>
        </p:nvSpPr>
        <p:spPr>
          <a:xfrm>
            <a:off x="1976503" y="2986227"/>
            <a:ext cx="1306670" cy="497063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800" dirty="0"/>
              <a:t>საერთაშორისო </a:t>
            </a:r>
            <a:r>
              <a:rPr lang="ka-GE" sz="800" dirty="0" smtClean="0"/>
              <a:t>და საზოგადოებასთან</a:t>
            </a:r>
          </a:p>
          <a:p>
            <a:pPr algn="ctr"/>
            <a:r>
              <a:rPr lang="ka-GE" sz="800" dirty="0" smtClean="0"/>
              <a:t>ურთიერთობების  სამმართველო</a:t>
            </a:r>
            <a:endParaRPr lang="en-US" sz="800" dirty="0"/>
          </a:p>
        </p:txBody>
      </p:sp>
      <p:sp>
        <p:nvSpPr>
          <p:cNvPr id="47" name="Rectangle 46"/>
          <p:cNvSpPr/>
          <p:nvPr/>
        </p:nvSpPr>
        <p:spPr>
          <a:xfrm>
            <a:off x="453161" y="5051452"/>
            <a:ext cx="1305051" cy="4911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800" dirty="0" smtClean="0"/>
              <a:t>საინფორმაციო - ანალიტიკური და </a:t>
            </a:r>
            <a:r>
              <a:rPr lang="ka-GE" sz="800" dirty="0"/>
              <a:t>პროგრ. უზრუნველყ. ჯგუფი  </a:t>
            </a:r>
            <a:endParaRPr lang="en-US" sz="800" dirty="0"/>
          </a:p>
        </p:txBody>
      </p:sp>
      <p:sp>
        <p:nvSpPr>
          <p:cNvPr id="48" name="Rectangle 47"/>
          <p:cNvSpPr/>
          <p:nvPr/>
        </p:nvSpPr>
        <p:spPr>
          <a:xfrm>
            <a:off x="1993652" y="3590344"/>
            <a:ext cx="1291083" cy="390763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000" dirty="0" smtClean="0"/>
              <a:t>პროტოკოლის    </a:t>
            </a:r>
            <a:r>
              <a:rPr lang="ka-GE" sz="1000" dirty="0"/>
              <a:t>განყ-ბა</a:t>
            </a:r>
            <a:endParaRPr lang="en-US" sz="1000" dirty="0"/>
          </a:p>
        </p:txBody>
      </p:sp>
      <p:cxnSp>
        <p:nvCxnSpPr>
          <p:cNvPr id="65" name="Straight Connector 64"/>
          <p:cNvCxnSpPr>
            <a:stCxn id="42" idx="1"/>
            <a:endCxn id="42" idx="1"/>
          </p:cNvCxnSpPr>
          <p:nvPr/>
        </p:nvCxnSpPr>
        <p:spPr>
          <a:xfrm>
            <a:off x="1989518" y="4388368"/>
            <a:ext cx="0" cy="0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114" name="Straight Connector 113"/>
          <p:cNvCxnSpPr>
            <a:stCxn id="43" idx="1"/>
            <a:endCxn id="43" idx="1"/>
          </p:cNvCxnSpPr>
          <p:nvPr/>
        </p:nvCxnSpPr>
        <p:spPr>
          <a:xfrm>
            <a:off x="1976503" y="3234759"/>
            <a:ext cx="0" cy="0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sp>
        <p:nvSpPr>
          <p:cNvPr id="37" name="Rectangle 36"/>
          <p:cNvSpPr/>
          <p:nvPr/>
        </p:nvSpPr>
        <p:spPr>
          <a:xfrm>
            <a:off x="439519" y="3510884"/>
            <a:ext cx="1303958" cy="4549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900" dirty="0"/>
              <a:t>ადამიანური რესურსების მართვის განყ-ბა</a:t>
            </a:r>
            <a:endParaRPr lang="en-US" sz="900" dirty="0"/>
          </a:p>
        </p:txBody>
      </p:sp>
      <p:cxnSp>
        <p:nvCxnSpPr>
          <p:cNvPr id="162" name="Straight Connector 161"/>
          <p:cNvCxnSpPr>
            <a:endCxn id="47" idx="1"/>
          </p:cNvCxnSpPr>
          <p:nvPr/>
        </p:nvCxnSpPr>
        <p:spPr>
          <a:xfrm>
            <a:off x="370296" y="5297040"/>
            <a:ext cx="82865" cy="1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163" name="Straight Connector 162"/>
          <p:cNvCxnSpPr/>
          <p:nvPr/>
        </p:nvCxnSpPr>
        <p:spPr>
          <a:xfrm flipH="1" flipV="1">
            <a:off x="1740159" y="3741759"/>
            <a:ext cx="113325" cy="2758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sp>
        <p:nvSpPr>
          <p:cNvPr id="168" name="Rectangle 167"/>
          <p:cNvSpPr/>
          <p:nvPr/>
        </p:nvSpPr>
        <p:spPr>
          <a:xfrm>
            <a:off x="760163" y="2202765"/>
            <a:ext cx="1452466" cy="50306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dirty="0" smtClean="0"/>
              <a:t>ადმინისტრაციული დეპარტამენტი</a:t>
            </a:r>
            <a:endParaRPr lang="en-US" sz="1000" dirty="0"/>
          </a:p>
        </p:txBody>
      </p:sp>
      <p:cxnSp>
        <p:nvCxnSpPr>
          <p:cNvPr id="246" name="Straight Connector 245"/>
          <p:cNvCxnSpPr/>
          <p:nvPr/>
        </p:nvCxnSpPr>
        <p:spPr>
          <a:xfrm>
            <a:off x="371138" y="4818156"/>
            <a:ext cx="107831" cy="1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247" name="Straight Connector 246"/>
          <p:cNvCxnSpPr/>
          <p:nvPr/>
        </p:nvCxnSpPr>
        <p:spPr>
          <a:xfrm flipH="1">
            <a:off x="2473408" y="2848593"/>
            <a:ext cx="246" cy="80299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248" name="Straight Connector 247"/>
          <p:cNvCxnSpPr/>
          <p:nvPr/>
        </p:nvCxnSpPr>
        <p:spPr>
          <a:xfrm>
            <a:off x="1016845" y="2856027"/>
            <a:ext cx="0" cy="83245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249" name="Straight Connector 248"/>
          <p:cNvCxnSpPr/>
          <p:nvPr/>
        </p:nvCxnSpPr>
        <p:spPr>
          <a:xfrm flipH="1">
            <a:off x="373456" y="2833161"/>
            <a:ext cx="1131" cy="2463879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250" name="Straight Connector 249"/>
          <p:cNvCxnSpPr/>
          <p:nvPr/>
        </p:nvCxnSpPr>
        <p:spPr>
          <a:xfrm>
            <a:off x="374587" y="2838225"/>
            <a:ext cx="2106614" cy="11865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261" name="Straight Connector 260"/>
          <p:cNvCxnSpPr/>
          <p:nvPr/>
        </p:nvCxnSpPr>
        <p:spPr>
          <a:xfrm flipH="1" flipV="1">
            <a:off x="1748977" y="4374937"/>
            <a:ext cx="101333" cy="2134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262" name="Straight Connector 261"/>
          <p:cNvCxnSpPr/>
          <p:nvPr/>
        </p:nvCxnSpPr>
        <p:spPr>
          <a:xfrm flipH="1" flipV="1">
            <a:off x="3393404" y="3242205"/>
            <a:ext cx="9112" cy="543520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334" name="Straight Connector 333"/>
          <p:cNvCxnSpPr/>
          <p:nvPr/>
        </p:nvCxnSpPr>
        <p:spPr>
          <a:xfrm flipH="1">
            <a:off x="1467623" y="2725093"/>
            <a:ext cx="1904" cy="125421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86" name="Straight Connector 85"/>
          <p:cNvCxnSpPr/>
          <p:nvPr/>
        </p:nvCxnSpPr>
        <p:spPr>
          <a:xfrm flipH="1">
            <a:off x="3277014" y="3248495"/>
            <a:ext cx="116390" cy="1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3286126" y="3777427"/>
            <a:ext cx="116390" cy="1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91" name="Straight Connector 90"/>
          <p:cNvCxnSpPr/>
          <p:nvPr/>
        </p:nvCxnSpPr>
        <p:spPr>
          <a:xfrm flipH="1" flipV="1">
            <a:off x="1852786" y="3203893"/>
            <a:ext cx="1396" cy="1179057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100" name="Straight Connector 99"/>
          <p:cNvCxnSpPr/>
          <p:nvPr/>
        </p:nvCxnSpPr>
        <p:spPr>
          <a:xfrm flipH="1">
            <a:off x="1726973" y="3203893"/>
            <a:ext cx="123337" cy="3145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sp>
        <p:nvSpPr>
          <p:cNvPr id="20" name="Rectangle 19"/>
          <p:cNvSpPr/>
          <p:nvPr/>
        </p:nvSpPr>
        <p:spPr>
          <a:xfrm>
            <a:off x="740490" y="6207614"/>
            <a:ext cx="18135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ka-GE" sz="1200" dirty="0">
                <a:solidFill>
                  <a:prstClr val="white"/>
                </a:solidFill>
              </a:rPr>
              <a:t>სულ:</a:t>
            </a:r>
            <a:r>
              <a:rPr lang="en-US" sz="1200" dirty="0">
                <a:solidFill>
                  <a:prstClr val="white"/>
                </a:solidFill>
              </a:rPr>
              <a:t> 106</a:t>
            </a:r>
            <a:endParaRPr lang="en-US" sz="1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87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4398</TotalTime>
  <Words>135</Words>
  <Application>Microsoft Office PowerPoint</Application>
  <PresentationFormat>Widescreen</PresentationFormat>
  <Paragraphs>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Sylfaen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Administrator</dc:creator>
  <cp:lastModifiedBy>RePack by Diakov</cp:lastModifiedBy>
  <cp:revision>323</cp:revision>
  <cp:lastPrinted>2016-12-07T13:46:12Z</cp:lastPrinted>
  <dcterms:created xsi:type="dcterms:W3CDTF">2016-04-04T17:45:28Z</dcterms:created>
  <dcterms:modified xsi:type="dcterms:W3CDTF">2017-01-09T12:55:30Z</dcterms:modified>
</cp:coreProperties>
</file>