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928EC3-9F82-4D40-9CB5-7FC722216121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005405E-C91F-4926-B55E-7B17375B3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9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95BF-1F50-4644-ADF1-247A9554869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4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D013-851C-4054-BB62-94B658E2EA14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58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26E2-4273-4DA3-8D0A-DCF8964E82E4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1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4F9-1757-4D0C-87FA-857B2EFC7EF0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7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9F16A-8423-412E-BDC5-431828895437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99165-8476-4F78-BA06-EA6030E941D5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983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4D816-88ED-4B44-AF64-DF4EE97BBEB6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1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C0DF-A6D5-4531-B2F4-825EE4ED2D9D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88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8E2B-F235-4B35-98EF-28FD40CCFA18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8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204-66CE-4ECC-99D5-2EE799A6791E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9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7EC18-0357-4E67-8F42-C978B513C74B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92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40E8-CFB4-4F47-AD49-FFBC5459316E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 l="17000" t="10000" r="17000" b="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6D46FEF-9A20-4635-8CD9-363346FC2A92}" type="datetime1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28448" y="798330"/>
            <a:ext cx="1271133" cy="503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dirty="0">
                <a:solidFill>
                  <a:srgbClr val="FFFFFF"/>
                </a:solidFill>
              </a:rPr>
              <a:t>მრჩეველთა</a:t>
            </a:r>
            <a:r>
              <a:rPr lang="ka-GE" sz="1400" dirty="0">
                <a:solidFill>
                  <a:srgbClr val="FFFFFF"/>
                </a:solidFill>
              </a:rPr>
              <a:t> </a:t>
            </a:r>
            <a:endParaRPr lang="en-US" sz="1400" dirty="0" smtClean="0">
              <a:solidFill>
                <a:srgbClr val="FFFFFF"/>
              </a:solidFill>
            </a:endParaRPr>
          </a:p>
          <a:p>
            <a:pPr algn="ctr"/>
            <a:r>
              <a:rPr lang="ka-GE" sz="1400" dirty="0" smtClean="0">
                <a:solidFill>
                  <a:srgbClr val="FFFFFF"/>
                </a:solidFill>
              </a:rPr>
              <a:t>საბჭო </a:t>
            </a: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829251" y="1298124"/>
            <a:ext cx="0" cy="21670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9" name="Rectangle 8"/>
          <p:cNvSpPr/>
          <p:nvPr/>
        </p:nvSpPr>
        <p:spPr>
          <a:xfrm>
            <a:off x="6120997" y="1746829"/>
            <a:ext cx="1014033" cy="3134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rgbClr val="003E6C"/>
                </a:solidFill>
              </a:rPr>
              <a:t>უსაფრთხოების   სამმართველო  </a:t>
            </a:r>
            <a:endParaRPr lang="en-US" sz="900" b="1" dirty="0">
              <a:solidFill>
                <a:srgbClr val="003E6C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634913" y="1514824"/>
            <a:ext cx="7286980" cy="15536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16" name="Rectangle 15"/>
          <p:cNvSpPr/>
          <p:nvPr/>
        </p:nvSpPr>
        <p:spPr>
          <a:xfrm>
            <a:off x="4529939" y="1665930"/>
            <a:ext cx="1376006" cy="37864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rgbClr val="003E6C"/>
                </a:solidFill>
              </a:rPr>
              <a:t>პირველი მოადგილე</a:t>
            </a:r>
            <a:endParaRPr lang="en-US" sz="900" b="1" dirty="0">
              <a:solidFill>
                <a:srgbClr val="003E6C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96619" y="1710608"/>
            <a:ext cx="1189610" cy="3654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rgbClr val="003E6C"/>
                </a:solidFill>
              </a:rPr>
              <a:t>მოადგილე</a:t>
            </a:r>
            <a:endParaRPr lang="en-US" sz="900" b="1" dirty="0">
              <a:solidFill>
                <a:srgbClr val="003E6C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360246" y="1719118"/>
            <a:ext cx="1123293" cy="3871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rgbClr val="003E6C"/>
                </a:solidFill>
              </a:rPr>
              <a:t>მოადგილე</a:t>
            </a:r>
            <a:endParaRPr lang="en-US" sz="900" b="1" dirty="0">
              <a:solidFill>
                <a:srgbClr val="003E6C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30264" y="651388"/>
            <a:ext cx="1442295" cy="6744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b="1" dirty="0">
                <a:solidFill>
                  <a:srgbClr val="FFFFFF"/>
                </a:solidFill>
              </a:rPr>
              <a:t>სამსახურის დირექტორი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995497" y="1814089"/>
            <a:ext cx="0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111738" y="5302224"/>
            <a:ext cx="0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8717170" y="5827935"/>
            <a:ext cx="14013" cy="2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81666" y="1620433"/>
            <a:ext cx="1156978" cy="674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მონიტორინგისა და აუდიტის სამმართველო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42940" y="788963"/>
            <a:ext cx="1110650" cy="50916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400" dirty="0">
                <a:solidFill>
                  <a:srgbClr val="FFFFFF"/>
                </a:solidFill>
              </a:rPr>
              <a:t>თანაშემწე</a:t>
            </a: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73" name="Straight Connector 72"/>
          <p:cNvCxnSpPr>
            <a:stCxn id="38" idx="1"/>
            <a:endCxn id="57" idx="3"/>
          </p:cNvCxnSpPr>
          <p:nvPr/>
        </p:nvCxnSpPr>
        <p:spPr>
          <a:xfrm flipH="1" flipV="1">
            <a:off x="6572559" y="988621"/>
            <a:ext cx="270381" cy="54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164847" y="2264006"/>
            <a:ext cx="1421071" cy="39627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რეგიონული მართვის დეპარტამენტი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5638380" y="2329447"/>
            <a:ext cx="1002800" cy="3721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7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სამართლებრივი უზრუნველყოფის დეპარტამენტი</a:t>
            </a:r>
            <a:endParaRPr lang="en-US" sz="7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 flipH="1" flipV="1">
            <a:off x="5211089" y="1522592"/>
            <a:ext cx="1" cy="116114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7857204" y="1539925"/>
            <a:ext cx="0" cy="15434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203" name="Rectangle 202"/>
          <p:cNvSpPr/>
          <p:nvPr/>
        </p:nvSpPr>
        <p:spPr>
          <a:xfrm>
            <a:off x="6807156" y="2489332"/>
            <a:ext cx="1062338" cy="58099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ეკონომიკური დეპარტამენტი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7955719" y="2495359"/>
            <a:ext cx="1129753" cy="5749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ლოგისტიკის დეპარტამენტი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6807153" y="3162109"/>
            <a:ext cx="1036079" cy="56545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საფინანსო - საბიუჯეტო გან-ბა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6813899" y="3814619"/>
            <a:ext cx="1003062" cy="6161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სახელმწიფო შესყიდვების</a:t>
            </a:r>
          </a:p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გან-ბა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7955719" y="3164169"/>
            <a:ext cx="1129753" cy="5566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საორგანიზაციო გან-ბა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5613106" y="2823199"/>
            <a:ext cx="1003493" cy="459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7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სამართლებრივი </a:t>
            </a:r>
            <a:r>
              <a:rPr lang="ka-GE" sz="7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აქტების მომზადების </a:t>
            </a:r>
          </a:p>
          <a:p>
            <a:pPr algn="ctr"/>
            <a:r>
              <a:rPr lang="ka-GE" sz="7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გან-ბა</a:t>
            </a:r>
            <a:endParaRPr lang="en-US" sz="7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5636835" y="3373666"/>
            <a:ext cx="1014773" cy="5062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7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სასამართლოსთან ურთიერთობისა და იურიდიული დახმარების გან-ბა</a:t>
            </a:r>
            <a:endParaRPr lang="en-US" sz="7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87" name="Straight Connector 286"/>
          <p:cNvCxnSpPr/>
          <p:nvPr/>
        </p:nvCxnSpPr>
        <p:spPr>
          <a:xfrm flipV="1">
            <a:off x="2637721" y="1539925"/>
            <a:ext cx="2365" cy="117414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290" name="Rectangle 289"/>
          <p:cNvSpPr/>
          <p:nvPr/>
        </p:nvSpPr>
        <p:spPr>
          <a:xfrm>
            <a:off x="7953590" y="3814620"/>
            <a:ext cx="1134011" cy="6161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მატერიალურ-ტექნიკური </a:t>
            </a:r>
            <a:r>
              <a:rPr lang="ka-GE" sz="9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უზრუნველყო</a:t>
            </a:r>
            <a:r>
              <a:rPr lang="ka-GE" sz="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ფ</a:t>
            </a:r>
            <a:r>
              <a:rPr lang="ka-GE" sz="9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ის</a:t>
            </a:r>
            <a:r>
              <a:rPr lang="en-US" sz="9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ka-GE" sz="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გან-ბა</a:t>
            </a:r>
            <a:endParaRPr lang="en-US" sz="9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9357102" y="2207849"/>
            <a:ext cx="1158497" cy="62252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750" dirty="0">
                <a:solidFill>
                  <a:srgbClr val="003E6C"/>
                </a:solidFill>
              </a:rPr>
              <a:t>სოციალურ საკითხთა და სააღრიცხვო -ანალიტიკური დეპარტამენტი</a:t>
            </a:r>
            <a:endParaRPr lang="en-US" sz="750" dirty="0">
              <a:solidFill>
                <a:srgbClr val="003E6C"/>
              </a:solidFill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9357103" y="2902900"/>
            <a:ext cx="1152460" cy="47091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solidFill>
                  <a:srgbClr val="003E6C"/>
                </a:solidFill>
              </a:rPr>
              <a:t>სოციალურ საკითხთა გან-ბა</a:t>
            </a:r>
            <a:endParaRPr lang="en-US" sz="850" dirty="0">
              <a:solidFill>
                <a:srgbClr val="003E6C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9374703" y="3483192"/>
            <a:ext cx="1123293" cy="51829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solidFill>
                  <a:srgbClr val="003E6C"/>
                </a:solidFill>
              </a:rPr>
              <a:t>სააღრიცხვო -ანალიტიკური გან-ბა</a:t>
            </a:r>
            <a:endParaRPr lang="en-US" sz="850" dirty="0">
              <a:solidFill>
                <a:srgbClr val="003E6C"/>
              </a:solidFill>
            </a:endParaRPr>
          </a:p>
        </p:txBody>
      </p:sp>
      <p:sp>
        <p:nvSpPr>
          <p:cNvPr id="299" name="Rectangle 298"/>
          <p:cNvSpPr/>
          <p:nvPr/>
        </p:nvSpPr>
        <p:spPr>
          <a:xfrm>
            <a:off x="7394016" y="4604443"/>
            <a:ext cx="1092213" cy="61376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00" b="1" dirty="0">
                <a:solidFill>
                  <a:srgbClr val="FFFFFF"/>
                </a:solidFill>
              </a:rPr>
              <a:t>პროექტების დაგეგმვის და მართვის ჯგუფი</a:t>
            </a:r>
            <a:endParaRPr lang="en-US" sz="800" b="1" dirty="0">
              <a:solidFill>
                <a:srgbClr val="FFFFFF"/>
              </a:solidFill>
            </a:endParaRPr>
          </a:p>
        </p:txBody>
      </p:sp>
      <p:cxnSp>
        <p:nvCxnSpPr>
          <p:cNvPr id="305" name="Straight Connector 304"/>
          <p:cNvCxnSpPr/>
          <p:nvPr/>
        </p:nvCxnSpPr>
        <p:spPr>
          <a:xfrm flipV="1">
            <a:off x="6050318" y="2175718"/>
            <a:ext cx="436" cy="140062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06" name="Straight Connector 305"/>
          <p:cNvCxnSpPr>
            <a:endCxn id="140" idx="2"/>
          </p:cNvCxnSpPr>
          <p:nvPr/>
        </p:nvCxnSpPr>
        <p:spPr>
          <a:xfrm flipV="1">
            <a:off x="6114852" y="2701629"/>
            <a:ext cx="24928" cy="128286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321" name="Rectangle 320"/>
          <p:cNvSpPr/>
          <p:nvPr/>
        </p:nvSpPr>
        <p:spPr>
          <a:xfrm>
            <a:off x="4165258" y="3020498"/>
            <a:ext cx="1418701" cy="28541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აფხაზეთის ა/რ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2" name="Rectangle 321"/>
          <p:cNvSpPr/>
          <p:nvPr/>
        </p:nvSpPr>
        <p:spPr>
          <a:xfrm>
            <a:off x="4153991" y="3359030"/>
            <a:ext cx="1440746" cy="27823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აჭარის ა/რ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3" name="Rectangle 322"/>
          <p:cNvSpPr/>
          <p:nvPr/>
        </p:nvSpPr>
        <p:spPr>
          <a:xfrm>
            <a:off x="4164015" y="4607401"/>
            <a:ext cx="1430722" cy="33061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შიდა ქართლის </a:t>
            </a:r>
            <a:r>
              <a:rPr lang="ka-GE" sz="8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4" name="Rectangle 323"/>
          <p:cNvSpPr/>
          <p:nvPr/>
        </p:nvSpPr>
        <p:spPr>
          <a:xfrm>
            <a:off x="4164015" y="3698808"/>
            <a:ext cx="1426284" cy="25880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სამეგრელო </a:t>
            </a:r>
            <a:r>
              <a:rPr lang="ka-GE" sz="8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-ზემო </a:t>
            </a:r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სვანეთის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5" name="Rectangle 324"/>
          <p:cNvSpPr/>
          <p:nvPr/>
        </p:nvSpPr>
        <p:spPr>
          <a:xfrm>
            <a:off x="4170659" y="4325663"/>
            <a:ext cx="1419640" cy="23766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იმერეთის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6" name="Rectangle 325"/>
          <p:cNvSpPr/>
          <p:nvPr/>
        </p:nvSpPr>
        <p:spPr>
          <a:xfrm>
            <a:off x="4153991" y="4985995"/>
            <a:ext cx="1439290" cy="321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ქვემო ქართლის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7" name="Rectangle 326"/>
          <p:cNvSpPr/>
          <p:nvPr/>
        </p:nvSpPr>
        <p:spPr>
          <a:xfrm>
            <a:off x="4165307" y="3990264"/>
            <a:ext cx="1418652" cy="28278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გურიის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8" name="Rectangle 327"/>
          <p:cNvSpPr/>
          <p:nvPr/>
        </p:nvSpPr>
        <p:spPr>
          <a:xfrm>
            <a:off x="4153991" y="5379363"/>
            <a:ext cx="1439290" cy="3285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რაჭა-ლეჩხუმის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4140085" y="5757900"/>
            <a:ext cx="1476975" cy="26873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კახეთის</a:t>
            </a:r>
            <a:r>
              <a:rPr lang="ka-GE" sz="850" dirty="0">
                <a:solidFill>
                  <a:srgbClr val="FFFFFF"/>
                </a:solidFill>
              </a:rPr>
              <a:t> </a:t>
            </a:r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0" name="Rectangle 329"/>
          <p:cNvSpPr/>
          <p:nvPr/>
        </p:nvSpPr>
        <p:spPr>
          <a:xfrm>
            <a:off x="4153992" y="6109286"/>
            <a:ext cx="1439290" cy="29425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სამცხე -ჯავახეთის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1" name="Rectangle 330"/>
          <p:cNvSpPr/>
          <p:nvPr/>
        </p:nvSpPr>
        <p:spPr>
          <a:xfrm>
            <a:off x="4153991" y="6452447"/>
            <a:ext cx="1463069" cy="33991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მცხეთა-მთიანეთის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3" name="Straight Connector 332"/>
          <p:cNvCxnSpPr/>
          <p:nvPr/>
        </p:nvCxnSpPr>
        <p:spPr>
          <a:xfrm>
            <a:off x="9900275" y="1514824"/>
            <a:ext cx="0" cy="171747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grpSp>
        <p:nvGrpSpPr>
          <p:cNvPr id="2" name="Group 1"/>
          <p:cNvGrpSpPr/>
          <p:nvPr/>
        </p:nvGrpSpPr>
        <p:grpSpPr>
          <a:xfrm>
            <a:off x="840257" y="1638706"/>
            <a:ext cx="3165743" cy="4107283"/>
            <a:chOff x="371138" y="2202765"/>
            <a:chExt cx="3048750" cy="3526747"/>
          </a:xfrm>
        </p:grpSpPr>
        <p:cxnSp>
          <p:nvCxnSpPr>
            <p:cNvPr id="30" name="Straight Connector 29"/>
            <p:cNvCxnSpPr/>
            <p:nvPr/>
          </p:nvCxnSpPr>
          <p:spPr>
            <a:xfrm flipH="1">
              <a:off x="2292249" y="2813852"/>
              <a:ext cx="10078" cy="0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463929" y="2850514"/>
              <a:ext cx="1271499" cy="59015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900" dirty="0">
                  <a:solidFill>
                    <a:srgbClr val="003E6C"/>
                  </a:solidFill>
                </a:rPr>
                <a:t>ადამიანური რესურსების მართვისა  და საქმისწარმოების სამმართველო</a:t>
              </a:r>
              <a:endParaRPr lang="en-US" sz="900" dirty="0">
                <a:solidFill>
                  <a:srgbClr val="003E6C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33264" y="4040751"/>
              <a:ext cx="1302165" cy="38852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000" dirty="0">
                  <a:solidFill>
                    <a:srgbClr val="003E6C"/>
                  </a:solidFill>
                </a:rPr>
                <a:t>საქმისწარმოების </a:t>
              </a:r>
              <a:r>
                <a:rPr lang="ka-GE" sz="1000" dirty="0" smtClean="0">
                  <a:solidFill>
                    <a:srgbClr val="003E6C"/>
                  </a:solidFill>
                </a:rPr>
                <a:t>გან-ბა</a:t>
              </a:r>
              <a:endParaRPr lang="en-US" sz="1000" dirty="0">
                <a:solidFill>
                  <a:srgbClr val="003E6C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58635" y="4579427"/>
              <a:ext cx="1295910" cy="376889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400" dirty="0">
                  <a:solidFill>
                    <a:srgbClr val="003E6C"/>
                  </a:solidFill>
                </a:rPr>
                <a:t>არქივი</a:t>
              </a:r>
              <a:endParaRPr lang="en-US" sz="1400" dirty="0">
                <a:solidFill>
                  <a:srgbClr val="003E6C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980389" y="4191130"/>
              <a:ext cx="1321147" cy="598412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100" dirty="0">
                  <a:solidFill>
                    <a:srgbClr val="003E6C"/>
                  </a:solidFill>
                </a:rPr>
                <a:t>საზოგადოებასთან </a:t>
              </a:r>
              <a:r>
                <a:rPr lang="ka-GE" sz="1100" dirty="0" smtClean="0">
                  <a:solidFill>
                    <a:srgbClr val="003E6C"/>
                  </a:solidFill>
                </a:rPr>
                <a:t>ურთიერთობების გან-ბა</a:t>
              </a:r>
              <a:endParaRPr lang="en-US" sz="1100" dirty="0">
                <a:solidFill>
                  <a:srgbClr val="003E6C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976503" y="2986227"/>
              <a:ext cx="1306670" cy="544395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050" dirty="0">
                  <a:solidFill>
                    <a:srgbClr val="003E6C"/>
                  </a:solidFill>
                </a:rPr>
                <a:t>საერთაშორისო </a:t>
              </a:r>
              <a:r>
                <a:rPr lang="ka-GE" sz="1050" dirty="0" smtClean="0">
                  <a:solidFill>
                    <a:srgbClr val="003E6C"/>
                  </a:solidFill>
                </a:rPr>
                <a:t>ურთიერთობის და პროტოკოლის </a:t>
              </a:r>
              <a:r>
                <a:rPr lang="ka-GE" sz="1050" dirty="0">
                  <a:solidFill>
                    <a:srgbClr val="003E6C"/>
                  </a:solidFill>
                </a:rPr>
                <a:t>სამმართველო</a:t>
              </a:r>
              <a:endParaRPr lang="en-US" sz="1050" dirty="0">
                <a:solidFill>
                  <a:srgbClr val="003E6C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53161" y="5051452"/>
              <a:ext cx="1305051" cy="6780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000" dirty="0">
                  <a:solidFill>
                    <a:srgbClr val="003E6C"/>
                  </a:solidFill>
                </a:rPr>
                <a:t>საინფორმაციო - ტექნოლოგიური და </a:t>
              </a:r>
              <a:r>
                <a:rPr lang="ka-GE" sz="1000" dirty="0" smtClean="0">
                  <a:solidFill>
                    <a:srgbClr val="003E6C"/>
                  </a:solidFill>
                </a:rPr>
                <a:t>პროგრამული უზრუნველყოფის </a:t>
              </a:r>
              <a:r>
                <a:rPr lang="ka-GE" sz="1000" dirty="0">
                  <a:solidFill>
                    <a:srgbClr val="003E6C"/>
                  </a:solidFill>
                </a:rPr>
                <a:t>ჯგუფი  </a:t>
              </a:r>
              <a:endParaRPr lang="en-US" sz="1000" dirty="0">
                <a:solidFill>
                  <a:srgbClr val="003E6C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987149" y="3603504"/>
              <a:ext cx="1291083" cy="526390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200" dirty="0" smtClean="0">
                  <a:solidFill>
                    <a:srgbClr val="003E6C"/>
                  </a:solidFill>
                </a:rPr>
                <a:t>პროტოკოლის</a:t>
              </a:r>
            </a:p>
            <a:p>
              <a:pPr algn="ctr"/>
              <a:r>
                <a:rPr lang="ka-GE" sz="1200" dirty="0" smtClean="0">
                  <a:solidFill>
                    <a:srgbClr val="003E6C"/>
                  </a:solidFill>
                </a:rPr>
                <a:t>გან-ბა</a:t>
              </a:r>
              <a:endParaRPr lang="en-US" sz="1200" dirty="0">
                <a:solidFill>
                  <a:srgbClr val="003E6C"/>
                </a:solidFill>
              </a:endParaRPr>
            </a:p>
          </p:txBody>
        </p:sp>
        <p:cxnSp>
          <p:nvCxnSpPr>
            <p:cNvPr id="65" name="Straight Connector 64"/>
            <p:cNvCxnSpPr>
              <a:stCxn id="42" idx="1"/>
              <a:endCxn id="42" idx="1"/>
            </p:cNvCxnSpPr>
            <p:nvPr/>
          </p:nvCxnSpPr>
          <p:spPr>
            <a:xfrm>
              <a:off x="1980389" y="4490336"/>
              <a:ext cx="0" cy="0"/>
            </a:xfrm>
            <a:prstGeom prst="lin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4" name="Straight Connector 113"/>
            <p:cNvCxnSpPr>
              <a:stCxn id="43" idx="1"/>
              <a:endCxn id="43" idx="1"/>
            </p:cNvCxnSpPr>
            <p:nvPr/>
          </p:nvCxnSpPr>
          <p:spPr>
            <a:xfrm>
              <a:off x="1976503" y="3258424"/>
              <a:ext cx="0" cy="0"/>
            </a:xfrm>
            <a:prstGeom prst="lin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439519" y="3510884"/>
              <a:ext cx="1303958" cy="45498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000" dirty="0">
                  <a:solidFill>
                    <a:srgbClr val="003E6C"/>
                  </a:solidFill>
                </a:rPr>
                <a:t>ადამიანური რესურსების მართვის </a:t>
              </a:r>
              <a:r>
                <a:rPr lang="ka-GE" sz="1000" dirty="0" smtClean="0">
                  <a:solidFill>
                    <a:srgbClr val="003E6C"/>
                  </a:solidFill>
                </a:rPr>
                <a:t>გან-ბა</a:t>
              </a:r>
              <a:endParaRPr lang="en-US" sz="1000" dirty="0">
                <a:solidFill>
                  <a:srgbClr val="003E6C"/>
                </a:solidFill>
              </a:endParaRPr>
            </a:p>
          </p:txBody>
        </p:sp>
        <p:cxnSp>
          <p:nvCxnSpPr>
            <p:cNvPr id="162" name="Straight Connector 161"/>
            <p:cNvCxnSpPr/>
            <p:nvPr/>
          </p:nvCxnSpPr>
          <p:spPr>
            <a:xfrm>
              <a:off x="398339" y="5232924"/>
              <a:ext cx="48127" cy="112276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flipH="1" flipV="1">
              <a:off x="1740161" y="3741759"/>
              <a:ext cx="105904" cy="2758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sp>
          <p:nvSpPr>
            <p:cNvPr id="168" name="Rectangle 167"/>
            <p:cNvSpPr/>
            <p:nvPr/>
          </p:nvSpPr>
          <p:spPr>
            <a:xfrm>
              <a:off x="760163" y="2202765"/>
              <a:ext cx="1452466" cy="50306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dirty="0">
                  <a:solidFill>
                    <a:srgbClr val="003E6C"/>
                  </a:solidFill>
                </a:rPr>
                <a:t>ადმინისტრაციული დეპარტამენტი</a:t>
              </a:r>
              <a:endParaRPr lang="en-US" sz="1100" dirty="0">
                <a:solidFill>
                  <a:srgbClr val="003E6C"/>
                </a:solidFill>
              </a:endParaRPr>
            </a:p>
          </p:txBody>
        </p:sp>
        <p:cxnSp>
          <p:nvCxnSpPr>
            <p:cNvPr id="246" name="Straight Connector 245"/>
            <p:cNvCxnSpPr/>
            <p:nvPr/>
          </p:nvCxnSpPr>
          <p:spPr>
            <a:xfrm>
              <a:off x="371138" y="4818156"/>
              <a:ext cx="107831" cy="1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47" name="Straight Connector 246"/>
            <p:cNvCxnSpPr>
              <a:endCxn id="42" idx="3"/>
            </p:cNvCxnSpPr>
            <p:nvPr/>
          </p:nvCxnSpPr>
          <p:spPr>
            <a:xfrm flipH="1">
              <a:off x="3301537" y="4387156"/>
              <a:ext cx="107070" cy="103180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48" name="Straight Connector 247"/>
            <p:cNvCxnSpPr>
              <a:endCxn id="35" idx="0"/>
            </p:cNvCxnSpPr>
            <p:nvPr/>
          </p:nvCxnSpPr>
          <p:spPr>
            <a:xfrm>
              <a:off x="1089913" y="2835728"/>
              <a:ext cx="9765" cy="14786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flipH="1">
              <a:off x="390785" y="2770778"/>
              <a:ext cx="1131" cy="2463879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376905" y="2820312"/>
              <a:ext cx="3042983" cy="17983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flipH="1">
              <a:off x="1731773" y="4235011"/>
              <a:ext cx="141546" cy="2539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flipH="1" flipV="1">
              <a:off x="3410776" y="2850514"/>
              <a:ext cx="9112" cy="1524423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34" name="Straight Connector 333"/>
            <p:cNvCxnSpPr>
              <a:stCxn id="168" idx="2"/>
            </p:cNvCxnSpPr>
            <p:nvPr/>
          </p:nvCxnSpPr>
          <p:spPr>
            <a:xfrm>
              <a:off x="1486396" y="2705828"/>
              <a:ext cx="0" cy="129900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86" name="Straight Connector 85"/>
            <p:cNvCxnSpPr>
              <a:endCxn id="43" idx="0"/>
            </p:cNvCxnSpPr>
            <p:nvPr/>
          </p:nvCxnSpPr>
          <p:spPr>
            <a:xfrm>
              <a:off x="2628090" y="2850514"/>
              <a:ext cx="1748" cy="135712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87" name="Straight Connector 86"/>
            <p:cNvCxnSpPr>
              <a:stCxn id="43" idx="2"/>
              <a:endCxn id="48" idx="0"/>
            </p:cNvCxnSpPr>
            <p:nvPr/>
          </p:nvCxnSpPr>
          <p:spPr>
            <a:xfrm>
              <a:off x="2629838" y="3530622"/>
              <a:ext cx="2853" cy="72882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 flipV="1">
              <a:off x="1852786" y="3203894"/>
              <a:ext cx="10246" cy="1031117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1726973" y="3203893"/>
              <a:ext cx="123337" cy="3145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</p:grpSp>
      <p:sp>
        <p:nvSpPr>
          <p:cNvPr id="6" name="Прямоугольник 5"/>
          <p:cNvSpPr/>
          <p:nvPr/>
        </p:nvSpPr>
        <p:spPr>
          <a:xfrm>
            <a:off x="3825541" y="153072"/>
            <a:ext cx="4121150" cy="3822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2400" dirty="0">
                <a:solidFill>
                  <a:srgbClr val="003E6C"/>
                </a:solidFill>
              </a:rPr>
              <a:t>სამსახურის სტრუქტურა</a:t>
            </a:r>
            <a:endParaRPr lang="en-US" sz="2400" dirty="0">
              <a:solidFill>
                <a:srgbClr val="003E6C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340400" y="2308351"/>
            <a:ext cx="1209055" cy="8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7887142" y="2328781"/>
            <a:ext cx="26430" cy="227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Прямая соединительная линия 223"/>
          <p:cNvCxnSpPr/>
          <p:nvPr/>
        </p:nvCxnSpPr>
        <p:spPr>
          <a:xfrm flipH="1" flipV="1">
            <a:off x="7344591" y="2311786"/>
            <a:ext cx="1" cy="166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единительная линия 227"/>
          <p:cNvCxnSpPr/>
          <p:nvPr/>
        </p:nvCxnSpPr>
        <p:spPr>
          <a:xfrm>
            <a:off x="7904491" y="2070064"/>
            <a:ext cx="9081" cy="23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Прямая соединительная линия 239"/>
          <p:cNvCxnSpPr>
            <a:stCxn id="19" idx="2"/>
          </p:cNvCxnSpPr>
          <p:nvPr/>
        </p:nvCxnSpPr>
        <p:spPr>
          <a:xfrm>
            <a:off x="9921893" y="2106240"/>
            <a:ext cx="0" cy="77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6" idx="2"/>
          </p:cNvCxnSpPr>
          <p:nvPr/>
        </p:nvCxnSpPr>
        <p:spPr>
          <a:xfrm>
            <a:off x="5217942" y="2044575"/>
            <a:ext cx="0" cy="111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70914" y="2156314"/>
            <a:ext cx="1388692" cy="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721623" y="3088439"/>
            <a:ext cx="0" cy="280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 flipV="1">
            <a:off x="4665474" y="2157884"/>
            <a:ext cx="5440" cy="99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38"/>
          <p:cNvSpPr/>
          <p:nvPr/>
        </p:nvSpPr>
        <p:spPr>
          <a:xfrm>
            <a:off x="4173792" y="2695157"/>
            <a:ext cx="1410349" cy="2963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თბილისის რაიონული წარმომადგენლობა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15" name="Прямая соединительная линия 314"/>
          <p:cNvCxnSpPr/>
          <p:nvPr/>
        </p:nvCxnSpPr>
        <p:spPr>
          <a:xfrm flipV="1">
            <a:off x="8544735" y="2334200"/>
            <a:ext cx="4720" cy="144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72"/>
          <p:cNvCxnSpPr/>
          <p:nvPr/>
        </p:nvCxnSpPr>
        <p:spPr>
          <a:xfrm flipH="1">
            <a:off x="4777089" y="868666"/>
            <a:ext cx="290373" cy="63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158"/>
          <p:cNvCxnSpPr/>
          <p:nvPr/>
        </p:nvCxnSpPr>
        <p:spPr>
          <a:xfrm flipV="1">
            <a:off x="3727964" y="1535894"/>
            <a:ext cx="58218" cy="11558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59" name="Straight Connector 285"/>
          <p:cNvCxnSpPr/>
          <p:nvPr/>
        </p:nvCxnSpPr>
        <p:spPr>
          <a:xfrm flipH="1" flipV="1">
            <a:off x="6591619" y="1549857"/>
            <a:ext cx="11792" cy="177698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99" name="Elbow Connector 98"/>
          <p:cNvCxnSpPr>
            <a:stCxn id="139" idx="1"/>
            <a:endCxn id="331" idx="1"/>
          </p:cNvCxnSpPr>
          <p:nvPr/>
        </p:nvCxnSpPr>
        <p:spPr>
          <a:xfrm rot="10800000" flipV="1">
            <a:off x="4153991" y="2462145"/>
            <a:ext cx="10856" cy="4160259"/>
          </a:xfrm>
          <a:prstGeom prst="bentConnector3">
            <a:avLst>
              <a:gd name="adj1" fmla="val 94858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stCxn id="140" idx="3"/>
          </p:cNvCxnSpPr>
          <p:nvPr/>
        </p:nvCxnSpPr>
        <p:spPr>
          <a:xfrm flipH="1">
            <a:off x="6461768" y="2515538"/>
            <a:ext cx="179412" cy="1865205"/>
          </a:xfrm>
          <a:prstGeom prst="bentConnector4">
            <a:avLst>
              <a:gd name="adj1" fmla="val -32152"/>
              <a:gd name="adj2" fmla="val 1081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203" idx="1"/>
            <a:endCxn id="206" idx="1"/>
          </p:cNvCxnSpPr>
          <p:nvPr/>
        </p:nvCxnSpPr>
        <p:spPr>
          <a:xfrm rot="10800000" flipH="1" flipV="1">
            <a:off x="6807155" y="2779830"/>
            <a:ext cx="6743" cy="1342880"/>
          </a:xfrm>
          <a:prstGeom prst="bentConnector3">
            <a:avLst>
              <a:gd name="adj1" fmla="val -9246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203" idx="2"/>
            <a:endCxn id="205" idx="0"/>
          </p:cNvCxnSpPr>
          <p:nvPr/>
        </p:nvCxnSpPr>
        <p:spPr>
          <a:xfrm flipH="1">
            <a:off x="7325193" y="3070327"/>
            <a:ext cx="13132" cy="91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205" idx="2"/>
            <a:endCxn id="206" idx="0"/>
          </p:cNvCxnSpPr>
          <p:nvPr/>
        </p:nvCxnSpPr>
        <p:spPr>
          <a:xfrm flipH="1">
            <a:off x="7315430" y="3727568"/>
            <a:ext cx="9763" cy="87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204" idx="2"/>
            <a:endCxn id="209" idx="0"/>
          </p:cNvCxnSpPr>
          <p:nvPr/>
        </p:nvCxnSpPr>
        <p:spPr>
          <a:xfrm>
            <a:off x="8520596" y="3070327"/>
            <a:ext cx="0" cy="93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209" idx="2"/>
            <a:endCxn id="290" idx="0"/>
          </p:cNvCxnSpPr>
          <p:nvPr/>
        </p:nvCxnSpPr>
        <p:spPr>
          <a:xfrm>
            <a:off x="8520596" y="3720778"/>
            <a:ext cx="0" cy="93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/>
          <p:cNvCxnSpPr>
            <a:stCxn id="204" idx="3"/>
          </p:cNvCxnSpPr>
          <p:nvPr/>
        </p:nvCxnSpPr>
        <p:spPr>
          <a:xfrm>
            <a:off x="9085472" y="2782843"/>
            <a:ext cx="71816" cy="134881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9087802" y="4131656"/>
            <a:ext cx="6948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97" idx="0"/>
          </p:cNvCxnSpPr>
          <p:nvPr/>
        </p:nvCxnSpPr>
        <p:spPr>
          <a:xfrm>
            <a:off x="9929475" y="2830370"/>
            <a:ext cx="3858" cy="7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9929475" y="3381583"/>
            <a:ext cx="0" cy="93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flipH="1" flipV="1">
            <a:off x="6104697" y="3282399"/>
            <a:ext cx="2128" cy="8005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9927546" y="4042168"/>
            <a:ext cx="3858" cy="7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9380726" y="4131656"/>
            <a:ext cx="1085288" cy="1247707"/>
          </a:xfrm>
          <a:prstGeom prst="rect">
            <a:avLst/>
          </a:prstGeom>
          <a:ln cmpd="sng">
            <a:prstDash val="lgDashDot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 smtClean="0">
                <a:solidFill>
                  <a:srgbClr val="FF0000"/>
                </a:solidFill>
              </a:rPr>
              <a:t>ვეტერანთა </a:t>
            </a:r>
            <a:r>
              <a:rPr lang="ka-GE" sz="850" dirty="0" smtClean="0">
                <a:solidFill>
                  <a:srgbClr val="FF0000"/>
                </a:solidFill>
              </a:rPr>
              <a:t>ჰოსპიტალი</a:t>
            </a:r>
            <a:r>
              <a:rPr lang="en-US" sz="850" dirty="0" smtClean="0">
                <a:solidFill>
                  <a:srgbClr val="FF0000"/>
                </a:solidFill>
              </a:rPr>
              <a:t> (</a:t>
            </a:r>
            <a:r>
              <a:rPr lang="ka-GE" sz="850" dirty="0" smtClean="0">
                <a:solidFill>
                  <a:srgbClr val="FF0000"/>
                </a:solidFill>
              </a:rPr>
              <a:t>დროებით მმართველობაში - საქ. მთავრობის 2016 წლის 13 ივნისის  N1119 განკარგულების შესაბამისად)</a:t>
            </a:r>
            <a:endParaRPr lang="en-US" sz="850" dirty="0">
              <a:solidFill>
                <a:srgbClr val="FF0000"/>
              </a:solidFill>
            </a:endParaRPr>
          </a:p>
        </p:txBody>
      </p:sp>
      <p:sp>
        <p:nvSpPr>
          <p:cNvPr id="20" name="Right Bracket 19"/>
          <p:cNvSpPr/>
          <p:nvPr/>
        </p:nvSpPr>
        <p:spPr>
          <a:xfrm>
            <a:off x="10492285" y="2560200"/>
            <a:ext cx="108534" cy="2124415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Straight Connector 110"/>
          <p:cNvCxnSpPr/>
          <p:nvPr/>
        </p:nvCxnSpPr>
        <p:spPr>
          <a:xfrm>
            <a:off x="6103712" y="3860533"/>
            <a:ext cx="0" cy="93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18499" y="3952588"/>
            <a:ext cx="1014773" cy="997958"/>
          </a:xfrm>
          <a:prstGeom prst="rect">
            <a:avLst/>
          </a:prstGeom>
          <a:ln>
            <a:prstDash val="dashDot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75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დამფუძნებელი</a:t>
            </a:r>
          </a:p>
          <a:p>
            <a:pPr algn="ctr"/>
            <a:r>
              <a:rPr lang="ka-GE" sz="75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ა(ა)იპ ,,სპორტული კლუბი არმია“ (საქ. მთავრობის 2018 წლის 7 მაისის N985 </a:t>
            </a:r>
            <a:r>
              <a:rPr lang="ka-GE" sz="75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განკარგულება</a:t>
            </a:r>
            <a:r>
              <a:rPr lang="ka-GE" sz="75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  <a:endParaRPr lang="ka-GE" sz="750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66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Другая 2">
      <a:dk1>
        <a:srgbClr val="003E6C"/>
      </a:dk1>
      <a:lt1>
        <a:srgbClr val="FFFFFF"/>
      </a:lt1>
      <a:dk2>
        <a:srgbClr val="003E6C"/>
      </a:dk2>
      <a:lt2>
        <a:srgbClr val="FFFFFF"/>
      </a:lt2>
      <a:accent1>
        <a:srgbClr val="003E6C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5526E35A-BE3D-4F6D-B3F6-42CBF2C70A0C}" vid="{0768BBCA-49F5-478D-9903-334905E3777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170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Sylfaen</vt:lpstr>
      <vt:lpstr>Тема1</vt:lpstr>
      <vt:lpstr>PowerPoint Presentation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kekunadze</cp:lastModifiedBy>
  <cp:revision>27</cp:revision>
  <cp:lastPrinted>2018-10-10T12:30:24Z</cp:lastPrinted>
  <dcterms:created xsi:type="dcterms:W3CDTF">2018-05-14T09:02:51Z</dcterms:created>
  <dcterms:modified xsi:type="dcterms:W3CDTF">2018-10-10T13:20:52Z</dcterms:modified>
</cp:coreProperties>
</file>