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968" r:id="rId1"/>
  </p:sldMasterIdLst>
  <p:notesMasterIdLst>
    <p:notesMasterId r:id="rId56"/>
  </p:notesMasterIdLst>
  <p:sldIdLst>
    <p:sldId id="256" r:id="rId2"/>
    <p:sldId id="299" r:id="rId3"/>
    <p:sldId id="300" r:id="rId4"/>
    <p:sldId id="301" r:id="rId5"/>
    <p:sldId id="302" r:id="rId6"/>
    <p:sldId id="303" r:id="rId7"/>
    <p:sldId id="304" r:id="rId8"/>
    <p:sldId id="305" r:id="rId9"/>
    <p:sldId id="310" r:id="rId10"/>
    <p:sldId id="306" r:id="rId11"/>
    <p:sldId id="297" r:id="rId12"/>
    <p:sldId id="308" r:id="rId13"/>
    <p:sldId id="309" r:id="rId14"/>
    <p:sldId id="307" r:id="rId15"/>
    <p:sldId id="327" r:id="rId16"/>
    <p:sldId id="328" r:id="rId17"/>
    <p:sldId id="331" r:id="rId18"/>
    <p:sldId id="259" r:id="rId19"/>
    <p:sldId id="261" r:id="rId20"/>
    <p:sldId id="265" r:id="rId21"/>
    <p:sldId id="318" r:id="rId22"/>
    <p:sldId id="321" r:id="rId23"/>
    <p:sldId id="322" r:id="rId24"/>
    <p:sldId id="267" r:id="rId25"/>
    <p:sldId id="325" r:id="rId26"/>
    <p:sldId id="326" r:id="rId27"/>
    <p:sldId id="324" r:id="rId28"/>
    <p:sldId id="329" r:id="rId29"/>
    <p:sldId id="270" r:id="rId30"/>
    <p:sldId id="288" r:id="rId31"/>
    <p:sldId id="271" r:id="rId32"/>
    <p:sldId id="332" r:id="rId33"/>
    <p:sldId id="289" r:id="rId34"/>
    <p:sldId id="291" r:id="rId35"/>
    <p:sldId id="333" r:id="rId36"/>
    <p:sldId id="272" r:id="rId37"/>
    <p:sldId id="276" r:id="rId38"/>
    <p:sldId id="293" r:id="rId39"/>
    <p:sldId id="335" r:id="rId40"/>
    <p:sldId id="334" r:id="rId41"/>
    <p:sldId id="278" r:id="rId42"/>
    <p:sldId id="279" r:id="rId43"/>
    <p:sldId id="336" r:id="rId44"/>
    <p:sldId id="294" r:id="rId45"/>
    <p:sldId id="283" r:id="rId46"/>
    <p:sldId id="311" r:id="rId47"/>
    <p:sldId id="315" r:id="rId48"/>
    <p:sldId id="313" r:id="rId49"/>
    <p:sldId id="295" r:id="rId50"/>
    <p:sldId id="338" r:id="rId51"/>
    <p:sldId id="312" r:id="rId52"/>
    <p:sldId id="314" r:id="rId53"/>
    <p:sldId id="316" r:id="rId54"/>
    <p:sldId id="284" r:id="rId5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61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531" autoAdjust="0"/>
    <p:restoredTop sz="94660"/>
  </p:normalViewPr>
  <p:slideViewPr>
    <p:cSldViewPr snapToGrid="0">
      <p:cViewPr varScale="1">
        <p:scale>
          <a:sx n="113" d="100"/>
          <a:sy n="113" d="100"/>
        </p:scale>
        <p:origin x="199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User\Desktop\&#4309;&#4317;&#4309;&#4304;&#432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baseline="0">
                <a:solidFill>
                  <a:schemeClr val="dk1">
                    <a:lumMod val="65000"/>
                    <a:lumOff val="35000"/>
                  </a:schemeClr>
                </a:solidFill>
                <a:latin typeface="+mn-lt"/>
                <a:ea typeface="+mn-ea"/>
                <a:cs typeface="+mn-cs"/>
              </a:defRPr>
            </a:pPr>
            <a:r>
              <a:rPr lang="ka-GE" sz="1400" dirty="0">
                <a:solidFill>
                  <a:schemeClr val="accent1"/>
                </a:solidFill>
              </a:rPr>
              <a:t>საქართველოს მოსახლეობისა და ვეტერანების საერთო რაოდენობის პროცენტული მაჩვენებელი</a:t>
            </a:r>
            <a:endParaRPr lang="ru-RU" sz="1400" dirty="0">
              <a:solidFill>
                <a:schemeClr val="accent1"/>
              </a:solidFill>
            </a:endParaRPr>
          </a:p>
        </c:rich>
      </c:tx>
      <c:layout/>
      <c:overlay val="0"/>
      <c:spPr>
        <a:noFill/>
        <a:ln>
          <a:noFill/>
        </a:ln>
        <a:effectLst/>
      </c:spPr>
      <c:txPr>
        <a:bodyPr rot="0" spcFirstLastPara="1" vertOverflow="ellipsis" vert="horz" wrap="square" anchor="ctr" anchorCtr="1"/>
        <a:lstStyle/>
        <a:p>
          <a:pPr>
            <a:defRPr sz="1400" b="1" i="0" u="none" strike="noStrike" kern="1200" baseline="0">
              <a:solidFill>
                <a:schemeClr val="dk1">
                  <a:lumMod val="65000"/>
                  <a:lumOff val="35000"/>
                </a:schemeClr>
              </a:solidFill>
              <a:latin typeface="+mn-lt"/>
              <a:ea typeface="+mn-ea"/>
              <a:cs typeface="+mn-cs"/>
            </a:defRPr>
          </a:pPr>
          <a:endParaRPr lang="en-US"/>
        </a:p>
      </c:txPr>
    </c:title>
    <c:autoTitleDeleted val="0"/>
    <c:plotArea>
      <c:layout>
        <c:manualLayout>
          <c:layoutTarget val="inner"/>
          <c:xMode val="edge"/>
          <c:yMode val="edge"/>
          <c:x val="0"/>
          <c:y val="0.18538147963590756"/>
          <c:w val="1"/>
          <c:h val="0.73358568441033167"/>
        </c:manualLayout>
      </c:layout>
      <c:ofPieChart>
        <c:ofPieType val="pie"/>
        <c:varyColors val="1"/>
        <c:ser>
          <c:idx val="0"/>
          <c:order val="0"/>
          <c:spPr>
            <a:solidFill>
              <a:schemeClr val="accent4"/>
            </a:solidFill>
          </c:spPr>
          <c:dPt>
            <c:idx val="0"/>
            <c:bubble3D val="0"/>
            <c:explosion val="48"/>
            <c:spPr>
              <a:solidFill>
                <a:schemeClr val="accent4"/>
              </a:solidFill>
              <a:ln>
                <a:noFill/>
              </a:ln>
              <a:effectLst>
                <a:outerShdw blurRad="317500" algn="ctr" rotWithShape="0">
                  <a:prstClr val="black">
                    <a:alpha val="25000"/>
                  </a:prstClr>
                </a:outerShdw>
              </a:effectLst>
            </c:spPr>
            <c:extLst xmlns:c16r2="http://schemas.microsoft.com/office/drawing/2015/06/chart">
              <c:ext xmlns:c16="http://schemas.microsoft.com/office/drawing/2014/chart" uri="{C3380CC4-5D6E-409C-BE32-E72D297353CC}">
                <c16:uniqueId val="{00000001-B145-4E4C-979A-7A4BB8018489}"/>
              </c:ext>
            </c:extLst>
          </c:dPt>
          <c:dPt>
            <c:idx val="1"/>
            <c:bubble3D val="0"/>
            <c:explosion val="131"/>
            <c:spPr>
              <a:solidFill>
                <a:schemeClr val="accent2">
                  <a:lumMod val="75000"/>
                </a:schemeClr>
              </a:solidFill>
              <a:ln>
                <a:noFill/>
              </a:ln>
              <a:effectLst>
                <a:outerShdw blurRad="317500" algn="ctr" rotWithShape="0">
                  <a:prstClr val="black">
                    <a:alpha val="25000"/>
                  </a:prstClr>
                </a:outerShdw>
              </a:effectLst>
            </c:spPr>
            <c:extLst xmlns:c16r2="http://schemas.microsoft.com/office/drawing/2015/06/chart">
              <c:ext xmlns:c16="http://schemas.microsoft.com/office/drawing/2014/chart" uri="{C3380CC4-5D6E-409C-BE32-E72D297353CC}">
                <c16:uniqueId val="{00000003-B145-4E4C-979A-7A4BB8018489}"/>
              </c:ext>
            </c:extLst>
          </c:dPt>
          <c:dPt>
            <c:idx val="2"/>
            <c:bubble3D val="0"/>
            <c:spPr>
              <a:solidFill>
                <a:schemeClr val="accent2"/>
              </a:solidFill>
              <a:ln>
                <a:noFill/>
              </a:ln>
              <a:effectLst>
                <a:outerShdw blurRad="317500" algn="ctr" rotWithShape="0">
                  <a:prstClr val="black">
                    <a:alpha val="25000"/>
                  </a:prstClr>
                </a:outerShdw>
              </a:effectLst>
            </c:spPr>
            <c:extLst xmlns:c16r2="http://schemas.microsoft.com/office/drawing/2015/06/chart">
              <c:ext xmlns:c16="http://schemas.microsoft.com/office/drawing/2014/chart" uri="{C3380CC4-5D6E-409C-BE32-E72D297353CC}">
                <c16:uniqueId val="{00000005-B145-4E4C-979A-7A4BB8018489}"/>
              </c:ext>
            </c:extLst>
          </c:dPt>
          <c:dLbls>
            <c:dLbl>
              <c:idx val="1"/>
              <c:layout>
                <c:manualLayout>
                  <c:x val="0.26016536747597702"/>
                  <c:y val="5.3913372951716705E-3"/>
                </c:manualLayout>
              </c:layout>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3-B145-4E4C-979A-7A4BB8018489}"/>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Лист1!$I$6:$I$7</c:f>
              <c:strCache>
                <c:ptCount val="2"/>
                <c:pt idx="0">
                  <c:v>საქართველოს მოსახლეობის საერთო რაოდენობა</c:v>
                </c:pt>
                <c:pt idx="1">
                  <c:v>საქართველოში რეგისტრირებული ვეტერანების საერთო რაოდენობა</c:v>
                </c:pt>
              </c:strCache>
            </c:strRef>
          </c:cat>
          <c:val>
            <c:numRef>
              <c:f>Лист1!$J$6:$J$7</c:f>
              <c:numCache>
                <c:formatCode>General</c:formatCode>
                <c:ptCount val="2"/>
                <c:pt idx="0">
                  <c:v>3718000</c:v>
                </c:pt>
                <c:pt idx="1">
                  <c:v>69281</c:v>
                </c:pt>
              </c:numCache>
            </c:numRef>
          </c:val>
          <c:extLst xmlns:c16r2="http://schemas.microsoft.com/office/drawing/2015/06/chart">
            <c:ext xmlns:c16="http://schemas.microsoft.com/office/drawing/2014/chart" uri="{C3380CC4-5D6E-409C-BE32-E72D297353CC}">
              <c16:uniqueId val="{00000006-B145-4E4C-979A-7A4BB8018489}"/>
            </c:ext>
          </c:extLst>
        </c:ser>
        <c:dLbls>
          <c:dLblPos val="inEnd"/>
          <c:showLegendKey val="0"/>
          <c:showVal val="0"/>
          <c:showCatName val="0"/>
          <c:showSerName val="0"/>
          <c:showPercent val="1"/>
          <c:showBubbleSize val="0"/>
          <c:showLeaderLines val="1"/>
        </c:dLbls>
        <c:gapWidth val="150"/>
        <c:secondPieSize val="75"/>
        <c:serLines>
          <c:spPr>
            <a:ln w="9525" cap="flat" cmpd="sng" algn="ctr">
              <a:solidFill>
                <a:schemeClr val="dk1">
                  <a:lumMod val="35000"/>
                  <a:lumOff val="65000"/>
                </a:schemeClr>
              </a:solidFill>
              <a:round/>
            </a:ln>
            <a:effectLst/>
          </c:spPr>
        </c:serLines>
      </c:ofPieChart>
      <c:spPr>
        <a:noFill/>
        <a:ln>
          <a:noFill/>
        </a:ln>
        <a:effectLst/>
      </c:spPr>
    </c:plotArea>
    <c:legend>
      <c:legendPos val="b"/>
      <c:layout>
        <c:manualLayout>
          <c:xMode val="edge"/>
          <c:yMode val="edge"/>
          <c:x val="0.79193125900998607"/>
          <c:y val="0.12852836282640565"/>
          <c:w val="0.20570714971146137"/>
          <c:h val="0.8697301015083958"/>
        </c:manualLayout>
      </c:layout>
      <c:overlay val="0"/>
      <c:spPr>
        <a:solidFill>
          <a:schemeClr val="lt1">
            <a:alpha val="78000"/>
          </a:schemeClr>
        </a:solidFill>
        <a:ln>
          <a:noFill/>
        </a:ln>
        <a:effectLst/>
      </c:spPr>
      <c:txPr>
        <a:bodyPr rot="0" spcFirstLastPara="1" vertOverflow="ellipsis" vert="horz" wrap="square" anchor="ctr" anchorCtr="1"/>
        <a:lstStyle/>
        <a:p>
          <a:pPr>
            <a:defRPr sz="12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9536049077975531E-2"/>
          <c:y val="0.13885225284339456"/>
          <c:w val="0.85288669159125263"/>
          <c:h val="0.75222035924754693"/>
        </c:manualLayout>
      </c:layout>
      <c:pie3DChart>
        <c:varyColors val="1"/>
        <c:ser>
          <c:idx val="0"/>
          <c:order val="0"/>
          <c:tx>
            <c:strRef>
              <c:f>[ვოვას.xlsx]Лист4!$C$28</c:f>
              <c:strCache>
                <c:ptCount val="1"/>
                <c:pt idx="0">
                  <c:v>რაოდენობა</c:v>
                </c:pt>
              </c:strCache>
            </c:strRef>
          </c:tx>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4-4CD4-4628-98D6-81CFAA14B803}"/>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3-4CD4-4628-98D6-81CFAA14B803}"/>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2-4CD4-4628-98D6-81CFAA14B803}"/>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5-4CD4-4628-98D6-81CFAA14B803}"/>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6-4CD4-4628-98D6-81CFAA14B803}"/>
              </c:ext>
            </c:extLst>
          </c:dPt>
          <c:dPt>
            <c:idx val="5"/>
            <c:bubble3D val="0"/>
            <c:spPr>
              <a:solidFill>
                <a:schemeClr val="accent3">
                  <a:lumMod val="60000"/>
                  <a:lumOff val="40000"/>
                </a:schemeClr>
              </a:solidFill>
              <a:ln>
                <a:solidFill>
                  <a:schemeClr val="bg1"/>
                </a:solid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contourClr>
                  <a:schemeClr val="bg1"/>
                </a:contourClr>
              </a:sp3d>
            </c:spPr>
            <c:extLst xmlns:c16r2="http://schemas.microsoft.com/office/drawing/2015/06/chart">
              <c:ext xmlns:c16="http://schemas.microsoft.com/office/drawing/2014/chart" uri="{C3380CC4-5D6E-409C-BE32-E72D297353CC}">
                <c16:uniqueId val="{0000000B-8ADF-40BA-95E6-8E17952DDE10}"/>
              </c:ext>
            </c:extLst>
          </c:dPt>
          <c:dLbls>
            <c:dLbl>
              <c:idx val="0"/>
              <c:layout>
                <c:manualLayout>
                  <c:x val="2.0920967346193871E-2"/>
                  <c:y val="-1.5184700786305513E-2"/>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950CFD1D-3EE8-4536-844C-F20AA3CFE39F}" type="CATEGORYNAME">
                      <a:rPr lang="ka-GE" smtClean="0"/>
                      <a:pPr>
                        <a:defRPr sz="1100" b="1" i="0" u="none" strike="noStrike" kern="1200" baseline="0">
                          <a:solidFill>
                            <a:schemeClr val="tx1"/>
                          </a:solidFill>
                          <a:latin typeface="+mn-lt"/>
                          <a:ea typeface="+mn-ea"/>
                          <a:cs typeface="+mn-cs"/>
                        </a:defRPr>
                      </a:pPr>
                      <a:t>[ИМЯ КАТЕГОРИИ]</a:t>
                    </a:fld>
                    <a:r>
                      <a:rPr lang="ka-GE" baseline="0" dirty="0" smtClean="0"/>
                      <a:t>, 5265,  8%</a:t>
                    </a: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20821322353672869"/>
                      <c:h val="8.7780858378618154E-2"/>
                    </c:manualLayout>
                  </c15:layout>
                  <c15:dlblFieldTable/>
                  <c15:showDataLabelsRange val="0"/>
                </c:ext>
              </c:extLst>
            </c:dLbl>
            <c:dLbl>
              <c:idx val="1"/>
              <c:layout>
                <c:manualLayout>
                  <c:x val="-4.4508066479820987E-2"/>
                  <c:y val="-4.3301360433187913E-2"/>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EB986795-819B-4AD5-AD33-0885A2B52222}" type="CATEGORYNAME">
                      <a:rPr lang="ka-GE"/>
                      <a:pPr>
                        <a:defRPr sz="1100" b="1" i="0" u="none" strike="noStrike" kern="1200" baseline="0">
                          <a:solidFill>
                            <a:schemeClr val="tx1"/>
                          </a:solidFill>
                          <a:latin typeface="+mn-lt"/>
                          <a:ea typeface="+mn-ea"/>
                          <a:cs typeface="+mn-cs"/>
                        </a:defRPr>
                      </a:pPr>
                      <a:t>[ИМЯ КАТЕГОРИИ]</a:t>
                    </a:fld>
                    <a:r>
                      <a:rPr lang="ka-GE" baseline="0" dirty="0"/>
                      <a:t>, </a:t>
                    </a:r>
                    <a:r>
                      <a:rPr lang="ka-GE" baseline="0" dirty="0" smtClean="0"/>
                      <a:t>8617, 12%</a:t>
                    </a:r>
                  </a:p>
                </c:rich>
              </c:tx>
              <c:spPr>
                <a:noFill/>
                <a:ln>
                  <a:noFill/>
                </a:ln>
                <a:effectLst/>
              </c:spPr>
              <c:dLblPos val="bestFi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3-4CD4-4628-98D6-81CFAA14B803}"/>
                </c:ext>
                <c:ext xmlns:c15="http://schemas.microsoft.com/office/drawing/2012/chart" uri="{CE6537A1-D6FC-4f65-9D91-7224C49458BB}">
                  <c15:layout>
                    <c:manualLayout>
                      <c:w val="0.13684132792495324"/>
                      <c:h val="9.977727255923996E-2"/>
                    </c:manualLayout>
                  </c15:layout>
                  <c15:dlblFieldTable/>
                  <c15:showDataLabelsRange val="0"/>
                </c:ext>
              </c:extLst>
            </c:dLbl>
            <c:dLbl>
              <c:idx val="2"/>
              <c:layout>
                <c:manualLayout>
                  <c:x val="-6.0309643070894378E-3"/>
                  <c:y val="-1.6853619262684041E-2"/>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B0A22C1B-C9CD-4DC8-88B9-D3F21234126A}" type="CATEGORYNAME">
                      <a:rPr lang="ka-GE"/>
                      <a:pPr>
                        <a:defRPr sz="1100" b="1" i="0" u="none" strike="noStrike" kern="1200" baseline="0">
                          <a:solidFill>
                            <a:schemeClr val="tx1"/>
                          </a:solidFill>
                          <a:latin typeface="+mn-lt"/>
                          <a:ea typeface="+mn-ea"/>
                          <a:cs typeface="+mn-cs"/>
                        </a:defRPr>
                      </a:pPr>
                      <a:t>[ИМЯ КАТЕГОРИИ]</a:t>
                    </a:fld>
                    <a:r>
                      <a:rPr lang="ka-GE" baseline="0" dirty="0"/>
                      <a:t>, </a:t>
                    </a:r>
                    <a:r>
                      <a:rPr lang="ka-GE" baseline="0" dirty="0" smtClean="0"/>
                      <a:t>568, 1%</a:t>
                    </a:r>
                  </a:p>
                </c:rich>
              </c:tx>
              <c:spPr>
                <a:noFill/>
                <a:ln>
                  <a:noFill/>
                </a:ln>
                <a:effectLst/>
              </c:spPr>
              <c:dLblPos val="bestFi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2-4CD4-4628-98D6-81CFAA14B803}"/>
                </c:ext>
                <c:ext xmlns:c15="http://schemas.microsoft.com/office/drawing/2012/chart" uri="{CE6537A1-D6FC-4f65-9D91-7224C49458BB}">
                  <c15:layout>
                    <c:manualLayout>
                      <c:w val="0.16346265350802658"/>
                      <c:h val="0.11705075597944622"/>
                    </c:manualLayout>
                  </c15:layout>
                  <c15:dlblFieldTable/>
                  <c15:showDataLabelsRange val="0"/>
                </c:ext>
              </c:extLst>
            </c:dLbl>
            <c:dLbl>
              <c:idx val="3"/>
              <c:layout>
                <c:manualLayout>
                  <c:x val="-6.8590324347899976E-3"/>
                  <c:y val="-8.0064499607430395E-2"/>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E24D0348-6E5F-46CB-83A0-50A2475F0707}" type="CATEGORYNAME">
                      <a:rPr lang="ka-GE"/>
                      <a:pPr>
                        <a:defRPr sz="1100" b="1" i="0" u="none" strike="noStrike" kern="1200" baseline="0">
                          <a:solidFill>
                            <a:schemeClr val="tx1"/>
                          </a:solidFill>
                          <a:latin typeface="+mn-lt"/>
                          <a:ea typeface="+mn-ea"/>
                          <a:cs typeface="+mn-cs"/>
                        </a:defRPr>
                      </a:pPr>
                      <a:t>[ИМЯ КАТЕГОРИИ]</a:t>
                    </a:fld>
                    <a:r>
                      <a:rPr lang="ka-GE" baseline="0" dirty="0"/>
                      <a:t>, </a:t>
                    </a:r>
                    <a:r>
                      <a:rPr lang="ka-GE" baseline="0" dirty="0" smtClean="0"/>
                      <a:t>2938, </a:t>
                    </a:r>
                    <a:fld id="{62CDFCC2-5655-4825-95EE-15FF8C7F1C93}" type="PERCENTAGE">
                      <a:rPr lang="ka-GE" baseline="0"/>
                      <a:pPr>
                        <a:defRPr sz="1100" b="1" i="0" u="none" strike="noStrike" kern="1200" baseline="0">
                          <a:solidFill>
                            <a:schemeClr val="tx1"/>
                          </a:solidFill>
                          <a:latin typeface="+mn-lt"/>
                          <a:ea typeface="+mn-ea"/>
                          <a:cs typeface="+mn-cs"/>
                        </a:defRPr>
                      </a:pPr>
                      <a:t>[ПРОЦЕНТ]</a:t>
                    </a:fld>
                    <a:endParaRPr lang="ka-GE" baseline="0" dirty="0" smtClean="0"/>
                  </a:p>
                </c:rich>
              </c:tx>
              <c:spPr>
                <a:noFill/>
                <a:ln>
                  <a:noFill/>
                </a:ln>
                <a:effectLst/>
              </c:spPr>
              <c:dLblPos val="bestFi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5-4CD4-4628-98D6-81CFAA14B803}"/>
                </c:ext>
                <c:ext xmlns:c15="http://schemas.microsoft.com/office/drawing/2012/chart" uri="{CE6537A1-D6FC-4f65-9D91-7224C49458BB}">
                  <c15:layout>
                    <c:manualLayout>
                      <c:w val="0.13624011302074718"/>
                      <c:h val="0.14953107094007614"/>
                    </c:manualLayout>
                  </c15:layout>
                  <c15:dlblFieldTable/>
                  <c15:showDataLabelsRange val="0"/>
                </c:ext>
              </c:extLst>
            </c:dLbl>
            <c:dLbl>
              <c:idx val="4"/>
              <c:layout>
                <c:manualLayout>
                  <c:x val="2.6406929887715946E-3"/>
                  <c:y val="-5.9785775017559599E-2"/>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048D2BE6-585F-450C-B50D-AD64A51D4784}" type="CATEGORYNAME">
                      <a:rPr lang="ka-GE"/>
                      <a:pPr>
                        <a:defRPr sz="1100" b="1" i="0" u="none" strike="noStrike" kern="1200" baseline="0">
                          <a:solidFill>
                            <a:schemeClr val="tx1"/>
                          </a:solidFill>
                          <a:latin typeface="+mn-lt"/>
                          <a:ea typeface="+mn-ea"/>
                          <a:cs typeface="+mn-cs"/>
                        </a:defRPr>
                      </a:pPr>
                      <a:t>[ИМЯ КАТЕГОРИИ]</a:t>
                    </a:fld>
                    <a:r>
                      <a:rPr lang="ka-GE" baseline="0" dirty="0"/>
                      <a:t>, </a:t>
                    </a:r>
                    <a:r>
                      <a:rPr lang="ka-GE" baseline="0" dirty="0" smtClean="0"/>
                      <a:t>18491, 27%</a:t>
                    </a:r>
                  </a:p>
                </c:rich>
              </c:tx>
              <c:spPr>
                <a:noFill/>
                <a:ln>
                  <a:noFill/>
                </a:ln>
                <a:effectLst/>
              </c:spPr>
              <c:dLblPos val="bestFit"/>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6-4CD4-4628-98D6-81CFAA14B803}"/>
                </c:ext>
                <c:ext xmlns:c15="http://schemas.microsoft.com/office/drawing/2012/chart" uri="{CE6537A1-D6FC-4f65-9D91-7224C49458BB}">
                  <c15:layout>
                    <c:manualLayout>
                      <c:w val="0.15263418442974483"/>
                      <c:h val="0.18132564415363575"/>
                    </c:manualLayout>
                  </c15:layout>
                  <c15:dlblFieldTable/>
                  <c15:showDataLabelsRange val="0"/>
                </c:ext>
              </c:extLst>
            </c:dLbl>
            <c:dLbl>
              <c:idx val="5"/>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fld id="{81FD82B7-F509-4FA6-8389-7594873E98A5}" type="CATEGORYNAME">
                      <a:rPr lang="ka-GE">
                        <a:solidFill>
                          <a:schemeClr val="tx1"/>
                        </a:solidFill>
                      </a:rPr>
                      <a:pPr>
                        <a:defRPr sz="1100" b="1" i="0" u="none" strike="noStrike" kern="1200" baseline="0">
                          <a:solidFill>
                            <a:schemeClr val="tx1"/>
                          </a:solidFill>
                          <a:latin typeface="+mn-lt"/>
                          <a:ea typeface="+mn-ea"/>
                          <a:cs typeface="+mn-cs"/>
                        </a:defRPr>
                      </a:pPr>
                      <a:t>[ИМЯ КАТЕГОРИИ]</a:t>
                    </a:fld>
                    <a:r>
                      <a:rPr lang="ka-GE" dirty="0">
                        <a:solidFill>
                          <a:schemeClr val="tx1"/>
                        </a:solidFill>
                      </a:rPr>
                      <a:t> </a:t>
                    </a:r>
                    <a:r>
                      <a:rPr lang="ka-GE" baseline="0" dirty="0">
                        <a:solidFill>
                          <a:schemeClr val="tx1"/>
                        </a:solidFill>
                      </a:rPr>
                      <a:t>, </a:t>
                    </a:r>
                    <a:r>
                      <a:rPr lang="ka-GE" baseline="0" dirty="0" smtClean="0">
                        <a:solidFill>
                          <a:schemeClr val="tx1"/>
                        </a:solidFill>
                      </a:rPr>
                      <a:t>31796, </a:t>
                    </a:r>
                    <a:fld id="{9F853DA1-685A-4BFF-AFEB-A621B2C62205}" type="PERCENTAGE">
                      <a:rPr lang="ka-GE" baseline="0">
                        <a:solidFill>
                          <a:schemeClr val="tx1"/>
                        </a:solidFill>
                      </a:rPr>
                      <a:pPr>
                        <a:defRPr sz="1100" b="1" i="0" u="none" strike="noStrike" kern="1200" baseline="0">
                          <a:solidFill>
                            <a:schemeClr val="tx1"/>
                          </a:solidFill>
                          <a:latin typeface="+mn-lt"/>
                          <a:ea typeface="+mn-ea"/>
                          <a:cs typeface="+mn-cs"/>
                        </a:defRPr>
                      </a:pPr>
                      <a:t>[ПРОЦЕНТ]</a:t>
                    </a:fld>
                    <a:endParaRPr lang="ka-GE" baseline="0" dirty="0" smtClean="0">
                      <a:solidFill>
                        <a:schemeClr val="tx1"/>
                      </a:solidFill>
                    </a:endParaRPr>
                  </a:p>
                </c:rich>
              </c:tx>
              <c:spPr>
                <a:noFill/>
                <a:ln>
                  <a:noFill/>
                </a:ln>
                <a:effectLst/>
              </c:spPr>
              <c:dLblPos val="outEnd"/>
              <c:showLegendKey val="0"/>
              <c:showVal val="1"/>
              <c:showCatName val="1"/>
              <c:showSerName val="0"/>
              <c:showPercent val="1"/>
              <c:showBubbleSize val="0"/>
              <c:extLst xmlns:c16r2="http://schemas.microsoft.com/office/drawing/2015/06/chart">
                <c:ext xmlns:c16="http://schemas.microsoft.com/office/drawing/2014/chart" uri="{C3380CC4-5D6E-409C-BE32-E72D297353CC}">
                  <c16:uniqueId val="{0000000B-8ADF-40BA-95E6-8E17952DDE10}"/>
                </c:ext>
                <c:ext xmlns:c15="http://schemas.microsoft.com/office/drawing/2012/chart" uri="{CE6537A1-D6FC-4f65-9D91-7224C49458BB}">
                  <c15:spPr xmlns:c15="http://schemas.microsoft.com/office/drawing/2012/chart">
                    <a:prstGeom prst="rect">
                      <a:avLst/>
                    </a:prstGeom>
                  </c15:spPr>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en-US"/>
              </a:p>
            </c:txPr>
            <c:dLblPos val="outEnd"/>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[ვოვას.xlsx]Лист4!$B$29:$B$34</c:f>
              <c:strCache>
                <c:ptCount val="6"/>
                <c:pt idx="0">
                  <c:v>სხვა კატეგორიები</c:v>
                </c:pt>
                <c:pt idx="1">
                  <c:v>მარჩენალდაკარგული</c:v>
                </c:pt>
                <c:pt idx="2">
                  <c:v>მეორე მსოფლიო ომის მონაწილე</c:v>
                </c:pt>
                <c:pt idx="3">
                  <c:v>სხვა ტერიტ. ბრძოლების მონაწილე</c:v>
                </c:pt>
                <c:pt idx="4">
                  <c:v>საქართველოს ტერიტ.მთლი.ბრძოლების მონაწილე (2008 წ)</c:v>
                </c:pt>
                <c:pt idx="5">
                  <c:v>საქართველოს ტერიტ. მთლიან.ბრძილების მონაწილე (1992-93წ)</c:v>
                </c:pt>
              </c:strCache>
            </c:strRef>
          </c:cat>
          <c:val>
            <c:numRef>
              <c:f>[ვოვას.xlsx]Лист4!$C$29:$C$34</c:f>
              <c:numCache>
                <c:formatCode>General</c:formatCode>
                <c:ptCount val="6"/>
                <c:pt idx="0">
                  <c:v>7414</c:v>
                </c:pt>
                <c:pt idx="1">
                  <c:v>8792</c:v>
                </c:pt>
                <c:pt idx="2">
                  <c:v>769</c:v>
                </c:pt>
                <c:pt idx="3">
                  <c:v>3010</c:v>
                </c:pt>
                <c:pt idx="4">
                  <c:v>17336</c:v>
                </c:pt>
                <c:pt idx="5">
                  <c:v>31924</c:v>
                </c:pt>
              </c:numCache>
            </c:numRef>
          </c:val>
          <c:extLst xmlns:c16r2="http://schemas.microsoft.com/office/drawing/2015/06/chart">
            <c:ext xmlns:c16="http://schemas.microsoft.com/office/drawing/2014/chart" uri="{C3380CC4-5D6E-409C-BE32-E72D297353CC}">
              <c16:uniqueId val="{00000000-4CD4-4628-98D6-81CFAA14B803}"/>
            </c:ext>
          </c:extLst>
        </c:ser>
        <c:ser>
          <c:idx val="1"/>
          <c:order val="1"/>
          <c:tx>
            <c:strRef>
              <c:f>[ვოვას.xlsx]Лист4!$D$28</c:f>
              <c:strCache>
                <c:ptCount val="1"/>
                <c:pt idx="0">
                  <c:v>%</c:v>
                </c:pt>
              </c:strCache>
            </c:strRef>
          </c:tx>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D-8ADF-40BA-95E6-8E17952DDE10}"/>
              </c:ext>
            </c:extLst>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0F-8ADF-40BA-95E6-8E17952DDE10}"/>
              </c:ext>
            </c:extLst>
          </c:dPt>
          <c:dPt>
            <c:idx val="2"/>
            <c:bubble3D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11-8ADF-40BA-95E6-8E17952DDE10}"/>
              </c:ext>
            </c:extLst>
          </c:dPt>
          <c:dPt>
            <c:idx val="3"/>
            <c:bubble3D val="0"/>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13-8ADF-40BA-95E6-8E17952DDE10}"/>
              </c:ext>
            </c:extLst>
          </c:dPt>
          <c:dPt>
            <c:idx val="4"/>
            <c:bubble3D val="0"/>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15-8ADF-40BA-95E6-8E17952DDE10}"/>
              </c:ext>
            </c:extLst>
          </c:dPt>
          <c:dPt>
            <c:idx val="5"/>
            <c:bubble3D val="0"/>
            <c:spPr>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tLst xmlns:c16r2="http://schemas.microsoft.com/office/drawing/2015/06/chart">
              <c:ext xmlns:c16="http://schemas.microsoft.com/office/drawing/2014/chart" uri="{C3380CC4-5D6E-409C-BE32-E72D297353CC}">
                <c16:uniqueId val="{00000017-8ADF-40BA-95E6-8E17952DDE10}"/>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[ვოვას.xlsx]Лист4!$B$29:$B$34</c:f>
              <c:strCache>
                <c:ptCount val="6"/>
                <c:pt idx="0">
                  <c:v>სხვა კატეგორიები</c:v>
                </c:pt>
                <c:pt idx="1">
                  <c:v>მარჩენალდაკარგული</c:v>
                </c:pt>
                <c:pt idx="2">
                  <c:v>მეორე მსოფლიო ომის მონაწილე</c:v>
                </c:pt>
                <c:pt idx="3">
                  <c:v>სხვა ტერიტ. ბრძოლების მონაწილე</c:v>
                </c:pt>
                <c:pt idx="4">
                  <c:v>საქართველოს ტერიტ.მთლი.ბრძოლების მონაწილე (2008 წ)</c:v>
                </c:pt>
                <c:pt idx="5">
                  <c:v>საქართველოს ტერიტ. მთლიან.ბრძილების მონაწილე (1992-93წ)</c:v>
                </c:pt>
              </c:strCache>
            </c:strRef>
          </c:cat>
          <c:val>
            <c:numRef>
              <c:f>[ვოვას.xlsx]Лист4!$D$29:$D$34</c:f>
              <c:numCache>
                <c:formatCode>0.00%</c:formatCode>
                <c:ptCount val="6"/>
                <c:pt idx="0">
                  <c:v>0.10706910246227165</c:v>
                </c:pt>
                <c:pt idx="1">
                  <c:v>0.12696945627843165</c:v>
                </c:pt>
                <c:pt idx="2">
                  <c:v>1.1105494981587118E-2</c:v>
                </c:pt>
                <c:pt idx="3">
                  <c:v>4.3468842515705104E-2</c:v>
                </c:pt>
                <c:pt idx="4">
                  <c:v>0.25035742652899129</c:v>
                </c:pt>
                <c:pt idx="5">
                  <c:v>0.46102967723301319</c:v>
                </c:pt>
              </c:numCache>
            </c:numRef>
          </c:val>
          <c:extLst xmlns:c16r2="http://schemas.microsoft.com/office/drawing/2015/06/chart">
            <c:ext xmlns:c16="http://schemas.microsoft.com/office/drawing/2014/chart" uri="{C3380CC4-5D6E-409C-BE32-E72D297353CC}">
              <c16:uniqueId val="{00000001-4CD4-4628-98D6-81CFAA14B803}"/>
            </c:ext>
          </c:extLst>
        </c:ser>
        <c:dLbls>
          <c:dLblPos val="outEnd"/>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0"/>
          <c:y val="0.89393453068027018"/>
          <c:w val="0.76853043256600428"/>
          <c:h val="0.10579536048559968"/>
        </c:manualLayout>
      </c:layout>
      <c:overlay val="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B7A93F4-6603-4E45-804E-3B5175848FDE}" type="datetimeFigureOut">
              <a:rPr lang="en-US" smtClean="0"/>
              <a:t>2/14/2019</a:t>
            </a:fld>
            <a:endParaRPr lang="en-US"/>
          </a:p>
        </p:txBody>
      </p:sp>
      <p:sp>
        <p:nvSpPr>
          <p:cNvPr id="4" name="Образ слайда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35582F0-BFCF-4714-8680-DF05AC64E554}" type="slidenum">
              <a:rPr lang="en-US" smtClean="0"/>
              <a:t>‹#›</a:t>
            </a:fld>
            <a:endParaRPr lang="en-US"/>
          </a:p>
        </p:txBody>
      </p:sp>
    </p:spTree>
    <p:extLst>
      <p:ext uri="{BB962C8B-B14F-4D97-AF65-F5344CB8AC3E}">
        <p14:creationId xmlns:p14="http://schemas.microsoft.com/office/powerpoint/2010/main" val="242960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a:p>
        </p:txBody>
      </p:sp>
      <p:sp>
        <p:nvSpPr>
          <p:cNvPr id="4" name="Номер слайда 3"/>
          <p:cNvSpPr>
            <a:spLocks noGrp="1"/>
          </p:cNvSpPr>
          <p:nvPr>
            <p:ph type="sldNum" sz="quarter" idx="10"/>
          </p:nvPr>
        </p:nvSpPr>
        <p:spPr/>
        <p:txBody>
          <a:bodyPr/>
          <a:lstStyle/>
          <a:p>
            <a:fld id="{E369A935-A754-4A80-B907-475CE5484E7D}" type="slidenum">
              <a:rPr lang="en-US" smtClean="0"/>
              <a:t>2</a:t>
            </a:fld>
            <a:endParaRPr lang="en-US"/>
          </a:p>
        </p:txBody>
      </p:sp>
    </p:spTree>
    <p:extLst>
      <p:ext uri="{BB962C8B-B14F-4D97-AF65-F5344CB8AC3E}">
        <p14:creationId xmlns:p14="http://schemas.microsoft.com/office/powerpoint/2010/main" val="204995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a:p>
        </p:txBody>
      </p:sp>
      <p:sp>
        <p:nvSpPr>
          <p:cNvPr id="4" name="Номер слайда 3"/>
          <p:cNvSpPr>
            <a:spLocks noGrp="1"/>
          </p:cNvSpPr>
          <p:nvPr>
            <p:ph type="sldNum" sz="quarter" idx="10"/>
          </p:nvPr>
        </p:nvSpPr>
        <p:spPr/>
        <p:txBody>
          <a:bodyPr/>
          <a:lstStyle/>
          <a:p>
            <a:fld id="{E369A935-A754-4A80-B907-475CE5484E7D}" type="slidenum">
              <a:rPr lang="en-US" smtClean="0"/>
              <a:t>3</a:t>
            </a:fld>
            <a:endParaRPr lang="en-US"/>
          </a:p>
        </p:txBody>
      </p:sp>
    </p:spTree>
    <p:extLst>
      <p:ext uri="{BB962C8B-B14F-4D97-AF65-F5344CB8AC3E}">
        <p14:creationId xmlns:p14="http://schemas.microsoft.com/office/powerpoint/2010/main" val="1201805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en-US"/>
          </a:p>
        </p:txBody>
      </p:sp>
      <p:sp>
        <p:nvSpPr>
          <p:cNvPr id="4" name="Номер слайда 3"/>
          <p:cNvSpPr>
            <a:spLocks noGrp="1"/>
          </p:cNvSpPr>
          <p:nvPr>
            <p:ph type="sldNum" sz="quarter" idx="10"/>
          </p:nvPr>
        </p:nvSpPr>
        <p:spPr/>
        <p:txBody>
          <a:bodyPr/>
          <a:lstStyle/>
          <a:p>
            <a:fld id="{535582F0-BFCF-4714-8680-DF05AC64E554}" type="slidenum">
              <a:rPr lang="en-US" smtClean="0"/>
              <a:t>11</a:t>
            </a:fld>
            <a:endParaRPr lang="en-US"/>
          </a:p>
        </p:txBody>
      </p:sp>
    </p:spTree>
    <p:extLst>
      <p:ext uri="{BB962C8B-B14F-4D97-AF65-F5344CB8AC3E}">
        <p14:creationId xmlns:p14="http://schemas.microsoft.com/office/powerpoint/2010/main" val="497624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8195BF-1F50-4644-ADF1-247A95548697}" type="slidenum">
              <a:rPr lang="en-US" smtClean="0"/>
              <a:t>13</a:t>
            </a:fld>
            <a:endParaRPr lang="en-US"/>
          </a:p>
        </p:txBody>
      </p:sp>
    </p:spTree>
    <p:extLst>
      <p:ext uri="{BB962C8B-B14F-4D97-AF65-F5344CB8AC3E}">
        <p14:creationId xmlns:p14="http://schemas.microsoft.com/office/powerpoint/2010/main" val="2241263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ru-RU" smtClean="0"/>
              <a:t>Образец заголовка</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C75A5A8-4503-4838-A3DF-65D267A8EA96}"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4C03E-D798-4179-951E-A5411EAED824}"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C75A5A8-4503-4838-A3DF-65D267A8EA96}"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4C03E-D798-4179-951E-A5411EAED82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C75A5A8-4503-4838-A3DF-65D267A8EA96}"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4C03E-D798-4179-951E-A5411EAED82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C75A5A8-4503-4838-A3DF-65D267A8EA96}"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4C03E-D798-4179-951E-A5411EAED82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C75A5A8-4503-4838-A3DF-65D267A8EA96}" type="datetimeFigureOut">
              <a:rPr lang="en-US" smtClean="0"/>
              <a:pPr/>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D4C03E-D798-4179-951E-A5411EAED824}"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C75A5A8-4503-4838-A3DF-65D267A8EA96}" type="datetimeFigureOut">
              <a:rPr lang="en-US" smtClean="0"/>
              <a:pPr/>
              <a:t>2/14/2019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D4C03E-D798-4179-951E-A5411EAED82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C75A5A8-4503-4838-A3DF-65D267A8EA96}" type="datetimeFigureOut">
              <a:rPr lang="en-US" smtClean="0"/>
              <a:pPr/>
              <a:t>2/14/2019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D4C03E-D798-4179-951E-A5411EAED824}"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8C75A5A8-4503-4838-A3DF-65D267A8EA96}" type="datetimeFigureOut">
              <a:rPr lang="en-US" smtClean="0"/>
              <a:pPr/>
              <a:t>2/14/2019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D4C03E-D798-4179-951E-A5411EAED82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75A5A8-4503-4838-A3DF-65D267A8EA96}" type="datetimeFigureOut">
              <a:rPr lang="en-US" smtClean="0"/>
              <a:pPr/>
              <a:t>2/14/2019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D4C03E-D798-4179-951E-A5411EAED82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C75A5A8-4503-4838-A3DF-65D267A8EA96}" type="datetimeFigureOut">
              <a:rPr lang="en-US" smtClean="0"/>
              <a:pPr/>
              <a:t>2/14/2019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D4C03E-D798-4179-951E-A5411EAED824}"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C75A5A8-4503-4838-A3DF-65D267A8EA96}" type="datetimeFigureOut">
              <a:rPr lang="en-US" smtClean="0"/>
              <a:pPr/>
              <a:t>2/14/2019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D4C03E-D798-4179-951E-A5411EAED82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10000"/>
            <a:lum/>
            <a:extLst>
              <a:ext uri="{BEBA8EAE-BF5A-486C-A8C5-ECC9F3942E4B}">
                <a14:imgProps xmlns:a14="http://schemas.microsoft.com/office/drawing/2010/main">
                  <a14:imgLayer r:embed="rId14">
                    <a14:imgEffect>
                      <a14:saturation sat="400000"/>
                    </a14:imgEffect>
                  </a14:imgLayer>
                </a14:imgProps>
              </a:ext>
            </a:extLst>
          </a:blip>
          <a:srcRect/>
          <a:stretch>
            <a:fillRect l="17000" t="10000" r="17000" b="6000"/>
          </a:stretch>
        </a:blipFill>
        <a:effectLst/>
      </p:bgPr>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8C75A5A8-4503-4838-A3DF-65D267A8EA96}" type="datetimeFigureOut">
              <a:rPr lang="en-US" smtClean="0"/>
              <a:pPr/>
              <a:t>2/14/2019</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2D4C03E-D798-4179-951E-A5411EAED8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969" r:id="rId1"/>
    <p:sldLayoutId id="2147484970" r:id="rId2"/>
    <p:sldLayoutId id="2147484971" r:id="rId3"/>
    <p:sldLayoutId id="2147484972" r:id="rId4"/>
    <p:sldLayoutId id="2147484973" r:id="rId5"/>
    <p:sldLayoutId id="2147484974" r:id="rId6"/>
    <p:sldLayoutId id="2147484975" r:id="rId7"/>
    <p:sldLayoutId id="2147484976" r:id="rId8"/>
    <p:sldLayoutId id="2147484977" r:id="rId9"/>
    <p:sldLayoutId id="2147484978" r:id="rId10"/>
    <p:sldLayoutId id="214748497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mes.gov.ge/content.php?id=8831&amp;lang=geo"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58800" y="745068"/>
            <a:ext cx="7975600" cy="2553758"/>
          </a:xfrm>
        </p:spPr>
        <p:txBody>
          <a:bodyPr/>
          <a:lstStyle/>
          <a:p>
            <a:pPr algn="ctr"/>
            <a:r>
              <a:rPr lang="ka-GE" sz="4000" dirty="0"/>
              <a:t>ვეტერანების საქმეთა სახელმწიფო სამსახურის </a:t>
            </a:r>
            <a:r>
              <a:rPr lang="ka-GE" sz="4000" dirty="0" smtClean="0"/>
              <a:t>2018 წლის</a:t>
            </a:r>
            <a:br>
              <a:rPr lang="ka-GE" sz="4000" dirty="0" smtClean="0"/>
            </a:br>
            <a:r>
              <a:rPr lang="ka-GE" sz="4000" dirty="0" smtClean="0"/>
              <a:t>შესრულებული </a:t>
            </a:r>
            <a:r>
              <a:rPr lang="ka-GE" sz="4000" dirty="0"/>
              <a:t>სამუშაოს ანგარიში</a:t>
            </a:r>
            <a:endParaRPr lang="en-US" sz="4000" dirty="0"/>
          </a:p>
        </p:txBody>
      </p:sp>
      <p:sp>
        <p:nvSpPr>
          <p:cNvPr id="3" name="Подзаголовок 2"/>
          <p:cNvSpPr>
            <a:spLocks noGrp="1"/>
          </p:cNvSpPr>
          <p:nvPr>
            <p:ph type="subTitle" idx="1"/>
          </p:nvPr>
        </p:nvSpPr>
        <p:spPr>
          <a:xfrm>
            <a:off x="1896535" y="6392334"/>
            <a:ext cx="6197600" cy="338667"/>
          </a:xfrm>
        </p:spPr>
        <p:txBody>
          <a:bodyPr>
            <a:normAutofit/>
          </a:bodyPr>
          <a:lstStyle/>
          <a:p>
            <a:r>
              <a:rPr lang="ka-GE" sz="1400" dirty="0">
                <a:solidFill>
                  <a:schemeClr val="tx1"/>
                </a:solidFill>
              </a:rPr>
              <a:t>მომზადებულია </a:t>
            </a:r>
            <a:r>
              <a:rPr lang="ka-GE" sz="1400" dirty="0" smtClean="0">
                <a:solidFill>
                  <a:schemeClr val="tx1"/>
                </a:solidFill>
              </a:rPr>
              <a:t>სააღრიცხვო </a:t>
            </a:r>
            <a:r>
              <a:rPr lang="ka-GE" sz="1400" dirty="0">
                <a:solidFill>
                  <a:schemeClr val="tx1"/>
                </a:solidFill>
              </a:rPr>
              <a:t>- ანალიტიკური განყოფილების მიერ</a:t>
            </a:r>
            <a:endParaRPr lang="en-US" sz="1400" dirty="0">
              <a:solidFill>
                <a:schemeClr val="tx1"/>
              </a:solidFill>
            </a:endParaRPr>
          </a:p>
          <a:p>
            <a:endParaRPr lang="en-US" sz="1400" dirty="0"/>
          </a:p>
        </p:txBody>
      </p:sp>
    </p:spTree>
    <p:extLst>
      <p:ext uri="{BB962C8B-B14F-4D97-AF65-F5344CB8AC3E}">
        <p14:creationId xmlns:p14="http://schemas.microsoft.com/office/powerpoint/2010/main" val="3199059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94467" y="728133"/>
            <a:ext cx="4309533" cy="558800"/>
          </a:xfrm>
        </p:spPr>
        <p:txBody>
          <a:bodyPr>
            <a:normAutofit fontScale="90000"/>
          </a:bodyPr>
          <a:lstStyle/>
          <a:p>
            <a:pPr algn="ctr"/>
            <a:r>
              <a:rPr lang="ka-GE" sz="1600" dirty="0" smtClean="0"/>
              <a:t>ვეტერანების რაოდენობა რეგიონების მიხედვით</a:t>
            </a:r>
            <a:r>
              <a:rPr lang="ka-GE" sz="2800" dirty="0" smtClean="0"/>
              <a:t/>
            </a:r>
            <a:br>
              <a:rPr lang="ka-GE" sz="2800" dirty="0" smtClean="0"/>
            </a:br>
            <a:endParaRPr lang="en-US" sz="1600"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4092376220"/>
              </p:ext>
            </p:extLst>
          </p:nvPr>
        </p:nvGraphicFramePr>
        <p:xfrm>
          <a:off x="279400" y="1205753"/>
          <a:ext cx="8864600" cy="5164666"/>
        </p:xfrm>
        <a:graphic>
          <a:graphicData uri="http://schemas.openxmlformats.org/drawingml/2006/table">
            <a:tbl>
              <a:tblPr firstRow="1" bandRow="1">
                <a:tableStyleId>{5C22544A-7EE6-4342-B048-85BDC9FD1C3A}</a:tableStyleId>
              </a:tblPr>
              <a:tblGrid>
                <a:gridCol w="2802467">
                  <a:extLst>
                    <a:ext uri="{9D8B030D-6E8A-4147-A177-3AD203B41FA5}">
                      <a16:colId xmlns:a16="http://schemas.microsoft.com/office/drawing/2014/main" xmlns="" val="20000"/>
                    </a:ext>
                  </a:extLst>
                </a:gridCol>
                <a:gridCol w="6062133">
                  <a:extLst>
                    <a:ext uri="{9D8B030D-6E8A-4147-A177-3AD203B41FA5}">
                      <a16:colId xmlns:a16="http://schemas.microsoft.com/office/drawing/2014/main" xmlns="" val="20001"/>
                    </a:ext>
                  </a:extLst>
                </a:gridCol>
              </a:tblGrid>
              <a:tr h="397282">
                <a:tc>
                  <a:txBody>
                    <a:bodyPr/>
                    <a:lstStyle/>
                    <a:p>
                      <a:r>
                        <a:rPr lang="ka-GE" sz="1200" dirty="0" smtClean="0"/>
                        <a:t>რეგიონი</a:t>
                      </a:r>
                      <a:endParaRPr lang="en-US" sz="1200" dirty="0"/>
                    </a:p>
                  </a:txBody>
                  <a:tcPr anchor="ctr"/>
                </a:tc>
                <a:tc>
                  <a:txBody>
                    <a:bodyPr/>
                    <a:lstStyle/>
                    <a:p>
                      <a:pPr algn="ctr"/>
                      <a:r>
                        <a:rPr lang="ka-GE" sz="1200" dirty="0" smtClean="0"/>
                        <a:t>რაოდენობა</a:t>
                      </a:r>
                      <a:endParaRPr lang="en-US" sz="1200" dirty="0"/>
                    </a:p>
                  </a:txBody>
                  <a:tcPr anchor="ctr"/>
                </a:tc>
                <a:extLst>
                  <a:ext uri="{0D108BD9-81ED-4DB2-BD59-A6C34878D82A}">
                    <a16:rowId xmlns:a16="http://schemas.microsoft.com/office/drawing/2014/main" xmlns="" val="10000"/>
                  </a:ext>
                </a:extLst>
              </a:tr>
              <a:tr h="397282">
                <a:tc>
                  <a:txBody>
                    <a:bodyPr/>
                    <a:lstStyle/>
                    <a:p>
                      <a:r>
                        <a:rPr lang="ka-GE" sz="1200" dirty="0" smtClean="0"/>
                        <a:t>თბილისი</a:t>
                      </a:r>
                      <a:endParaRPr lang="en-US" sz="1200" dirty="0"/>
                    </a:p>
                  </a:txBody>
                  <a:tcPr anchor="ctr"/>
                </a:tc>
                <a:tc>
                  <a:txBody>
                    <a:bodyPr/>
                    <a:lstStyle/>
                    <a:p>
                      <a:pPr algn="ctr" fontAlgn="ctr"/>
                      <a:r>
                        <a:rPr lang="en-US" sz="1100" b="1" i="0" u="none" strike="noStrike" dirty="0">
                          <a:solidFill>
                            <a:schemeClr val="tx1"/>
                          </a:solidFill>
                          <a:effectLst/>
                          <a:latin typeface="Calibri" panose="020F0502020204030204" pitchFamily="34" charset="0"/>
                        </a:rPr>
                        <a:t>19187</a:t>
                      </a:r>
                    </a:p>
                  </a:txBody>
                  <a:tcPr marL="9525" marR="9525" marT="9525" marB="0" anchor="ctr"/>
                </a:tc>
                <a:extLst>
                  <a:ext uri="{0D108BD9-81ED-4DB2-BD59-A6C34878D82A}">
                    <a16:rowId xmlns:a16="http://schemas.microsoft.com/office/drawing/2014/main" xmlns="" val="10001"/>
                  </a:ext>
                </a:extLst>
              </a:tr>
              <a:tr h="397282">
                <a:tc>
                  <a:txBody>
                    <a:bodyPr/>
                    <a:lstStyle/>
                    <a:p>
                      <a:r>
                        <a:rPr lang="ka-GE" sz="1200" dirty="0" smtClean="0"/>
                        <a:t>შიდა ქართლი</a:t>
                      </a:r>
                      <a:endParaRPr lang="en-US" sz="1200" dirty="0"/>
                    </a:p>
                  </a:txBody>
                  <a:tcPr anchor="ctr"/>
                </a:tc>
                <a:tc>
                  <a:txBody>
                    <a:bodyPr/>
                    <a:lstStyle/>
                    <a:p>
                      <a:pPr algn="ctr" fontAlgn="ctr"/>
                      <a:r>
                        <a:rPr lang="en-US" sz="1100" b="1" i="0" u="none" strike="noStrike" dirty="0">
                          <a:solidFill>
                            <a:schemeClr val="tx1"/>
                          </a:solidFill>
                          <a:effectLst/>
                          <a:latin typeface="Calibri" panose="020F0502020204030204" pitchFamily="34" charset="0"/>
                        </a:rPr>
                        <a:t>9125</a:t>
                      </a:r>
                    </a:p>
                  </a:txBody>
                  <a:tcPr marL="9525" marR="9525" marT="9525" marB="0" anchor="ctr"/>
                </a:tc>
                <a:extLst>
                  <a:ext uri="{0D108BD9-81ED-4DB2-BD59-A6C34878D82A}">
                    <a16:rowId xmlns:a16="http://schemas.microsoft.com/office/drawing/2014/main" xmlns="" val="10002"/>
                  </a:ext>
                </a:extLst>
              </a:tr>
              <a:tr h="397282">
                <a:tc>
                  <a:txBody>
                    <a:bodyPr/>
                    <a:lstStyle/>
                    <a:p>
                      <a:r>
                        <a:rPr lang="ka-GE" sz="1200" dirty="0" smtClean="0"/>
                        <a:t>ქვემო ქართლი</a:t>
                      </a:r>
                      <a:endParaRPr lang="en-US" sz="1200" dirty="0"/>
                    </a:p>
                  </a:txBody>
                  <a:tcPr anchor="ctr"/>
                </a:tc>
                <a:tc>
                  <a:txBody>
                    <a:bodyPr/>
                    <a:lstStyle/>
                    <a:p>
                      <a:pPr algn="ctr" fontAlgn="ctr"/>
                      <a:r>
                        <a:rPr lang="en-US" sz="1100" b="1" i="0" u="none" strike="noStrike" dirty="0">
                          <a:solidFill>
                            <a:schemeClr val="tx1"/>
                          </a:solidFill>
                          <a:effectLst/>
                          <a:latin typeface="Calibri" panose="020F0502020204030204" pitchFamily="34" charset="0"/>
                        </a:rPr>
                        <a:t>2493</a:t>
                      </a:r>
                    </a:p>
                  </a:txBody>
                  <a:tcPr marL="9525" marR="9525" marT="9525" marB="0" anchor="ctr"/>
                </a:tc>
                <a:extLst>
                  <a:ext uri="{0D108BD9-81ED-4DB2-BD59-A6C34878D82A}">
                    <a16:rowId xmlns:a16="http://schemas.microsoft.com/office/drawing/2014/main" xmlns="" val="10003"/>
                  </a:ext>
                </a:extLst>
              </a:tr>
              <a:tr h="397282">
                <a:tc>
                  <a:txBody>
                    <a:bodyPr/>
                    <a:lstStyle/>
                    <a:p>
                      <a:r>
                        <a:rPr lang="ka-GE" sz="1200" dirty="0" smtClean="0"/>
                        <a:t>კახეთი</a:t>
                      </a:r>
                      <a:endParaRPr lang="en-US" sz="1200" dirty="0"/>
                    </a:p>
                  </a:txBody>
                  <a:tcPr anchor="ctr"/>
                </a:tc>
                <a:tc>
                  <a:txBody>
                    <a:bodyPr/>
                    <a:lstStyle/>
                    <a:p>
                      <a:pPr algn="ctr" fontAlgn="ctr"/>
                      <a:r>
                        <a:rPr lang="en-US" sz="1100" b="1" i="0" u="none" strike="noStrike" dirty="0">
                          <a:solidFill>
                            <a:schemeClr val="tx1"/>
                          </a:solidFill>
                          <a:effectLst/>
                          <a:latin typeface="Calibri" panose="020F0502020204030204" pitchFamily="34" charset="0"/>
                        </a:rPr>
                        <a:t>3689</a:t>
                      </a:r>
                    </a:p>
                  </a:txBody>
                  <a:tcPr marL="9525" marR="9525" marT="9525" marB="0" anchor="ctr"/>
                </a:tc>
                <a:extLst>
                  <a:ext uri="{0D108BD9-81ED-4DB2-BD59-A6C34878D82A}">
                    <a16:rowId xmlns:a16="http://schemas.microsoft.com/office/drawing/2014/main" xmlns="" val="10004"/>
                  </a:ext>
                </a:extLst>
              </a:tr>
              <a:tr h="397282">
                <a:tc>
                  <a:txBody>
                    <a:bodyPr/>
                    <a:lstStyle/>
                    <a:p>
                      <a:r>
                        <a:rPr lang="ka-GE" sz="1200" dirty="0" smtClean="0"/>
                        <a:t>მცხეთა</a:t>
                      </a:r>
                      <a:r>
                        <a:rPr lang="ka-GE" sz="1200" baseline="0" dirty="0" smtClean="0"/>
                        <a:t> - მთიანეთი</a:t>
                      </a:r>
                      <a:endParaRPr lang="en-US" sz="1200" dirty="0"/>
                    </a:p>
                  </a:txBody>
                  <a:tcPr anchor="ctr"/>
                </a:tc>
                <a:tc>
                  <a:txBody>
                    <a:bodyPr/>
                    <a:lstStyle/>
                    <a:p>
                      <a:pPr algn="ctr" fontAlgn="ctr"/>
                      <a:r>
                        <a:rPr lang="en-US" sz="1100" b="1" i="0" u="none" strike="noStrike" dirty="0">
                          <a:solidFill>
                            <a:schemeClr val="tx1"/>
                          </a:solidFill>
                          <a:effectLst/>
                          <a:latin typeface="Calibri" panose="020F0502020204030204" pitchFamily="34" charset="0"/>
                        </a:rPr>
                        <a:t>1469</a:t>
                      </a:r>
                    </a:p>
                  </a:txBody>
                  <a:tcPr marL="9525" marR="9525" marT="9525" marB="0" anchor="ctr"/>
                </a:tc>
                <a:extLst>
                  <a:ext uri="{0D108BD9-81ED-4DB2-BD59-A6C34878D82A}">
                    <a16:rowId xmlns:a16="http://schemas.microsoft.com/office/drawing/2014/main" xmlns="" val="10005"/>
                  </a:ext>
                </a:extLst>
              </a:tr>
              <a:tr h="397282">
                <a:tc>
                  <a:txBody>
                    <a:bodyPr/>
                    <a:lstStyle/>
                    <a:p>
                      <a:r>
                        <a:rPr lang="ka-GE" sz="1200" dirty="0" smtClean="0"/>
                        <a:t>სამცხე - ჯავახეთი</a:t>
                      </a:r>
                      <a:endParaRPr lang="en-US" sz="1200" dirty="0"/>
                    </a:p>
                  </a:txBody>
                  <a:tcPr anchor="ctr"/>
                </a:tc>
                <a:tc>
                  <a:txBody>
                    <a:bodyPr/>
                    <a:lstStyle/>
                    <a:p>
                      <a:pPr algn="ctr" fontAlgn="ctr"/>
                      <a:r>
                        <a:rPr lang="en-US" sz="1100" b="1" i="0" u="none" strike="noStrike" dirty="0">
                          <a:solidFill>
                            <a:schemeClr val="tx1"/>
                          </a:solidFill>
                          <a:effectLst/>
                          <a:latin typeface="Calibri" panose="020F0502020204030204" pitchFamily="34" charset="0"/>
                        </a:rPr>
                        <a:t>2493</a:t>
                      </a:r>
                    </a:p>
                  </a:txBody>
                  <a:tcPr marL="9525" marR="9525" marT="9525" marB="0" anchor="ctr"/>
                </a:tc>
                <a:extLst>
                  <a:ext uri="{0D108BD9-81ED-4DB2-BD59-A6C34878D82A}">
                    <a16:rowId xmlns:a16="http://schemas.microsoft.com/office/drawing/2014/main" xmlns="" val="10006"/>
                  </a:ext>
                </a:extLst>
              </a:tr>
              <a:tr h="397282">
                <a:tc>
                  <a:txBody>
                    <a:bodyPr/>
                    <a:lstStyle/>
                    <a:p>
                      <a:r>
                        <a:rPr lang="ka-GE" sz="1200" dirty="0" smtClean="0"/>
                        <a:t>იმერეთი</a:t>
                      </a:r>
                      <a:endParaRPr lang="en-US" sz="1200" dirty="0"/>
                    </a:p>
                  </a:txBody>
                  <a:tcPr anchor="ctr"/>
                </a:tc>
                <a:tc>
                  <a:txBody>
                    <a:bodyPr/>
                    <a:lstStyle/>
                    <a:p>
                      <a:pPr algn="ctr" fontAlgn="ctr"/>
                      <a:r>
                        <a:rPr lang="en-US" sz="1100" b="1" i="0" u="none" strike="noStrike" dirty="0">
                          <a:solidFill>
                            <a:schemeClr val="tx1"/>
                          </a:solidFill>
                          <a:effectLst/>
                          <a:latin typeface="Calibri" panose="020F0502020204030204" pitchFamily="34" charset="0"/>
                        </a:rPr>
                        <a:t>7277</a:t>
                      </a:r>
                    </a:p>
                  </a:txBody>
                  <a:tcPr marL="9525" marR="9525" marT="9525" marB="0" anchor="ctr"/>
                </a:tc>
                <a:extLst>
                  <a:ext uri="{0D108BD9-81ED-4DB2-BD59-A6C34878D82A}">
                    <a16:rowId xmlns:a16="http://schemas.microsoft.com/office/drawing/2014/main" xmlns="" val="10007"/>
                  </a:ext>
                </a:extLst>
              </a:tr>
              <a:tr h="397282">
                <a:tc>
                  <a:txBody>
                    <a:bodyPr/>
                    <a:lstStyle/>
                    <a:p>
                      <a:r>
                        <a:rPr lang="ka-GE" sz="1200" dirty="0" smtClean="0"/>
                        <a:t>გურია</a:t>
                      </a:r>
                      <a:endParaRPr lang="en-US" sz="1200" dirty="0"/>
                    </a:p>
                  </a:txBody>
                  <a:tcPr anchor="ctr"/>
                </a:tc>
                <a:tc>
                  <a:txBody>
                    <a:bodyPr/>
                    <a:lstStyle/>
                    <a:p>
                      <a:pPr algn="ctr" fontAlgn="ctr"/>
                      <a:r>
                        <a:rPr lang="en-US" sz="1100" b="1" i="0" u="none" strike="noStrike" dirty="0">
                          <a:solidFill>
                            <a:schemeClr val="tx1"/>
                          </a:solidFill>
                          <a:effectLst/>
                          <a:latin typeface="Calibri" panose="020F0502020204030204" pitchFamily="34" charset="0"/>
                        </a:rPr>
                        <a:t>1623</a:t>
                      </a:r>
                    </a:p>
                  </a:txBody>
                  <a:tcPr marL="9525" marR="9525" marT="9525" marB="0" anchor="ctr"/>
                </a:tc>
                <a:extLst>
                  <a:ext uri="{0D108BD9-81ED-4DB2-BD59-A6C34878D82A}">
                    <a16:rowId xmlns:a16="http://schemas.microsoft.com/office/drawing/2014/main" xmlns="" val="10008"/>
                  </a:ext>
                </a:extLst>
              </a:tr>
              <a:tr h="397282">
                <a:tc>
                  <a:txBody>
                    <a:bodyPr/>
                    <a:lstStyle/>
                    <a:p>
                      <a:r>
                        <a:rPr lang="ka-GE" sz="1200" dirty="0" smtClean="0"/>
                        <a:t>რაჭა - ლეჩხუმი</a:t>
                      </a:r>
                      <a:endParaRPr lang="en-US" sz="1200" dirty="0"/>
                    </a:p>
                  </a:txBody>
                  <a:tcPr anchor="ctr"/>
                </a:tc>
                <a:tc>
                  <a:txBody>
                    <a:bodyPr/>
                    <a:lstStyle/>
                    <a:p>
                      <a:pPr algn="ctr" fontAlgn="ctr"/>
                      <a:r>
                        <a:rPr lang="en-US" sz="1100" b="1" i="0" u="none" strike="noStrike" dirty="0">
                          <a:solidFill>
                            <a:schemeClr val="tx1"/>
                          </a:solidFill>
                          <a:effectLst/>
                          <a:latin typeface="Calibri" panose="020F0502020204030204" pitchFamily="34" charset="0"/>
                        </a:rPr>
                        <a:t>547</a:t>
                      </a:r>
                    </a:p>
                  </a:txBody>
                  <a:tcPr marL="9525" marR="9525" marT="9525" marB="0" anchor="ctr"/>
                </a:tc>
                <a:extLst>
                  <a:ext uri="{0D108BD9-81ED-4DB2-BD59-A6C34878D82A}">
                    <a16:rowId xmlns:a16="http://schemas.microsoft.com/office/drawing/2014/main" xmlns="" val="10009"/>
                  </a:ext>
                </a:extLst>
              </a:tr>
              <a:tr h="397282">
                <a:tc>
                  <a:txBody>
                    <a:bodyPr/>
                    <a:lstStyle/>
                    <a:p>
                      <a:r>
                        <a:rPr lang="ka-GE" sz="1200" dirty="0" smtClean="0"/>
                        <a:t>სამეგრელო -ზემო სვანეთი</a:t>
                      </a:r>
                      <a:endParaRPr lang="en-US" sz="1200" dirty="0"/>
                    </a:p>
                  </a:txBody>
                  <a:tcPr anchor="ctr"/>
                </a:tc>
                <a:tc>
                  <a:txBody>
                    <a:bodyPr/>
                    <a:lstStyle/>
                    <a:p>
                      <a:pPr algn="ctr" fontAlgn="ctr"/>
                      <a:r>
                        <a:rPr lang="en-US" sz="1100" b="1" i="0" u="none" strike="noStrike" dirty="0">
                          <a:solidFill>
                            <a:schemeClr val="tx1"/>
                          </a:solidFill>
                          <a:effectLst/>
                          <a:latin typeface="Calibri" panose="020F0502020204030204" pitchFamily="34" charset="0"/>
                        </a:rPr>
                        <a:t>3337</a:t>
                      </a:r>
                    </a:p>
                  </a:txBody>
                  <a:tcPr marL="9525" marR="9525" marT="9525" marB="0" anchor="ctr"/>
                </a:tc>
                <a:extLst>
                  <a:ext uri="{0D108BD9-81ED-4DB2-BD59-A6C34878D82A}">
                    <a16:rowId xmlns:a16="http://schemas.microsoft.com/office/drawing/2014/main" xmlns="" val="10010"/>
                  </a:ext>
                </a:extLst>
              </a:tr>
              <a:tr h="397282">
                <a:tc>
                  <a:txBody>
                    <a:bodyPr/>
                    <a:lstStyle/>
                    <a:p>
                      <a:r>
                        <a:rPr lang="ka-GE" sz="1200" dirty="0" smtClean="0"/>
                        <a:t>აჭარა</a:t>
                      </a:r>
                      <a:endParaRPr lang="en-US" sz="1200" dirty="0"/>
                    </a:p>
                  </a:txBody>
                  <a:tcPr anchor="ctr"/>
                </a:tc>
                <a:tc>
                  <a:txBody>
                    <a:bodyPr/>
                    <a:lstStyle/>
                    <a:p>
                      <a:pPr algn="ctr" fontAlgn="ctr"/>
                      <a:r>
                        <a:rPr lang="en-US" sz="1100" b="1" i="0" u="none" strike="noStrike" dirty="0">
                          <a:solidFill>
                            <a:schemeClr val="tx1"/>
                          </a:solidFill>
                          <a:effectLst/>
                          <a:latin typeface="Calibri" panose="020F0502020204030204" pitchFamily="34" charset="0"/>
                        </a:rPr>
                        <a:t>4070</a:t>
                      </a:r>
                    </a:p>
                  </a:txBody>
                  <a:tcPr marL="9525" marR="9525" marT="9525" marB="0" anchor="ctr"/>
                </a:tc>
                <a:extLst>
                  <a:ext uri="{0D108BD9-81ED-4DB2-BD59-A6C34878D82A}">
                    <a16:rowId xmlns:a16="http://schemas.microsoft.com/office/drawing/2014/main" xmlns="" val="10011"/>
                  </a:ext>
                </a:extLst>
              </a:tr>
              <a:tr h="397282">
                <a:tc>
                  <a:txBody>
                    <a:bodyPr/>
                    <a:lstStyle/>
                    <a:p>
                      <a:r>
                        <a:rPr lang="ka-GE" sz="1200" dirty="0" smtClean="0"/>
                        <a:t>აფხაზეთიდან დევნილი ვეტერანები</a:t>
                      </a:r>
                      <a:endParaRPr lang="en-US" sz="1200" dirty="0"/>
                    </a:p>
                  </a:txBody>
                  <a:tcPr anchor="ctr"/>
                </a:tc>
                <a:tc>
                  <a:txBody>
                    <a:bodyPr/>
                    <a:lstStyle/>
                    <a:p>
                      <a:pPr algn="ctr" fontAlgn="ctr"/>
                      <a:r>
                        <a:rPr lang="en-US" sz="1100" b="1" i="0" u="none" strike="noStrike" dirty="0">
                          <a:solidFill>
                            <a:schemeClr val="tx1"/>
                          </a:solidFill>
                          <a:effectLst/>
                          <a:latin typeface="Calibri" panose="020F0502020204030204" pitchFamily="34" charset="0"/>
                        </a:rPr>
                        <a:t>12018</a:t>
                      </a:r>
                    </a:p>
                  </a:txBody>
                  <a:tcPr marL="9525" marR="9525" marT="9525" marB="0" anchor="ctr"/>
                </a:tc>
                <a:extLst>
                  <a:ext uri="{0D108BD9-81ED-4DB2-BD59-A6C34878D82A}">
                    <a16:rowId xmlns:a16="http://schemas.microsoft.com/office/drawing/2014/main" xmlns="" val="10012"/>
                  </a:ext>
                </a:extLst>
              </a:tr>
            </a:tbl>
          </a:graphicData>
        </a:graphic>
      </p:graphicFrame>
      <p:sp>
        <p:nvSpPr>
          <p:cNvPr id="8"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a:solidFill>
                  <a:schemeClr val="tx1"/>
                </a:solidFill>
              </a:rPr>
              <a:t>9</a:t>
            </a:r>
            <a:endParaRPr lang="en-US" sz="1200" b="0" dirty="0">
              <a:solidFill>
                <a:schemeClr val="tx1"/>
              </a:solidFill>
            </a:endParaRPr>
          </a:p>
        </p:txBody>
      </p:sp>
    </p:spTree>
    <p:extLst>
      <p:ext uri="{BB962C8B-B14F-4D97-AF65-F5344CB8AC3E}">
        <p14:creationId xmlns:p14="http://schemas.microsoft.com/office/powerpoint/2010/main" val="29938860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400" y="2082800"/>
            <a:ext cx="9144000" cy="2692400"/>
          </a:xfrm>
        </p:spPr>
        <p:txBody>
          <a:bodyPr>
            <a:normAutofit fontScale="85000" lnSpcReduction="10000"/>
          </a:bodyPr>
          <a:lstStyle/>
          <a:p>
            <a:pPr marL="0" indent="0" algn="just">
              <a:lnSpc>
                <a:spcPct val="170000"/>
              </a:lnSpc>
              <a:buNone/>
            </a:pPr>
            <a:r>
              <a:rPr lang="ka-GE" sz="1500" dirty="0" smtClean="0"/>
              <a:t>საბრძოლო </a:t>
            </a:r>
            <a:r>
              <a:rPr lang="ka-GE" sz="1500" dirty="0"/>
              <a:t>მოქმედებების შედეგად შეზღუდული შესაძლებლობის მქონე </a:t>
            </a:r>
            <a:r>
              <a:rPr lang="ka-GE" sz="1500" dirty="0" smtClean="0"/>
              <a:t>ვეტერანების სზოგადოებაში სრულფასოვან </a:t>
            </a:r>
            <a:r>
              <a:rPr lang="ka-GE" sz="1500" dirty="0"/>
              <a:t>ინტეგრაციას მეტი ძალისხმევა საჭირდება, როგორც სახელმწიფოსა და საზოგადოების, ისე ვეტერანების მხრიდან. მათი დასაქმება ხშირ შემთხვევაში უკავშირდება ადაპტირებულ </a:t>
            </a:r>
            <a:r>
              <a:rPr lang="ka-GE" sz="1500" dirty="0" smtClean="0"/>
              <a:t>გარემოს და მისი შექმნით </a:t>
            </a:r>
            <a:r>
              <a:rPr lang="ka-GE" sz="1500" dirty="0"/>
              <a:t>შესაძლებელია შშმ ვეტერანების დასაქმება, რაც მნიშვნელოვნად გააუმჯობესებს მათი ცხოვრები ხარისხს.</a:t>
            </a:r>
          </a:p>
          <a:p>
            <a:pPr marL="0" indent="0" algn="just">
              <a:lnSpc>
                <a:spcPct val="170000"/>
              </a:lnSpc>
              <a:buNone/>
            </a:pPr>
            <a:r>
              <a:rPr lang="ka-GE" sz="1500" dirty="0"/>
              <a:t>გაერთიანებული ერების შშმ პირთა უფლებების დაცვის შესახებ კონვენციის მონაწილე სახელმწიფოები „აღიარებენ შეზღუდული შესაძლებლობის მქონე ყველა პირის თანაბარ უფლებას, სხვებთან თანასწორი არჩევანით იცხოვრონ საზოგადოებაში და იღებენ ეფექტურ და შესაბამის ზომებს, რათა ხელი შეუწყონ შეზღუდული შესაძლებლობის მქონე პირთა ამ უფლების სრულ რეალიზებასა და მათ სრულყოფილ ჩართვას ადგილობრივ საზოგადოებაში.“ (მუხლი 19</a:t>
            </a:r>
            <a:r>
              <a:rPr lang="ka-GE" sz="1500" dirty="0" smtClean="0"/>
              <a:t>)</a:t>
            </a:r>
            <a:endParaRPr lang="ka-GE" sz="15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10</a:t>
            </a:r>
            <a:endParaRPr lang="en-US" sz="1200" b="0" dirty="0">
              <a:solidFill>
                <a:schemeClr val="tx1"/>
              </a:solidFill>
            </a:endParaRPr>
          </a:p>
        </p:txBody>
      </p:sp>
    </p:spTree>
    <p:extLst>
      <p:ext uri="{BB962C8B-B14F-4D97-AF65-F5344CB8AC3E}">
        <p14:creationId xmlns:p14="http://schemas.microsoft.com/office/powerpoint/2010/main" val="36619536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val="825299889"/>
              </p:ext>
            </p:extLst>
          </p:nvPr>
        </p:nvGraphicFramePr>
        <p:xfrm>
          <a:off x="397933" y="1303866"/>
          <a:ext cx="8314267" cy="4334933"/>
        </p:xfrm>
        <a:graphic>
          <a:graphicData uri="http://schemas.openxmlformats.org/drawingml/2006/table">
            <a:tbl>
              <a:tblPr firstRow="1" bandRow="1">
                <a:tableStyleId>{5C22544A-7EE6-4342-B048-85BDC9FD1C3A}</a:tableStyleId>
              </a:tblPr>
              <a:tblGrid>
                <a:gridCol w="6155267">
                  <a:extLst>
                    <a:ext uri="{9D8B030D-6E8A-4147-A177-3AD203B41FA5}">
                      <a16:colId xmlns:a16="http://schemas.microsoft.com/office/drawing/2014/main" xmlns="" val="20000"/>
                    </a:ext>
                  </a:extLst>
                </a:gridCol>
                <a:gridCol w="2159000">
                  <a:extLst>
                    <a:ext uri="{9D8B030D-6E8A-4147-A177-3AD203B41FA5}">
                      <a16:colId xmlns:a16="http://schemas.microsoft.com/office/drawing/2014/main" xmlns="" val="20001"/>
                    </a:ext>
                  </a:extLst>
                </a:gridCol>
              </a:tblGrid>
              <a:tr h="739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1200" dirty="0" smtClean="0"/>
                        <a:t>შშმ ვეტერანების კატეგორიები</a:t>
                      </a:r>
                      <a:endParaRPr lang="en-US" sz="1200" dirty="0"/>
                    </a:p>
                  </a:txBody>
                  <a:tcPr anchor="ctr"/>
                </a:tc>
                <a:tc>
                  <a:txBody>
                    <a:bodyPr/>
                    <a:lstStyle/>
                    <a:p>
                      <a:pPr algn="ctr"/>
                      <a:r>
                        <a:rPr lang="ka-GE" sz="1200" dirty="0" smtClean="0"/>
                        <a:t>რაოდენობა</a:t>
                      </a:r>
                      <a:endParaRPr lang="en-US" sz="1200" dirty="0"/>
                    </a:p>
                  </a:txBody>
                  <a:tcPr anchor="ctr"/>
                </a:tc>
                <a:extLst>
                  <a:ext uri="{0D108BD9-81ED-4DB2-BD59-A6C34878D82A}">
                    <a16:rowId xmlns:a16="http://schemas.microsoft.com/office/drawing/2014/main" xmlns="" val="10000"/>
                  </a:ext>
                </a:extLst>
              </a:tr>
              <a:tr h="105587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200" dirty="0" smtClean="0"/>
                        <a:t>I </a:t>
                      </a:r>
                      <a:r>
                        <a:rPr lang="ka-GE" sz="1200" dirty="0" smtClean="0"/>
                        <a:t>ჯგუფი - მკვეთრად შეზღუდული შესაძლებლობის მქონე პირი</a:t>
                      </a:r>
                      <a:endParaRPr lang="en-US" sz="1200" dirty="0" smtClean="0"/>
                    </a:p>
                    <a:p>
                      <a:endParaRPr lang="en-US" sz="1200" dirty="0"/>
                    </a:p>
                  </a:txBody>
                  <a:tcPr anchor="ctr"/>
                </a:tc>
                <a:tc>
                  <a:txBody>
                    <a:bodyPr/>
                    <a:lstStyle/>
                    <a:p>
                      <a:pPr marL="0" algn="ctr" defTabSz="914400" rtl="0" eaLnBrk="1" fontAlgn="ctr" latinLnBrk="0" hangingPunct="1"/>
                      <a:r>
                        <a:rPr lang="en-US" sz="1200" kern="1200" dirty="0">
                          <a:solidFill>
                            <a:schemeClr val="dk1"/>
                          </a:solidFill>
                          <a:latin typeface="+mn-lt"/>
                          <a:ea typeface="+mn-ea"/>
                          <a:cs typeface="+mn-cs"/>
                        </a:rPr>
                        <a:t>177</a:t>
                      </a:r>
                    </a:p>
                  </a:txBody>
                  <a:tcPr marL="9525" marR="9525" marT="9525" marB="0" anchor="ctr"/>
                </a:tc>
                <a:extLst>
                  <a:ext uri="{0D108BD9-81ED-4DB2-BD59-A6C34878D82A}">
                    <a16:rowId xmlns:a16="http://schemas.microsoft.com/office/drawing/2014/main" xmlns="" val="10001"/>
                  </a:ext>
                </a:extLst>
              </a:tr>
              <a:tr h="105587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200" dirty="0" smtClean="0"/>
                        <a:t>II</a:t>
                      </a:r>
                      <a:r>
                        <a:rPr lang="ka-GE" sz="1200" dirty="0" smtClean="0"/>
                        <a:t> ჯგუფი - მნიშვნელოვნად შეზღუდული შესაძლებლობის მქონე პირი</a:t>
                      </a:r>
                      <a:endParaRPr lang="en-US" sz="1200" dirty="0" smtClean="0"/>
                    </a:p>
                    <a:p>
                      <a:endParaRPr lang="en-US" sz="1200" dirty="0"/>
                    </a:p>
                  </a:txBody>
                  <a:tcPr anchor="ctr"/>
                </a:tc>
                <a:tc>
                  <a:txBody>
                    <a:bodyPr/>
                    <a:lstStyle/>
                    <a:p>
                      <a:pPr marL="0" algn="ctr" defTabSz="914400" rtl="0" eaLnBrk="1" fontAlgn="ctr" latinLnBrk="0" hangingPunct="1"/>
                      <a:r>
                        <a:rPr lang="en-US" sz="1200" kern="1200" dirty="0">
                          <a:solidFill>
                            <a:schemeClr val="dk1"/>
                          </a:solidFill>
                          <a:latin typeface="+mn-lt"/>
                          <a:ea typeface="+mn-ea"/>
                          <a:cs typeface="+mn-cs"/>
                        </a:rPr>
                        <a:t>1780</a:t>
                      </a:r>
                    </a:p>
                  </a:txBody>
                  <a:tcPr marL="9525" marR="9525" marT="9525" marB="0" anchor="ctr"/>
                </a:tc>
                <a:extLst>
                  <a:ext uri="{0D108BD9-81ED-4DB2-BD59-A6C34878D82A}">
                    <a16:rowId xmlns:a16="http://schemas.microsoft.com/office/drawing/2014/main" xmlns="" val="10002"/>
                  </a:ext>
                </a:extLst>
              </a:tr>
              <a:tr h="105587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200" dirty="0" smtClean="0"/>
                        <a:t>III </a:t>
                      </a:r>
                      <a:r>
                        <a:rPr lang="ka-GE" sz="1200" dirty="0" smtClean="0"/>
                        <a:t>ჯგუფი - ზომიერად შეზღუდული შესაძლებლობის მქონე პირი</a:t>
                      </a:r>
                      <a:endParaRPr lang="en-US" sz="1200" dirty="0" smtClean="0"/>
                    </a:p>
                    <a:p>
                      <a:pPr algn="just"/>
                      <a:endParaRPr lang="en-US" sz="1200" dirty="0"/>
                    </a:p>
                  </a:txBody>
                  <a:tcPr anchor="ctr"/>
                </a:tc>
                <a:tc>
                  <a:txBody>
                    <a:bodyPr/>
                    <a:lstStyle/>
                    <a:p>
                      <a:pPr marL="0" algn="ctr" defTabSz="914400" rtl="0" eaLnBrk="1" fontAlgn="ctr" latinLnBrk="0" hangingPunct="1"/>
                      <a:r>
                        <a:rPr lang="en-US" sz="1200" kern="1200" dirty="0">
                          <a:solidFill>
                            <a:schemeClr val="dk1"/>
                          </a:solidFill>
                          <a:latin typeface="+mn-lt"/>
                          <a:ea typeface="+mn-ea"/>
                          <a:cs typeface="+mn-cs"/>
                        </a:rPr>
                        <a:t>701</a:t>
                      </a:r>
                    </a:p>
                  </a:txBody>
                  <a:tcPr marL="9525" marR="9525" marT="9525" marB="0" anchor="ctr"/>
                </a:tc>
                <a:extLst>
                  <a:ext uri="{0D108BD9-81ED-4DB2-BD59-A6C34878D82A}">
                    <a16:rowId xmlns:a16="http://schemas.microsoft.com/office/drawing/2014/main" xmlns="" val="10003"/>
                  </a:ext>
                </a:extLst>
              </a:tr>
              <a:tr h="428214">
                <a:tc>
                  <a:txBody>
                    <a:bodyPr/>
                    <a:lstStyle/>
                    <a:p>
                      <a:r>
                        <a:rPr lang="ka-GE" sz="1200" dirty="0" smtClean="0"/>
                        <a:t>სულ:</a:t>
                      </a:r>
                      <a:endParaRPr lang="en-US" sz="4800" b="1" dirty="0"/>
                    </a:p>
                  </a:txBody>
                  <a:tcPr anchor="ctr"/>
                </a:tc>
                <a:tc>
                  <a:txBody>
                    <a:bodyPr/>
                    <a:lstStyle/>
                    <a:p>
                      <a:pPr algn="ctr"/>
                      <a:r>
                        <a:rPr lang="ka-GE" sz="1200" dirty="0" smtClean="0"/>
                        <a:t>2 658</a:t>
                      </a:r>
                      <a:endParaRPr lang="en-US" sz="1200" dirty="0"/>
                    </a:p>
                  </a:txBody>
                  <a:tcPr anchor="ctr"/>
                </a:tc>
                <a:extLst>
                  <a:ext uri="{0D108BD9-81ED-4DB2-BD59-A6C34878D82A}">
                    <a16:rowId xmlns:a16="http://schemas.microsoft.com/office/drawing/2014/main" xmlns="" val="10004"/>
                  </a:ext>
                </a:extLst>
              </a:tr>
            </a:tbl>
          </a:graphicData>
        </a:graphic>
      </p:graphicFrame>
      <p:sp>
        <p:nvSpPr>
          <p:cNvPr id="6" name="Номер слайда 5"/>
          <p:cNvSpPr>
            <a:spLocks noGrp="1"/>
          </p:cNvSpPr>
          <p:nvPr>
            <p:ph type="sldNum" sz="quarter" idx="12"/>
          </p:nvPr>
        </p:nvSpPr>
        <p:spPr>
          <a:xfrm>
            <a:off x="8077200" y="6528816"/>
            <a:ext cx="1066800" cy="329184"/>
          </a:xfrm>
        </p:spPr>
        <p:txBody>
          <a:bodyPr/>
          <a:lstStyle/>
          <a:p>
            <a:pPr algn="r"/>
            <a:r>
              <a:rPr lang="en-US" sz="1200" b="0" dirty="0" smtClean="0">
                <a:solidFill>
                  <a:schemeClr val="tx1"/>
                </a:solidFill>
              </a:rPr>
              <a:t>11</a:t>
            </a:r>
            <a:endParaRPr lang="en-US" sz="1200" b="0" dirty="0">
              <a:solidFill>
                <a:schemeClr val="tx1"/>
              </a:solidFill>
            </a:endParaRPr>
          </a:p>
        </p:txBody>
      </p:sp>
    </p:spTree>
    <p:extLst>
      <p:ext uri="{BB962C8B-B14F-4D97-AF65-F5344CB8AC3E}">
        <p14:creationId xmlns:p14="http://schemas.microsoft.com/office/powerpoint/2010/main" val="31896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397902" y="1825283"/>
            <a:ext cx="1003831" cy="400900"/>
          </a:xfrm>
          <a:prstGeom prst="rect">
            <a:avLst/>
          </a:prstGeom>
          <a:solidFill>
            <a:srgbClr val="FF3300"/>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800" dirty="0"/>
              <a:t>მრჩეველთა</a:t>
            </a:r>
            <a:r>
              <a:rPr lang="ka-GE" sz="750" dirty="0"/>
              <a:t> საბჭო </a:t>
            </a:r>
            <a:endParaRPr lang="en-US" sz="750" dirty="0"/>
          </a:p>
        </p:txBody>
      </p:sp>
      <p:cxnSp>
        <p:nvCxnSpPr>
          <p:cNvPr id="5" name="Straight Connector 4"/>
          <p:cNvCxnSpPr/>
          <p:nvPr/>
        </p:nvCxnSpPr>
        <p:spPr>
          <a:xfrm>
            <a:off x="4192063" y="1608836"/>
            <a:ext cx="2954" cy="800268"/>
          </a:xfrm>
          <a:prstGeom prst="line">
            <a:avLst/>
          </a:prstGeom>
        </p:spPr>
        <p:style>
          <a:lnRef idx="2">
            <a:schemeClr val="accent5">
              <a:shade val="50000"/>
            </a:schemeClr>
          </a:lnRef>
          <a:fillRef idx="1">
            <a:schemeClr val="accent5"/>
          </a:fillRef>
          <a:effectRef idx="0">
            <a:schemeClr val="accent5"/>
          </a:effectRef>
          <a:fontRef idx="minor">
            <a:schemeClr val="lt1"/>
          </a:fontRef>
        </p:style>
      </p:cxnSp>
      <p:sp>
        <p:nvSpPr>
          <p:cNvPr id="9" name="Rectangle 8"/>
          <p:cNvSpPr/>
          <p:nvPr/>
        </p:nvSpPr>
        <p:spPr>
          <a:xfrm>
            <a:off x="3959098" y="4450995"/>
            <a:ext cx="1014033" cy="31343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უსაფრთხოების   სამმართველო  </a:t>
            </a:r>
            <a:endParaRPr lang="en-US" sz="750" dirty="0"/>
          </a:p>
        </p:txBody>
      </p:sp>
      <p:cxnSp>
        <p:nvCxnSpPr>
          <p:cNvPr id="14" name="Straight Connector 13"/>
          <p:cNvCxnSpPr/>
          <p:nvPr/>
        </p:nvCxnSpPr>
        <p:spPr>
          <a:xfrm>
            <a:off x="1104688" y="2399774"/>
            <a:ext cx="7105661" cy="21608"/>
          </a:xfrm>
          <a:prstGeom prst="line">
            <a:avLst/>
          </a:prstGeom>
        </p:spPr>
        <p:style>
          <a:lnRef idx="2">
            <a:schemeClr val="accent5">
              <a:shade val="50000"/>
            </a:schemeClr>
          </a:lnRef>
          <a:fillRef idx="1">
            <a:schemeClr val="accent5"/>
          </a:fillRef>
          <a:effectRef idx="0">
            <a:schemeClr val="accent5"/>
          </a:effectRef>
          <a:fontRef idx="minor">
            <a:schemeClr val="lt1"/>
          </a:fontRef>
        </p:style>
      </p:cxnSp>
      <p:sp>
        <p:nvSpPr>
          <p:cNvPr id="16" name="Rectangle 15"/>
          <p:cNvSpPr/>
          <p:nvPr/>
        </p:nvSpPr>
        <p:spPr>
          <a:xfrm>
            <a:off x="3005667" y="2517123"/>
            <a:ext cx="1376006" cy="378645"/>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900" b="1" dirty="0"/>
              <a:t>პირველი მოადგილე</a:t>
            </a:r>
            <a:endParaRPr lang="en-US" sz="900" b="1" dirty="0"/>
          </a:p>
        </p:txBody>
      </p:sp>
      <p:sp>
        <p:nvSpPr>
          <p:cNvPr id="18" name="Rectangle 17"/>
          <p:cNvSpPr/>
          <p:nvPr/>
        </p:nvSpPr>
        <p:spPr>
          <a:xfrm>
            <a:off x="5516637" y="2532890"/>
            <a:ext cx="1189610" cy="36546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ka-GE" sz="900" b="1" dirty="0"/>
              <a:t>მოადგილე</a:t>
            </a:r>
            <a:endParaRPr lang="en-US" sz="900" b="1" dirty="0"/>
          </a:p>
        </p:txBody>
      </p:sp>
      <p:sp>
        <p:nvSpPr>
          <p:cNvPr id="19" name="Rectangle 18"/>
          <p:cNvSpPr/>
          <p:nvPr/>
        </p:nvSpPr>
        <p:spPr>
          <a:xfrm>
            <a:off x="7632036" y="2525477"/>
            <a:ext cx="1123293" cy="38712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ka-GE" sz="900" b="1" dirty="0"/>
              <a:t>მოადგილე</a:t>
            </a:r>
            <a:endParaRPr lang="en-US" sz="900" b="1" dirty="0"/>
          </a:p>
        </p:txBody>
      </p:sp>
      <p:sp>
        <p:nvSpPr>
          <p:cNvPr id="57" name="Rectangle 56"/>
          <p:cNvSpPr/>
          <p:nvPr/>
        </p:nvSpPr>
        <p:spPr>
          <a:xfrm>
            <a:off x="3471334" y="1002160"/>
            <a:ext cx="1408084" cy="606062"/>
          </a:xfrm>
          <a:prstGeom prst="rect">
            <a:avLst/>
          </a:prstGeom>
          <a:solidFill>
            <a:schemeClr val="accent6"/>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ka-GE" sz="900" dirty="0"/>
              <a:t>სამსახურის </a:t>
            </a:r>
            <a:r>
              <a:rPr lang="ka-GE" sz="900" dirty="0" smtClean="0"/>
              <a:t>დირექტორი</a:t>
            </a:r>
            <a:endParaRPr lang="ka-GE" sz="900" dirty="0"/>
          </a:p>
        </p:txBody>
      </p:sp>
      <p:cxnSp>
        <p:nvCxnSpPr>
          <p:cNvPr id="31" name="Straight Connector 30"/>
          <p:cNvCxnSpPr/>
          <p:nvPr/>
        </p:nvCxnSpPr>
        <p:spPr>
          <a:xfrm>
            <a:off x="471497" y="1814089"/>
            <a:ext cx="0" cy="0"/>
          </a:xfrm>
          <a:prstGeom prst="line">
            <a:avLst/>
          </a:prstGeom>
        </p:spPr>
        <p:style>
          <a:lnRef idx="1">
            <a:schemeClr val="accent5"/>
          </a:lnRef>
          <a:fillRef idx="2">
            <a:schemeClr val="accent5"/>
          </a:fillRef>
          <a:effectRef idx="1">
            <a:schemeClr val="accent5"/>
          </a:effectRef>
          <a:fontRef idx="minor">
            <a:schemeClr val="dk1"/>
          </a:fontRef>
        </p:style>
      </p:cxnSp>
      <p:cxnSp>
        <p:nvCxnSpPr>
          <p:cNvPr id="83" name="Straight Connector 82"/>
          <p:cNvCxnSpPr/>
          <p:nvPr/>
        </p:nvCxnSpPr>
        <p:spPr>
          <a:xfrm>
            <a:off x="2587738" y="5302224"/>
            <a:ext cx="0" cy="0"/>
          </a:xfrm>
          <a:prstGeom prst="line">
            <a:avLst/>
          </a:prstGeom>
        </p:spPr>
        <p:style>
          <a:lnRef idx="1">
            <a:schemeClr val="accent5"/>
          </a:lnRef>
          <a:fillRef idx="2">
            <a:schemeClr val="accent5"/>
          </a:fillRef>
          <a:effectRef idx="1">
            <a:schemeClr val="accent5"/>
          </a:effectRef>
          <a:fontRef idx="minor">
            <a:schemeClr val="dk1"/>
          </a:fontRef>
        </p:style>
      </p:cxnSp>
      <p:cxnSp>
        <p:nvCxnSpPr>
          <p:cNvPr id="17" name="Straight Connector 16"/>
          <p:cNvCxnSpPr/>
          <p:nvPr/>
        </p:nvCxnSpPr>
        <p:spPr>
          <a:xfrm flipH="1" flipV="1">
            <a:off x="7193169" y="5827935"/>
            <a:ext cx="14013" cy="2474"/>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2773270" y="1876440"/>
            <a:ext cx="1256393" cy="463492"/>
          </a:xfrm>
          <a:prstGeom prst="rect">
            <a:avLst/>
          </a:prstGeom>
          <a:solidFill>
            <a:schemeClr val="accent2"/>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მონიტორინგისა </a:t>
            </a:r>
            <a:r>
              <a:rPr lang="ka-GE" sz="800" dirty="0"/>
              <a:t>და</a:t>
            </a:r>
            <a:r>
              <a:rPr lang="ka-GE" sz="750" dirty="0"/>
              <a:t> აუდიტის სამმართველო</a:t>
            </a:r>
            <a:endParaRPr lang="en-US" sz="750" dirty="0"/>
          </a:p>
        </p:txBody>
      </p:sp>
      <p:sp>
        <p:nvSpPr>
          <p:cNvPr id="38" name="Rectangle 37"/>
          <p:cNvSpPr/>
          <p:nvPr/>
        </p:nvSpPr>
        <p:spPr>
          <a:xfrm>
            <a:off x="5124534" y="1221016"/>
            <a:ext cx="757300" cy="339970"/>
          </a:xfrm>
          <a:prstGeom prst="rect">
            <a:avLst/>
          </a:prstGeom>
          <a:solidFill>
            <a:schemeClr val="accent6"/>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825" dirty="0"/>
              <a:t>თანაშემწე</a:t>
            </a:r>
            <a:endParaRPr lang="en-US" sz="825" dirty="0"/>
          </a:p>
        </p:txBody>
      </p:sp>
      <p:cxnSp>
        <p:nvCxnSpPr>
          <p:cNvPr id="73" name="Straight Connector 72"/>
          <p:cNvCxnSpPr>
            <a:stCxn id="38" idx="1"/>
            <a:endCxn id="57" idx="3"/>
          </p:cNvCxnSpPr>
          <p:nvPr/>
        </p:nvCxnSpPr>
        <p:spPr>
          <a:xfrm flipH="1" flipV="1">
            <a:off x="4879418" y="1305191"/>
            <a:ext cx="245116" cy="85810"/>
          </a:xfrm>
          <a:prstGeom prst="line">
            <a:avLst/>
          </a:prstGeom>
        </p:spPr>
        <p:style>
          <a:lnRef idx="1">
            <a:schemeClr val="accent1"/>
          </a:lnRef>
          <a:fillRef idx="0">
            <a:schemeClr val="accent1"/>
          </a:fillRef>
          <a:effectRef idx="0">
            <a:schemeClr val="accent1"/>
          </a:effectRef>
          <a:fontRef idx="minor">
            <a:schemeClr val="tx1"/>
          </a:fontRef>
        </p:style>
      </p:cxnSp>
      <p:sp>
        <p:nvSpPr>
          <p:cNvPr id="139" name="Rectangle 138"/>
          <p:cNvSpPr/>
          <p:nvPr/>
        </p:nvSpPr>
        <p:spPr>
          <a:xfrm>
            <a:off x="2776816" y="2939524"/>
            <a:ext cx="1024382" cy="37729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რეგიონული მართვის დეპარტამენტი</a:t>
            </a:r>
            <a:endParaRPr lang="en-US" sz="675" dirty="0"/>
          </a:p>
        </p:txBody>
      </p:sp>
      <p:sp>
        <p:nvSpPr>
          <p:cNvPr id="140" name="Rectangle 139"/>
          <p:cNvSpPr/>
          <p:nvPr/>
        </p:nvSpPr>
        <p:spPr>
          <a:xfrm>
            <a:off x="3958780" y="2939316"/>
            <a:ext cx="1002800" cy="372182"/>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სამართლებრივი უზრუნველყოფის დეპარტამენტი</a:t>
            </a:r>
            <a:endParaRPr lang="en-US" sz="750" dirty="0"/>
          </a:p>
        </p:txBody>
      </p:sp>
      <p:cxnSp>
        <p:nvCxnSpPr>
          <p:cNvPr id="158" name="Straight Connector 157"/>
          <p:cNvCxnSpPr/>
          <p:nvPr/>
        </p:nvCxnSpPr>
        <p:spPr>
          <a:xfrm>
            <a:off x="4195016" y="1995268"/>
            <a:ext cx="202886" cy="0"/>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159" name="Straight Connector 158"/>
          <p:cNvCxnSpPr/>
          <p:nvPr/>
        </p:nvCxnSpPr>
        <p:spPr>
          <a:xfrm>
            <a:off x="4035683" y="2045678"/>
            <a:ext cx="147479" cy="904"/>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160" name="Straight Connector 159"/>
          <p:cNvCxnSpPr/>
          <p:nvPr/>
        </p:nvCxnSpPr>
        <p:spPr>
          <a:xfrm flipH="1" flipV="1">
            <a:off x="3761814" y="2407296"/>
            <a:ext cx="1" cy="116114"/>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161" name="Straight Connector 160"/>
          <p:cNvCxnSpPr/>
          <p:nvPr/>
        </p:nvCxnSpPr>
        <p:spPr>
          <a:xfrm>
            <a:off x="6106578" y="2410029"/>
            <a:ext cx="0" cy="122861"/>
          </a:xfrm>
          <a:prstGeom prst="line">
            <a:avLst/>
          </a:prstGeom>
        </p:spPr>
        <p:style>
          <a:lnRef idx="2">
            <a:schemeClr val="accent5">
              <a:shade val="50000"/>
            </a:schemeClr>
          </a:lnRef>
          <a:fillRef idx="1">
            <a:schemeClr val="accent5"/>
          </a:fillRef>
          <a:effectRef idx="0">
            <a:schemeClr val="accent5"/>
          </a:effectRef>
          <a:fontRef idx="minor">
            <a:schemeClr val="lt1"/>
          </a:fontRef>
        </p:style>
      </p:cxnSp>
      <p:sp>
        <p:nvSpPr>
          <p:cNvPr id="203" name="Rectangle 202"/>
          <p:cNvSpPr/>
          <p:nvPr/>
        </p:nvSpPr>
        <p:spPr>
          <a:xfrm>
            <a:off x="5115233" y="2951632"/>
            <a:ext cx="1007391" cy="363239"/>
          </a:xfrm>
          <a:prstGeom prst="rect">
            <a:avLst/>
          </a:prstGeom>
          <a:solidFill>
            <a:schemeClr val="accent3"/>
          </a:solidFill>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ეკონომიკური დეპარტამენტი</a:t>
            </a:r>
            <a:endParaRPr lang="en-US" sz="750" dirty="0"/>
          </a:p>
        </p:txBody>
      </p:sp>
      <p:sp>
        <p:nvSpPr>
          <p:cNvPr id="204" name="Rectangle 203"/>
          <p:cNvSpPr/>
          <p:nvPr/>
        </p:nvSpPr>
        <p:spPr>
          <a:xfrm>
            <a:off x="6179161" y="2944691"/>
            <a:ext cx="1014008" cy="364043"/>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ლოჯისტიკის დეპარტამენტი</a:t>
            </a:r>
            <a:endParaRPr lang="en-US" sz="750" dirty="0"/>
          </a:p>
        </p:txBody>
      </p:sp>
      <p:sp>
        <p:nvSpPr>
          <p:cNvPr id="205" name="Rectangle 204"/>
          <p:cNvSpPr/>
          <p:nvPr/>
        </p:nvSpPr>
        <p:spPr>
          <a:xfrm>
            <a:off x="5115233" y="3374781"/>
            <a:ext cx="1017567" cy="313436"/>
          </a:xfrm>
          <a:prstGeom prst="rect">
            <a:avLst/>
          </a:prstGeom>
          <a:solidFill>
            <a:schemeClr val="accent3"/>
          </a:solidFill>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საფინანსო - საბიუჯეტო გან-ბა</a:t>
            </a:r>
            <a:endParaRPr lang="en-US" sz="750" dirty="0"/>
          </a:p>
        </p:txBody>
      </p:sp>
      <p:sp>
        <p:nvSpPr>
          <p:cNvPr id="206" name="Rectangle 205"/>
          <p:cNvSpPr/>
          <p:nvPr/>
        </p:nvSpPr>
        <p:spPr>
          <a:xfrm>
            <a:off x="5131752" y="3784410"/>
            <a:ext cx="1003062" cy="357571"/>
          </a:xfrm>
          <a:prstGeom prst="rect">
            <a:avLst/>
          </a:prstGeom>
          <a:solidFill>
            <a:schemeClr val="accent3"/>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შესყიდვების</a:t>
            </a:r>
          </a:p>
          <a:p>
            <a:pPr algn="ctr"/>
            <a:r>
              <a:rPr lang="ka-GE" sz="750" dirty="0"/>
              <a:t>გან-ბა</a:t>
            </a:r>
            <a:endParaRPr lang="en-US" sz="750" dirty="0"/>
          </a:p>
        </p:txBody>
      </p:sp>
      <p:sp>
        <p:nvSpPr>
          <p:cNvPr id="209" name="Rectangle 208"/>
          <p:cNvSpPr/>
          <p:nvPr/>
        </p:nvSpPr>
        <p:spPr>
          <a:xfrm>
            <a:off x="6179161" y="3382435"/>
            <a:ext cx="1028021" cy="31343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საორგანიზაციო გან-ბა</a:t>
            </a:r>
            <a:endParaRPr lang="en-US" sz="750" dirty="0"/>
          </a:p>
        </p:txBody>
      </p:sp>
      <p:sp>
        <p:nvSpPr>
          <p:cNvPr id="210" name="Rectangle 209"/>
          <p:cNvSpPr/>
          <p:nvPr/>
        </p:nvSpPr>
        <p:spPr>
          <a:xfrm>
            <a:off x="3957994" y="3378862"/>
            <a:ext cx="1003493" cy="45920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სამართლებრივი აქტების მომზადების გან-ბა</a:t>
            </a:r>
            <a:endParaRPr lang="en-US" sz="750" dirty="0"/>
          </a:p>
        </p:txBody>
      </p:sp>
      <p:sp>
        <p:nvSpPr>
          <p:cNvPr id="282" name="Rectangle 281"/>
          <p:cNvSpPr/>
          <p:nvPr/>
        </p:nvSpPr>
        <p:spPr>
          <a:xfrm>
            <a:off x="3958358" y="3888876"/>
            <a:ext cx="1014773" cy="506212"/>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სასამართლოსთან ურთიერთობისა და იურიდიული დახმარების გან-ბა</a:t>
            </a:r>
            <a:endParaRPr lang="en-US" sz="750" dirty="0"/>
          </a:p>
        </p:txBody>
      </p:sp>
      <p:cxnSp>
        <p:nvCxnSpPr>
          <p:cNvPr id="283" name="Straight Connector 282"/>
          <p:cNvCxnSpPr>
            <a:stCxn id="209" idx="0"/>
            <a:endCxn id="204" idx="2"/>
          </p:cNvCxnSpPr>
          <p:nvPr/>
        </p:nvCxnSpPr>
        <p:spPr>
          <a:xfrm flipH="1" flipV="1">
            <a:off x="6686165" y="3308734"/>
            <a:ext cx="7007" cy="73701"/>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84" name="Straight Connector 283"/>
          <p:cNvCxnSpPr/>
          <p:nvPr/>
        </p:nvCxnSpPr>
        <p:spPr>
          <a:xfrm flipV="1">
            <a:off x="6660180" y="3691514"/>
            <a:ext cx="2365" cy="95523"/>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85" name="Straight Connector 284"/>
          <p:cNvCxnSpPr>
            <a:stCxn id="205" idx="0"/>
          </p:cNvCxnSpPr>
          <p:nvPr/>
        </p:nvCxnSpPr>
        <p:spPr>
          <a:xfrm flipV="1">
            <a:off x="5624017" y="3319943"/>
            <a:ext cx="25674" cy="54838"/>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86" name="Straight Connector 285"/>
          <p:cNvCxnSpPr>
            <a:stCxn id="206" idx="0"/>
            <a:endCxn id="205" idx="2"/>
          </p:cNvCxnSpPr>
          <p:nvPr/>
        </p:nvCxnSpPr>
        <p:spPr>
          <a:xfrm flipH="1" flipV="1">
            <a:off x="5624017" y="3688217"/>
            <a:ext cx="9266" cy="96193"/>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87" name="Straight Connector 286"/>
          <p:cNvCxnSpPr/>
          <p:nvPr/>
        </p:nvCxnSpPr>
        <p:spPr>
          <a:xfrm flipV="1">
            <a:off x="1104852" y="2391910"/>
            <a:ext cx="2365" cy="117414"/>
          </a:xfrm>
          <a:prstGeom prst="line">
            <a:avLst/>
          </a:prstGeom>
        </p:spPr>
        <p:style>
          <a:lnRef idx="2">
            <a:schemeClr val="accent5">
              <a:shade val="50000"/>
            </a:schemeClr>
          </a:lnRef>
          <a:fillRef idx="1">
            <a:schemeClr val="accent5"/>
          </a:fillRef>
          <a:effectRef idx="0">
            <a:schemeClr val="accent5"/>
          </a:effectRef>
          <a:fontRef idx="minor">
            <a:schemeClr val="lt1"/>
          </a:fontRef>
        </p:style>
      </p:cxnSp>
      <p:sp>
        <p:nvSpPr>
          <p:cNvPr id="290" name="Rectangle 289"/>
          <p:cNvSpPr/>
          <p:nvPr/>
        </p:nvSpPr>
        <p:spPr>
          <a:xfrm>
            <a:off x="6198530" y="3775185"/>
            <a:ext cx="1008652" cy="36679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t>მატერიალური-ტექნიკური უზრუნველყოფის</a:t>
            </a:r>
            <a:endParaRPr lang="en-US" sz="750" dirty="0"/>
          </a:p>
        </p:txBody>
      </p:sp>
      <p:sp>
        <p:nvSpPr>
          <p:cNvPr id="296" name="Rectangle 295"/>
          <p:cNvSpPr/>
          <p:nvPr/>
        </p:nvSpPr>
        <p:spPr>
          <a:xfrm>
            <a:off x="7632036" y="3040571"/>
            <a:ext cx="1152460" cy="624596"/>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800" dirty="0">
                <a:solidFill>
                  <a:schemeClr val="tx1"/>
                </a:solidFill>
              </a:rPr>
              <a:t>სოციალურ საკითხთა და სააღრიცხვო -ანალიტიკური დეპარტამენტი</a:t>
            </a:r>
            <a:endParaRPr lang="en-US" sz="800" dirty="0">
              <a:solidFill>
                <a:schemeClr val="tx1"/>
              </a:solidFill>
            </a:endParaRPr>
          </a:p>
        </p:txBody>
      </p:sp>
      <p:sp>
        <p:nvSpPr>
          <p:cNvPr id="297" name="Rectangle 296"/>
          <p:cNvSpPr/>
          <p:nvPr/>
        </p:nvSpPr>
        <p:spPr>
          <a:xfrm>
            <a:off x="7648702" y="3753910"/>
            <a:ext cx="1123293" cy="49364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solidFill>
                  <a:schemeClr val="tx1"/>
                </a:solidFill>
              </a:rPr>
              <a:t>სოციალურ საკითხთა გან-ბა</a:t>
            </a:r>
            <a:endParaRPr lang="en-US" sz="750" dirty="0">
              <a:solidFill>
                <a:schemeClr val="tx1"/>
              </a:solidFill>
            </a:endParaRPr>
          </a:p>
        </p:txBody>
      </p:sp>
      <p:sp>
        <p:nvSpPr>
          <p:cNvPr id="298" name="Rectangle 297"/>
          <p:cNvSpPr/>
          <p:nvPr/>
        </p:nvSpPr>
        <p:spPr>
          <a:xfrm>
            <a:off x="7661202" y="4336293"/>
            <a:ext cx="1123293" cy="518297"/>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solidFill>
                  <a:schemeClr val="tx1"/>
                </a:solidFill>
              </a:rPr>
              <a:t>სააღრიცხვო -ანალიტიკური გან-ბა</a:t>
            </a:r>
            <a:endParaRPr lang="en-US" sz="750" dirty="0">
              <a:solidFill>
                <a:schemeClr val="tx1"/>
              </a:solidFill>
            </a:endParaRPr>
          </a:p>
        </p:txBody>
      </p:sp>
      <p:sp>
        <p:nvSpPr>
          <p:cNvPr id="299" name="Rectangle 298"/>
          <p:cNvSpPr/>
          <p:nvPr/>
        </p:nvSpPr>
        <p:spPr>
          <a:xfrm>
            <a:off x="5714238" y="4221296"/>
            <a:ext cx="968583" cy="360856"/>
          </a:xfrm>
          <a:prstGeom prst="rect">
            <a:avLst/>
          </a:prstGeom>
          <a:solidFill>
            <a:schemeClr val="accent4">
              <a:lumMod val="75000"/>
            </a:schemeClr>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b="1" dirty="0"/>
              <a:t>პროექტების დაგეგმვის და მართვის ჯგუფი</a:t>
            </a:r>
            <a:endParaRPr lang="en-US" sz="750" b="1" dirty="0"/>
          </a:p>
        </p:txBody>
      </p:sp>
      <p:cxnSp>
        <p:nvCxnSpPr>
          <p:cNvPr id="305" name="Straight Connector 304"/>
          <p:cNvCxnSpPr>
            <a:stCxn id="210" idx="0"/>
            <a:endCxn id="140" idx="2"/>
          </p:cNvCxnSpPr>
          <p:nvPr/>
        </p:nvCxnSpPr>
        <p:spPr>
          <a:xfrm flipV="1">
            <a:off x="4459741" y="3311498"/>
            <a:ext cx="440" cy="67365"/>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306" name="Straight Connector 305"/>
          <p:cNvCxnSpPr/>
          <p:nvPr/>
        </p:nvCxnSpPr>
        <p:spPr>
          <a:xfrm flipH="1" flipV="1">
            <a:off x="4457268" y="3811276"/>
            <a:ext cx="2128" cy="80051"/>
          </a:xfrm>
          <a:prstGeom prst="line">
            <a:avLst/>
          </a:prstGeom>
        </p:spPr>
        <p:style>
          <a:lnRef idx="2">
            <a:schemeClr val="accent5">
              <a:shade val="50000"/>
            </a:schemeClr>
          </a:lnRef>
          <a:fillRef idx="1">
            <a:schemeClr val="accent5"/>
          </a:fillRef>
          <a:effectRef idx="0">
            <a:schemeClr val="accent5"/>
          </a:effectRef>
          <a:fontRef idx="minor">
            <a:schemeClr val="lt1"/>
          </a:fontRef>
        </p:style>
      </p:cxnSp>
      <p:sp>
        <p:nvSpPr>
          <p:cNvPr id="321" name="Rectangle 320"/>
          <p:cNvSpPr/>
          <p:nvPr/>
        </p:nvSpPr>
        <p:spPr>
          <a:xfrm>
            <a:off x="2761262" y="3334426"/>
            <a:ext cx="1026467"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აფხაზეთის ა/რ სამმარტველო</a:t>
            </a:r>
            <a:endParaRPr lang="en-US" sz="675" dirty="0"/>
          </a:p>
        </p:txBody>
      </p:sp>
      <p:sp>
        <p:nvSpPr>
          <p:cNvPr id="322" name="Rectangle 321"/>
          <p:cNvSpPr/>
          <p:nvPr/>
        </p:nvSpPr>
        <p:spPr>
          <a:xfrm>
            <a:off x="2776816" y="3553537"/>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აჭარის ა/რ სამმართველო</a:t>
            </a:r>
            <a:endParaRPr lang="en-US" sz="675" dirty="0"/>
          </a:p>
        </p:txBody>
      </p:sp>
      <p:sp>
        <p:nvSpPr>
          <p:cNvPr id="323" name="Rectangle 322"/>
          <p:cNvSpPr/>
          <p:nvPr/>
        </p:nvSpPr>
        <p:spPr>
          <a:xfrm>
            <a:off x="2775355" y="4547596"/>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შიდაქართლის სამმართველო</a:t>
            </a:r>
            <a:endParaRPr lang="en-US" sz="675" dirty="0"/>
          </a:p>
        </p:txBody>
      </p:sp>
      <p:sp>
        <p:nvSpPr>
          <p:cNvPr id="324" name="Rectangle 323"/>
          <p:cNvSpPr/>
          <p:nvPr/>
        </p:nvSpPr>
        <p:spPr>
          <a:xfrm>
            <a:off x="2775356" y="3776639"/>
            <a:ext cx="1024382" cy="290882"/>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სამეგრელო ზემო სვანეტის სამმარტველო</a:t>
            </a:r>
            <a:endParaRPr lang="en-US" sz="675" dirty="0"/>
          </a:p>
        </p:txBody>
      </p:sp>
      <p:sp>
        <p:nvSpPr>
          <p:cNvPr id="325" name="Rectangle 324"/>
          <p:cNvSpPr/>
          <p:nvPr/>
        </p:nvSpPr>
        <p:spPr>
          <a:xfrm>
            <a:off x="2775355" y="4315701"/>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იმერეთის სამმარტველო</a:t>
            </a:r>
            <a:endParaRPr lang="en-US" sz="675" dirty="0"/>
          </a:p>
        </p:txBody>
      </p:sp>
      <p:sp>
        <p:nvSpPr>
          <p:cNvPr id="326" name="Rectangle 325"/>
          <p:cNvSpPr/>
          <p:nvPr/>
        </p:nvSpPr>
        <p:spPr>
          <a:xfrm>
            <a:off x="2775355" y="4774951"/>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ქვემო ქართლის სამმართველო</a:t>
            </a:r>
            <a:endParaRPr lang="en-US" sz="675" dirty="0"/>
          </a:p>
        </p:txBody>
      </p:sp>
      <p:sp>
        <p:nvSpPr>
          <p:cNvPr id="327" name="Rectangle 326"/>
          <p:cNvSpPr/>
          <p:nvPr/>
        </p:nvSpPr>
        <p:spPr>
          <a:xfrm>
            <a:off x="2775356" y="4089214"/>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გურიის სამმართველო</a:t>
            </a:r>
            <a:endParaRPr lang="en-US" sz="675" dirty="0"/>
          </a:p>
        </p:txBody>
      </p:sp>
      <p:sp>
        <p:nvSpPr>
          <p:cNvPr id="328" name="Rectangle 327"/>
          <p:cNvSpPr/>
          <p:nvPr/>
        </p:nvSpPr>
        <p:spPr>
          <a:xfrm>
            <a:off x="2775355" y="5002305"/>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რაჭა-ლეჩხუმის სამმართველო</a:t>
            </a:r>
            <a:endParaRPr lang="en-US" sz="675" dirty="0"/>
          </a:p>
        </p:txBody>
      </p:sp>
      <p:sp>
        <p:nvSpPr>
          <p:cNvPr id="329" name="Rectangle 328"/>
          <p:cNvSpPr/>
          <p:nvPr/>
        </p:nvSpPr>
        <p:spPr>
          <a:xfrm>
            <a:off x="2775355" y="5229659"/>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კახეთის სამმართველო</a:t>
            </a:r>
            <a:endParaRPr lang="en-US" sz="675" dirty="0"/>
          </a:p>
        </p:txBody>
      </p:sp>
      <p:sp>
        <p:nvSpPr>
          <p:cNvPr id="330" name="Rectangle 329"/>
          <p:cNvSpPr/>
          <p:nvPr/>
        </p:nvSpPr>
        <p:spPr>
          <a:xfrm>
            <a:off x="2775355" y="5457013"/>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სამცხე -ჯავახეთის სამმარტველო</a:t>
            </a:r>
            <a:endParaRPr lang="en-US" sz="675" dirty="0"/>
          </a:p>
        </p:txBody>
      </p:sp>
      <p:sp>
        <p:nvSpPr>
          <p:cNvPr id="331" name="Rectangle 330"/>
          <p:cNvSpPr/>
          <p:nvPr/>
        </p:nvSpPr>
        <p:spPr>
          <a:xfrm>
            <a:off x="2775355" y="5684368"/>
            <a:ext cx="1024382" cy="206327"/>
          </a:xfrm>
          <a:prstGeom prst="rect">
            <a:avLst/>
          </a:prstGeom>
          <a:solidFill>
            <a:schemeClr val="accent1"/>
          </a:solidFill>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675" dirty="0"/>
              <a:t>მცხეთა მთიანეთის სამმართველო</a:t>
            </a:r>
            <a:endParaRPr lang="en-US" sz="675" dirty="0"/>
          </a:p>
        </p:txBody>
      </p:sp>
      <p:cxnSp>
        <p:nvCxnSpPr>
          <p:cNvPr id="333" name="Straight Connector 332"/>
          <p:cNvCxnSpPr/>
          <p:nvPr/>
        </p:nvCxnSpPr>
        <p:spPr>
          <a:xfrm flipH="1">
            <a:off x="8208920" y="2415306"/>
            <a:ext cx="1428" cy="94066"/>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335" name="Straight Connector 334"/>
          <p:cNvCxnSpPr/>
          <p:nvPr/>
        </p:nvCxnSpPr>
        <p:spPr>
          <a:xfrm flipH="1">
            <a:off x="8207492" y="3641183"/>
            <a:ext cx="1428" cy="94066"/>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336" name="Straight Connector 335"/>
          <p:cNvCxnSpPr/>
          <p:nvPr/>
        </p:nvCxnSpPr>
        <p:spPr>
          <a:xfrm flipH="1">
            <a:off x="8212123" y="3417999"/>
            <a:ext cx="1428" cy="94066"/>
          </a:xfrm>
          <a:prstGeom prst="line">
            <a:avLst/>
          </a:prstGeom>
        </p:spPr>
        <p:style>
          <a:lnRef idx="2">
            <a:schemeClr val="accent5">
              <a:shade val="50000"/>
            </a:schemeClr>
          </a:lnRef>
          <a:fillRef idx="1">
            <a:schemeClr val="accent5"/>
          </a:fillRef>
          <a:effectRef idx="0">
            <a:schemeClr val="accent5"/>
          </a:effectRef>
          <a:fontRef idx="minor">
            <a:schemeClr val="lt1"/>
          </a:fontRef>
        </p:style>
      </p:cxnSp>
      <p:grpSp>
        <p:nvGrpSpPr>
          <p:cNvPr id="2" name="Group 1"/>
          <p:cNvGrpSpPr/>
          <p:nvPr/>
        </p:nvGrpSpPr>
        <p:grpSpPr>
          <a:xfrm>
            <a:off x="277722" y="2509323"/>
            <a:ext cx="2287194" cy="3318611"/>
            <a:chOff x="370296" y="2202765"/>
            <a:chExt cx="3049592" cy="3339864"/>
          </a:xfrm>
        </p:grpSpPr>
        <p:cxnSp>
          <p:nvCxnSpPr>
            <p:cNvPr id="30" name="Straight Connector 29"/>
            <p:cNvCxnSpPr/>
            <p:nvPr/>
          </p:nvCxnSpPr>
          <p:spPr>
            <a:xfrm flipH="1">
              <a:off x="2292249" y="2813852"/>
              <a:ext cx="10078" cy="0"/>
            </a:xfrm>
            <a:prstGeom prst="line">
              <a:avLst/>
            </a:prstGeom>
          </p:spPr>
          <p:style>
            <a:lnRef idx="2">
              <a:schemeClr val="accent5">
                <a:shade val="50000"/>
              </a:schemeClr>
            </a:lnRef>
            <a:fillRef idx="1">
              <a:schemeClr val="accent5"/>
            </a:fillRef>
            <a:effectRef idx="0">
              <a:schemeClr val="accent5"/>
            </a:effectRef>
            <a:fontRef idx="minor">
              <a:schemeClr val="lt1"/>
            </a:fontRef>
          </p:style>
        </p:cxnSp>
        <p:sp>
          <p:nvSpPr>
            <p:cNvPr id="35" name="Rectangle 34"/>
            <p:cNvSpPr/>
            <p:nvPr/>
          </p:nvSpPr>
          <p:spPr>
            <a:xfrm>
              <a:off x="447567" y="2943232"/>
              <a:ext cx="1287862" cy="497439"/>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600" dirty="0"/>
                <a:t>ადამიანური რესურსების მართვისა  და საქმისწარმოების სამმართველო</a:t>
              </a:r>
              <a:endParaRPr lang="en-US" sz="600" dirty="0"/>
            </a:p>
          </p:txBody>
        </p:sp>
        <p:sp>
          <p:nvSpPr>
            <p:cNvPr id="39" name="Rectangle 38"/>
            <p:cNvSpPr/>
            <p:nvPr/>
          </p:nvSpPr>
          <p:spPr>
            <a:xfrm>
              <a:off x="433264" y="4040751"/>
              <a:ext cx="1302165" cy="388521"/>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750" dirty="0"/>
                <a:t>საქმისწარმოების განყ-ბა</a:t>
              </a:r>
              <a:endParaRPr lang="en-US" sz="750" dirty="0"/>
            </a:p>
          </p:txBody>
        </p:sp>
        <p:sp>
          <p:nvSpPr>
            <p:cNvPr id="40" name="Rectangle 39"/>
            <p:cNvSpPr/>
            <p:nvPr/>
          </p:nvSpPr>
          <p:spPr>
            <a:xfrm>
              <a:off x="467012" y="4629712"/>
              <a:ext cx="1295910" cy="376889"/>
            </a:xfrm>
            <a:prstGeom prst="rect">
              <a:avLst/>
            </a:prstGeom>
            <a:solidFill>
              <a:schemeClr val="accent5"/>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750" dirty="0"/>
                <a:t>არქივი</a:t>
              </a:r>
              <a:endParaRPr lang="en-US" sz="750" dirty="0"/>
            </a:p>
          </p:txBody>
        </p:sp>
        <p:sp>
          <p:nvSpPr>
            <p:cNvPr id="42" name="Rectangle 41"/>
            <p:cNvSpPr/>
            <p:nvPr/>
          </p:nvSpPr>
          <p:spPr>
            <a:xfrm>
              <a:off x="1989518" y="4163091"/>
              <a:ext cx="1299350" cy="450553"/>
            </a:xfrm>
            <a:prstGeom prst="rect">
              <a:avLst/>
            </a:prstGeom>
            <a:solidFill>
              <a:schemeClr val="accent3"/>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675" dirty="0"/>
                <a:t>საზოგადოებასთან ურთიერთობების განყ-ბა</a:t>
              </a:r>
              <a:endParaRPr lang="en-US" sz="675" dirty="0"/>
            </a:p>
          </p:txBody>
        </p:sp>
        <p:sp>
          <p:nvSpPr>
            <p:cNvPr id="43" name="Rectangle 42"/>
            <p:cNvSpPr/>
            <p:nvPr/>
          </p:nvSpPr>
          <p:spPr>
            <a:xfrm>
              <a:off x="1976503" y="2986227"/>
              <a:ext cx="1306670" cy="497063"/>
            </a:xfrm>
            <a:prstGeom prst="rect">
              <a:avLst/>
            </a:prstGeom>
            <a:solidFill>
              <a:schemeClr val="accent3"/>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600" dirty="0"/>
                <a:t>საერთაშორისო ურთიერთობების  სამმართველო</a:t>
              </a:r>
              <a:endParaRPr lang="en-US" sz="600" dirty="0"/>
            </a:p>
          </p:txBody>
        </p:sp>
        <p:sp>
          <p:nvSpPr>
            <p:cNvPr id="47" name="Rectangle 46"/>
            <p:cNvSpPr/>
            <p:nvPr/>
          </p:nvSpPr>
          <p:spPr>
            <a:xfrm>
              <a:off x="453161" y="5051452"/>
              <a:ext cx="1305051" cy="491177"/>
            </a:xfrm>
            <a:prstGeom prst="rect">
              <a:avLst/>
            </a:prstGeom>
            <a:solidFill>
              <a:schemeClr val="accent4">
                <a:lumMod val="60000"/>
                <a:lumOff val="40000"/>
              </a:schemeClr>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600" dirty="0"/>
                <a:t>საინფორმაციო - ტექნოლოგიური და პროგრ. უზრუნველყ. ჯგუფი  </a:t>
              </a:r>
              <a:endParaRPr lang="en-US" sz="600" dirty="0"/>
            </a:p>
          </p:txBody>
        </p:sp>
        <p:sp>
          <p:nvSpPr>
            <p:cNvPr id="48" name="Rectangle 47"/>
            <p:cNvSpPr/>
            <p:nvPr/>
          </p:nvSpPr>
          <p:spPr>
            <a:xfrm>
              <a:off x="1986655" y="3573098"/>
              <a:ext cx="1291083" cy="390763"/>
            </a:xfrm>
            <a:prstGeom prst="rect">
              <a:avLst/>
            </a:prstGeom>
            <a:solidFill>
              <a:schemeClr val="accent3"/>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750" dirty="0"/>
                <a:t>პროტოკოლის    განყ-ბა</a:t>
              </a:r>
              <a:endParaRPr lang="en-US" sz="750" dirty="0"/>
            </a:p>
          </p:txBody>
        </p:sp>
        <p:cxnSp>
          <p:nvCxnSpPr>
            <p:cNvPr id="65" name="Straight Connector 64"/>
            <p:cNvCxnSpPr>
              <a:stCxn id="42" idx="1"/>
              <a:endCxn id="42" idx="1"/>
            </p:cNvCxnSpPr>
            <p:nvPr/>
          </p:nvCxnSpPr>
          <p:spPr>
            <a:xfrm>
              <a:off x="1989518" y="4388368"/>
              <a:ext cx="0" cy="0"/>
            </a:xfrm>
            <a:prstGeom prst="line">
              <a:avLst/>
            </a:prstGeom>
          </p:spPr>
          <p:style>
            <a:lnRef idx="1">
              <a:schemeClr val="accent5"/>
            </a:lnRef>
            <a:fillRef idx="2">
              <a:schemeClr val="accent5"/>
            </a:fillRef>
            <a:effectRef idx="1">
              <a:schemeClr val="accent5"/>
            </a:effectRef>
            <a:fontRef idx="minor">
              <a:schemeClr val="dk1"/>
            </a:fontRef>
          </p:style>
        </p:cxnSp>
        <p:cxnSp>
          <p:nvCxnSpPr>
            <p:cNvPr id="114" name="Straight Connector 113"/>
            <p:cNvCxnSpPr>
              <a:stCxn id="43" idx="1"/>
              <a:endCxn id="43" idx="1"/>
            </p:cNvCxnSpPr>
            <p:nvPr/>
          </p:nvCxnSpPr>
          <p:spPr>
            <a:xfrm>
              <a:off x="1976503" y="3234759"/>
              <a:ext cx="0" cy="0"/>
            </a:xfrm>
            <a:prstGeom prst="line">
              <a:avLst/>
            </a:prstGeom>
          </p:spPr>
          <p:style>
            <a:lnRef idx="1">
              <a:schemeClr val="accent5"/>
            </a:lnRef>
            <a:fillRef idx="2">
              <a:schemeClr val="accent5"/>
            </a:fillRef>
            <a:effectRef idx="1">
              <a:schemeClr val="accent5"/>
            </a:effectRef>
            <a:fontRef idx="minor">
              <a:schemeClr val="dk1"/>
            </a:fontRef>
          </p:style>
        </p:cxnSp>
        <p:sp>
          <p:nvSpPr>
            <p:cNvPr id="37" name="Rectangle 36"/>
            <p:cNvSpPr/>
            <p:nvPr/>
          </p:nvSpPr>
          <p:spPr>
            <a:xfrm>
              <a:off x="439519" y="3510884"/>
              <a:ext cx="1303958" cy="45498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ka-GE" sz="675" dirty="0"/>
                <a:t>ადამიანური რესურსების მართვის განყ-ბა</a:t>
              </a:r>
              <a:endParaRPr lang="en-US" sz="675" dirty="0"/>
            </a:p>
          </p:txBody>
        </p:sp>
        <p:cxnSp>
          <p:nvCxnSpPr>
            <p:cNvPr id="162" name="Straight Connector 161"/>
            <p:cNvCxnSpPr>
              <a:endCxn id="47" idx="1"/>
            </p:cNvCxnSpPr>
            <p:nvPr/>
          </p:nvCxnSpPr>
          <p:spPr>
            <a:xfrm>
              <a:off x="370296" y="5297040"/>
              <a:ext cx="82865" cy="1"/>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163" name="Straight Connector 162"/>
            <p:cNvCxnSpPr/>
            <p:nvPr/>
          </p:nvCxnSpPr>
          <p:spPr>
            <a:xfrm flipH="1" flipV="1">
              <a:off x="1740161" y="3741759"/>
              <a:ext cx="105904" cy="2758"/>
            </a:xfrm>
            <a:prstGeom prst="line">
              <a:avLst/>
            </a:prstGeom>
          </p:spPr>
          <p:style>
            <a:lnRef idx="2">
              <a:schemeClr val="accent5">
                <a:shade val="50000"/>
              </a:schemeClr>
            </a:lnRef>
            <a:fillRef idx="1">
              <a:schemeClr val="accent5"/>
            </a:fillRef>
            <a:effectRef idx="0">
              <a:schemeClr val="accent5"/>
            </a:effectRef>
            <a:fontRef idx="minor">
              <a:schemeClr val="lt1"/>
            </a:fontRef>
          </p:style>
        </p:cxnSp>
        <p:sp>
          <p:nvSpPr>
            <p:cNvPr id="168" name="Rectangle 167"/>
            <p:cNvSpPr/>
            <p:nvPr/>
          </p:nvSpPr>
          <p:spPr>
            <a:xfrm>
              <a:off x="760163" y="2202765"/>
              <a:ext cx="1452466" cy="503063"/>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a-GE" sz="750" dirty="0">
                  <a:solidFill>
                    <a:schemeClr val="tx1"/>
                  </a:solidFill>
                </a:rPr>
                <a:t>ადმინისტრაციული დეპარტამენტი</a:t>
              </a:r>
              <a:endParaRPr lang="en-US" sz="750" dirty="0">
                <a:solidFill>
                  <a:schemeClr val="tx1"/>
                </a:solidFill>
              </a:endParaRPr>
            </a:p>
          </p:txBody>
        </p:sp>
        <p:cxnSp>
          <p:nvCxnSpPr>
            <p:cNvPr id="246" name="Straight Connector 245"/>
            <p:cNvCxnSpPr/>
            <p:nvPr/>
          </p:nvCxnSpPr>
          <p:spPr>
            <a:xfrm>
              <a:off x="371138" y="4818156"/>
              <a:ext cx="107831" cy="1"/>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47" name="Straight Connector 246"/>
            <p:cNvCxnSpPr>
              <a:endCxn id="42" idx="3"/>
            </p:cNvCxnSpPr>
            <p:nvPr/>
          </p:nvCxnSpPr>
          <p:spPr>
            <a:xfrm flipH="1">
              <a:off x="3288868" y="4382950"/>
              <a:ext cx="131020" cy="5418"/>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48" name="Straight Connector 247"/>
            <p:cNvCxnSpPr>
              <a:endCxn id="35" idx="0"/>
            </p:cNvCxnSpPr>
            <p:nvPr/>
          </p:nvCxnSpPr>
          <p:spPr>
            <a:xfrm>
              <a:off x="1089913" y="2835728"/>
              <a:ext cx="1585" cy="107504"/>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49" name="Straight Connector 248"/>
            <p:cNvCxnSpPr/>
            <p:nvPr/>
          </p:nvCxnSpPr>
          <p:spPr>
            <a:xfrm flipH="1">
              <a:off x="373456" y="2833161"/>
              <a:ext cx="1131" cy="2463879"/>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50" name="Straight Connector 249"/>
            <p:cNvCxnSpPr/>
            <p:nvPr/>
          </p:nvCxnSpPr>
          <p:spPr>
            <a:xfrm>
              <a:off x="376905" y="2820312"/>
              <a:ext cx="3042983" cy="17983"/>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61" name="Straight Connector 260"/>
            <p:cNvCxnSpPr/>
            <p:nvPr/>
          </p:nvCxnSpPr>
          <p:spPr>
            <a:xfrm flipH="1">
              <a:off x="1731773" y="4235011"/>
              <a:ext cx="141546" cy="2539"/>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262" name="Straight Connector 261"/>
            <p:cNvCxnSpPr/>
            <p:nvPr/>
          </p:nvCxnSpPr>
          <p:spPr>
            <a:xfrm flipH="1" flipV="1">
              <a:off x="3410776" y="2850514"/>
              <a:ext cx="9112" cy="1524423"/>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334" name="Straight Connector 333"/>
            <p:cNvCxnSpPr>
              <a:stCxn id="168" idx="2"/>
            </p:cNvCxnSpPr>
            <p:nvPr/>
          </p:nvCxnSpPr>
          <p:spPr>
            <a:xfrm>
              <a:off x="1486396" y="2705828"/>
              <a:ext cx="0" cy="129900"/>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86" name="Straight Connector 85"/>
            <p:cNvCxnSpPr>
              <a:endCxn id="43" idx="0"/>
            </p:cNvCxnSpPr>
            <p:nvPr/>
          </p:nvCxnSpPr>
          <p:spPr>
            <a:xfrm>
              <a:off x="2628090" y="2850514"/>
              <a:ext cx="1748" cy="135713"/>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87" name="Straight Connector 86"/>
            <p:cNvCxnSpPr>
              <a:stCxn id="43" idx="2"/>
              <a:endCxn id="48" idx="0"/>
            </p:cNvCxnSpPr>
            <p:nvPr/>
          </p:nvCxnSpPr>
          <p:spPr>
            <a:xfrm>
              <a:off x="2629838" y="3483290"/>
              <a:ext cx="2359" cy="89808"/>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91" name="Straight Connector 90"/>
            <p:cNvCxnSpPr/>
            <p:nvPr/>
          </p:nvCxnSpPr>
          <p:spPr>
            <a:xfrm flipH="1" flipV="1">
              <a:off x="1852786" y="3203894"/>
              <a:ext cx="10246" cy="1031117"/>
            </a:xfrm>
            <a:prstGeom prst="line">
              <a:avLst/>
            </a:prstGeom>
          </p:spPr>
          <p:style>
            <a:lnRef idx="2">
              <a:schemeClr val="accent5">
                <a:shade val="50000"/>
              </a:schemeClr>
            </a:lnRef>
            <a:fillRef idx="1">
              <a:schemeClr val="accent5"/>
            </a:fillRef>
            <a:effectRef idx="0">
              <a:schemeClr val="accent5"/>
            </a:effectRef>
            <a:fontRef idx="minor">
              <a:schemeClr val="lt1"/>
            </a:fontRef>
          </p:style>
        </p:cxnSp>
        <p:cxnSp>
          <p:nvCxnSpPr>
            <p:cNvPr id="100" name="Straight Connector 99"/>
            <p:cNvCxnSpPr/>
            <p:nvPr/>
          </p:nvCxnSpPr>
          <p:spPr>
            <a:xfrm flipH="1">
              <a:off x="1726973" y="3203893"/>
              <a:ext cx="123337" cy="3145"/>
            </a:xfrm>
            <a:prstGeom prst="line">
              <a:avLst/>
            </a:prstGeom>
          </p:spPr>
          <p:style>
            <a:lnRef idx="2">
              <a:schemeClr val="accent5">
                <a:shade val="50000"/>
              </a:schemeClr>
            </a:lnRef>
            <a:fillRef idx="1">
              <a:schemeClr val="accent5"/>
            </a:fillRef>
            <a:effectRef idx="0">
              <a:schemeClr val="accent5"/>
            </a:effectRef>
            <a:fontRef idx="minor">
              <a:schemeClr val="lt1"/>
            </a:fontRef>
          </p:style>
        </p:cxnSp>
      </p:grpSp>
      <p:sp>
        <p:nvSpPr>
          <p:cNvPr id="20" name="Rectangle 19"/>
          <p:cNvSpPr/>
          <p:nvPr/>
        </p:nvSpPr>
        <p:spPr>
          <a:xfrm>
            <a:off x="180204" y="6430770"/>
            <a:ext cx="1869185" cy="369332"/>
          </a:xfrm>
          <a:prstGeom prst="rect">
            <a:avLst/>
          </a:prstGeom>
        </p:spPr>
        <p:txBody>
          <a:bodyPr wrap="square">
            <a:spAutoFit/>
          </a:bodyPr>
          <a:lstStyle/>
          <a:p>
            <a:pPr lvl="0"/>
            <a:r>
              <a:rPr lang="ka-GE" sz="900" dirty="0"/>
              <a:t>სულ:</a:t>
            </a:r>
            <a:r>
              <a:rPr lang="en-US" sz="900" dirty="0"/>
              <a:t> </a:t>
            </a:r>
            <a:r>
              <a:rPr lang="en-US" sz="900" dirty="0" smtClean="0"/>
              <a:t>106</a:t>
            </a:r>
            <a:r>
              <a:rPr lang="ka-GE" sz="900" dirty="0" smtClean="0"/>
              <a:t> -შტატი . </a:t>
            </a:r>
          </a:p>
          <a:p>
            <a:pPr lvl="0"/>
            <a:r>
              <a:rPr lang="ka-GE" sz="900" dirty="0" smtClean="0"/>
              <a:t>დასაქმებულთა 55% ვეტერანია.</a:t>
            </a:r>
            <a:endParaRPr lang="en-US" sz="900" dirty="0"/>
          </a:p>
        </p:txBody>
      </p:sp>
      <p:sp>
        <p:nvSpPr>
          <p:cNvPr id="6" name="Прямоугольник 5"/>
          <p:cNvSpPr/>
          <p:nvPr/>
        </p:nvSpPr>
        <p:spPr>
          <a:xfrm>
            <a:off x="2820598" y="404513"/>
            <a:ext cx="2951721" cy="3386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ka-GE" dirty="0" smtClean="0"/>
              <a:t>სამსახურის სტრუქტურა</a:t>
            </a:r>
            <a:endParaRPr lang="en-US" dirty="0"/>
          </a:p>
        </p:txBody>
      </p:sp>
      <p:cxnSp>
        <p:nvCxnSpPr>
          <p:cNvPr id="11" name="Прямая соединительная линия 10"/>
          <p:cNvCxnSpPr>
            <a:stCxn id="139" idx="1"/>
          </p:cNvCxnSpPr>
          <p:nvPr/>
        </p:nvCxnSpPr>
        <p:spPr>
          <a:xfrm flipH="1">
            <a:off x="2515783" y="3128173"/>
            <a:ext cx="261033" cy="753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2621453" y="3144987"/>
            <a:ext cx="0" cy="26425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Прямая соединительная линия 20"/>
          <p:cNvCxnSpPr>
            <a:endCxn id="331" idx="1"/>
          </p:cNvCxnSpPr>
          <p:nvPr/>
        </p:nvCxnSpPr>
        <p:spPr>
          <a:xfrm>
            <a:off x="2646299" y="5787531"/>
            <a:ext cx="129056" cy="1"/>
          </a:xfrm>
          <a:prstGeom prst="line">
            <a:avLst/>
          </a:prstGeom>
        </p:spPr>
        <p:style>
          <a:lnRef idx="1">
            <a:schemeClr val="accent1"/>
          </a:lnRef>
          <a:fillRef idx="0">
            <a:schemeClr val="accent1"/>
          </a:fillRef>
          <a:effectRef idx="0">
            <a:schemeClr val="accent1"/>
          </a:effectRef>
          <a:fontRef idx="minor">
            <a:schemeClr val="tx1"/>
          </a:fontRef>
        </p:style>
      </p:cxnSp>
      <p:sp>
        <p:nvSpPr>
          <p:cNvPr id="12" name="Номер слайда 11"/>
          <p:cNvSpPr>
            <a:spLocks noGrp="1"/>
          </p:cNvSpPr>
          <p:nvPr>
            <p:ph type="sldNum" sz="quarter" idx="12"/>
          </p:nvPr>
        </p:nvSpPr>
        <p:spPr>
          <a:xfrm>
            <a:off x="8077200" y="6528816"/>
            <a:ext cx="1066800" cy="329184"/>
          </a:xfrm>
        </p:spPr>
        <p:txBody>
          <a:bodyPr/>
          <a:lstStyle/>
          <a:p>
            <a:pPr algn="r"/>
            <a:r>
              <a:rPr lang="en-US" sz="1200" b="0" dirty="0" smtClean="0">
                <a:solidFill>
                  <a:schemeClr val="tx1"/>
                </a:solidFill>
              </a:rPr>
              <a:t>12</a:t>
            </a:r>
            <a:endParaRPr lang="en-US" sz="1200" b="0" dirty="0">
              <a:solidFill>
                <a:schemeClr val="tx1"/>
              </a:solidFill>
            </a:endParaRPr>
          </a:p>
        </p:txBody>
      </p:sp>
    </p:spTree>
    <p:extLst>
      <p:ext uri="{BB962C8B-B14F-4D97-AF65-F5344CB8AC3E}">
        <p14:creationId xmlns:p14="http://schemas.microsoft.com/office/powerpoint/2010/main" val="29601548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0" y="440267"/>
            <a:ext cx="9143999" cy="6417733"/>
          </a:xfrm>
        </p:spPr>
        <p:txBody>
          <a:bodyPr>
            <a:normAutofit/>
          </a:bodyPr>
          <a:lstStyle/>
          <a:p>
            <a:pPr marL="0" indent="0">
              <a:buNone/>
            </a:pPr>
            <a:r>
              <a:rPr lang="ka-GE" sz="1200" b="1" dirty="0"/>
              <a:t>ეკონომიკური </a:t>
            </a:r>
            <a:r>
              <a:rPr lang="ka-GE" sz="1200" b="1" dirty="0" smtClean="0"/>
              <a:t>დეპარტამენტი</a:t>
            </a:r>
            <a:endParaRPr lang="ka-GE" sz="1200" dirty="0" smtClean="0"/>
          </a:p>
          <a:p>
            <a:endParaRPr lang="ka-GE" sz="1200" dirty="0"/>
          </a:p>
          <a:p>
            <a:endParaRPr lang="ka-GE" sz="1200" dirty="0" smtClean="0"/>
          </a:p>
          <a:p>
            <a:pPr algn="just"/>
            <a:r>
              <a:rPr lang="ka-GE" sz="1200" dirty="0" smtClean="0"/>
              <a:t>201</a:t>
            </a:r>
            <a:r>
              <a:rPr lang="en-US" sz="1200" dirty="0"/>
              <a:t>8 </a:t>
            </a:r>
            <a:r>
              <a:rPr lang="ka-GE" sz="1200" dirty="0"/>
              <a:t>წლის სახელმწიფო ბიუჯეტით ს</a:t>
            </a:r>
            <a:r>
              <a:rPr lang="en-US" sz="1200" dirty="0" err="1"/>
              <a:t>ამსახურის</a:t>
            </a:r>
            <a:r>
              <a:rPr lang="ka-GE" sz="1200" dirty="0"/>
              <a:t>ათვის </a:t>
            </a:r>
            <a:r>
              <a:rPr lang="en-US" sz="1200" dirty="0" err="1"/>
              <a:t>დამტკიცებულ</a:t>
            </a:r>
            <a:r>
              <a:rPr lang="ka-GE" sz="1200" dirty="0"/>
              <a:t>მა საშტატო რიცხოვნობამ შეადგინა 106 ერთეული, შტატგარეშე მოსამსახურეთა </a:t>
            </a:r>
            <a:r>
              <a:rPr lang="ka-GE" sz="1200" dirty="0" smtClean="0"/>
              <a:t>ოდენობამ 50 </a:t>
            </a:r>
            <a:r>
              <a:rPr lang="ka-GE" sz="1200" dirty="0"/>
              <a:t>ერთეული, ხოლო ასიგნებები განისაზღვრა </a:t>
            </a:r>
            <a:r>
              <a:rPr lang="en-US" sz="1200" dirty="0"/>
              <a:t>5 7</a:t>
            </a:r>
            <a:r>
              <a:rPr lang="ka-GE" sz="1200" dirty="0"/>
              <a:t>0</a:t>
            </a:r>
            <a:r>
              <a:rPr lang="en-US" sz="1200" dirty="0"/>
              <a:t>0 000 </a:t>
            </a:r>
            <a:r>
              <a:rPr lang="ka-GE" sz="1200" dirty="0"/>
              <a:t>ლარის ოდენობით, მათ შორის:</a:t>
            </a:r>
            <a:endParaRPr lang="en-US" sz="1200" dirty="0"/>
          </a:p>
          <a:p>
            <a:pPr marL="0" indent="0">
              <a:buNone/>
            </a:pPr>
            <a:endParaRPr lang="en-US" sz="1200" dirty="0"/>
          </a:p>
        </p:txBody>
      </p:sp>
      <p:graphicFrame>
        <p:nvGraphicFramePr>
          <p:cNvPr id="2" name="Таблица 1"/>
          <p:cNvGraphicFramePr>
            <a:graphicFrameLocks noGrp="1"/>
          </p:cNvGraphicFramePr>
          <p:nvPr>
            <p:extLst>
              <p:ext uri="{D42A27DB-BD31-4B8C-83A1-F6EECF244321}">
                <p14:modId xmlns:p14="http://schemas.microsoft.com/office/powerpoint/2010/main" val="827009465"/>
              </p:ext>
            </p:extLst>
          </p:nvPr>
        </p:nvGraphicFramePr>
        <p:xfrm>
          <a:off x="415289" y="1997392"/>
          <a:ext cx="5689177" cy="1593215"/>
        </p:xfrm>
        <a:graphic>
          <a:graphicData uri="http://schemas.openxmlformats.org/drawingml/2006/table">
            <a:tbl>
              <a:tblPr firstRow="1" firstCol="1" bandRow="1">
                <a:tableStyleId>{5C22544A-7EE6-4342-B048-85BDC9FD1C3A}</a:tableStyleId>
              </a:tblPr>
              <a:tblGrid>
                <a:gridCol w="3615487"/>
                <a:gridCol w="1036845"/>
                <a:gridCol w="1036845"/>
              </a:tblGrid>
              <a:tr h="263525">
                <a:tc>
                  <a:txBody>
                    <a:bodyPr/>
                    <a:lstStyle/>
                    <a:p>
                      <a:pPr algn="l">
                        <a:lnSpc>
                          <a:spcPct val="105000"/>
                        </a:lnSpc>
                      </a:pPr>
                      <a:r>
                        <a:rPr lang="en-US" sz="1200" dirty="0" err="1">
                          <a:effectLst/>
                        </a:rPr>
                        <a:t>შრომის</a:t>
                      </a:r>
                      <a:r>
                        <a:rPr lang="en-US" sz="1200" dirty="0">
                          <a:effectLst/>
                        </a:rPr>
                        <a:t> </a:t>
                      </a:r>
                      <a:r>
                        <a:rPr lang="en-US" sz="1200" dirty="0" err="1">
                          <a:effectLst/>
                        </a:rPr>
                        <a:t>ანაზღაურება</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en-US" sz="1200">
                          <a:effectLst/>
                        </a:rPr>
                        <a:t>1 </a:t>
                      </a:r>
                      <a:r>
                        <a:rPr lang="ka-GE" sz="1200">
                          <a:effectLst/>
                        </a:rPr>
                        <a:t>63</a:t>
                      </a:r>
                      <a:r>
                        <a:rPr lang="en-US" sz="1200">
                          <a:effectLst/>
                        </a:rPr>
                        <a:t>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28%</a:t>
                      </a:r>
                      <a:endParaRPr lang="en-US" sz="1100">
                        <a:effectLst/>
                        <a:latin typeface="Calibri" panose="020F0502020204030204" pitchFamily="34" charset="0"/>
                      </a:endParaRPr>
                    </a:p>
                  </a:txBody>
                  <a:tcPr marL="68580" marR="68580" marT="0" marB="0" anchor="ctr"/>
                </a:tc>
              </a:tr>
              <a:tr h="258445">
                <a:tc>
                  <a:txBody>
                    <a:bodyPr/>
                    <a:lstStyle/>
                    <a:p>
                      <a:pPr algn="l">
                        <a:lnSpc>
                          <a:spcPct val="105000"/>
                        </a:lnSpc>
                      </a:pPr>
                      <a:r>
                        <a:rPr lang="en-US" sz="1200" dirty="0" err="1">
                          <a:effectLst/>
                        </a:rPr>
                        <a:t>საქონელი</a:t>
                      </a:r>
                      <a:r>
                        <a:rPr lang="en-US" sz="1200" dirty="0">
                          <a:effectLst/>
                        </a:rPr>
                        <a:t> </a:t>
                      </a:r>
                      <a:r>
                        <a:rPr lang="en-US" sz="1200" dirty="0" err="1">
                          <a:effectLst/>
                        </a:rPr>
                        <a:t>და</a:t>
                      </a:r>
                      <a:r>
                        <a:rPr lang="en-US" sz="1200" dirty="0">
                          <a:effectLst/>
                        </a:rPr>
                        <a:t> </a:t>
                      </a:r>
                      <a:r>
                        <a:rPr lang="en-US" sz="1200" dirty="0" err="1">
                          <a:effectLst/>
                        </a:rPr>
                        <a:t>მომსახურება</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1 </a:t>
                      </a:r>
                      <a:r>
                        <a:rPr lang="en-US" sz="1200">
                          <a:effectLst/>
                        </a:rPr>
                        <a:t>7</a:t>
                      </a:r>
                      <a:r>
                        <a:rPr lang="ka-GE" sz="1200">
                          <a:effectLst/>
                        </a:rPr>
                        <a:t>00</a:t>
                      </a:r>
                      <a:r>
                        <a:rPr lang="en-US" sz="1200">
                          <a:effectLst/>
                        </a:rPr>
                        <a:t>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30%</a:t>
                      </a:r>
                      <a:endParaRPr lang="en-US" sz="1100">
                        <a:effectLst/>
                        <a:latin typeface="Calibri" panose="020F0502020204030204" pitchFamily="34" charset="0"/>
                      </a:endParaRPr>
                    </a:p>
                  </a:txBody>
                  <a:tcPr marL="68580" marR="68580" marT="0" marB="0" anchor="ctr"/>
                </a:tc>
              </a:tr>
              <a:tr h="270510">
                <a:tc>
                  <a:txBody>
                    <a:bodyPr/>
                    <a:lstStyle/>
                    <a:p>
                      <a:pPr algn="l">
                        <a:lnSpc>
                          <a:spcPct val="105000"/>
                        </a:lnSpc>
                      </a:pPr>
                      <a:r>
                        <a:rPr lang="ka-GE" sz="1200">
                          <a:effectLst/>
                        </a:rPr>
                        <a:t>სუბსიდიები</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220 000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4%</a:t>
                      </a:r>
                      <a:endParaRPr lang="en-US" sz="1100">
                        <a:effectLst/>
                        <a:latin typeface="Calibri" panose="020F0502020204030204" pitchFamily="34" charset="0"/>
                      </a:endParaRPr>
                    </a:p>
                  </a:txBody>
                  <a:tcPr marL="68580" marR="68580" marT="0" marB="0" anchor="ctr"/>
                </a:tc>
              </a:tr>
              <a:tr h="270510">
                <a:tc>
                  <a:txBody>
                    <a:bodyPr/>
                    <a:lstStyle/>
                    <a:p>
                      <a:pPr algn="l">
                        <a:lnSpc>
                          <a:spcPct val="105000"/>
                        </a:lnSpc>
                      </a:pPr>
                      <a:r>
                        <a:rPr lang="en-US" sz="1200">
                          <a:effectLst/>
                        </a:rPr>
                        <a:t>სოციალური უზრუნველყოფა</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1 200</a:t>
                      </a:r>
                      <a:r>
                        <a:rPr lang="en-US" sz="1200">
                          <a:effectLst/>
                        </a:rPr>
                        <a:t>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21%</a:t>
                      </a:r>
                      <a:endParaRPr lang="en-US" sz="1100">
                        <a:effectLst/>
                        <a:latin typeface="Calibri" panose="020F0502020204030204" pitchFamily="34" charset="0"/>
                      </a:endParaRPr>
                    </a:p>
                  </a:txBody>
                  <a:tcPr marL="68580" marR="68580" marT="0" marB="0" anchor="ctr"/>
                </a:tc>
              </a:tr>
              <a:tr h="265430">
                <a:tc>
                  <a:txBody>
                    <a:bodyPr/>
                    <a:lstStyle/>
                    <a:p>
                      <a:pPr algn="l">
                        <a:lnSpc>
                          <a:spcPct val="105000"/>
                        </a:lnSpc>
                      </a:pPr>
                      <a:r>
                        <a:rPr lang="en-US" sz="1200">
                          <a:effectLst/>
                        </a:rPr>
                        <a:t>სხვა ხარჯები</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50 000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1%</a:t>
                      </a:r>
                      <a:endParaRPr lang="en-US" sz="1100">
                        <a:effectLst/>
                        <a:latin typeface="Calibri" panose="020F0502020204030204" pitchFamily="34" charset="0"/>
                      </a:endParaRPr>
                    </a:p>
                  </a:txBody>
                  <a:tcPr marL="68580" marR="68580" marT="0" marB="0" anchor="ctr"/>
                </a:tc>
              </a:tr>
              <a:tr h="264795">
                <a:tc>
                  <a:txBody>
                    <a:bodyPr/>
                    <a:lstStyle/>
                    <a:p>
                      <a:pPr algn="l">
                        <a:lnSpc>
                          <a:spcPct val="105000"/>
                        </a:lnSpc>
                      </a:pPr>
                      <a:r>
                        <a:rPr lang="en-US" sz="1200">
                          <a:effectLst/>
                        </a:rPr>
                        <a:t>არაფინანსური აქტივები</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900 000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dirty="0">
                          <a:effectLst/>
                        </a:rPr>
                        <a:t>16%</a:t>
                      </a:r>
                      <a:endParaRPr lang="en-US" sz="1100" dirty="0">
                        <a:effectLst/>
                        <a:latin typeface="Calibri" panose="020F0502020204030204" pitchFamily="34" charset="0"/>
                      </a:endParaRPr>
                    </a:p>
                  </a:txBody>
                  <a:tcPr marL="68580" marR="68580" marT="0" marB="0" anchor="ctr"/>
                </a:tc>
              </a:tr>
            </a:tbl>
          </a:graphicData>
        </a:graphic>
      </p:graphicFrame>
      <p:sp>
        <p:nvSpPr>
          <p:cNvPr id="7" name="Прямоугольник 6"/>
          <p:cNvSpPr/>
          <p:nvPr/>
        </p:nvSpPr>
        <p:spPr>
          <a:xfrm>
            <a:off x="135467" y="3590607"/>
            <a:ext cx="8822266" cy="960263"/>
          </a:xfrm>
          <a:prstGeom prst="rect">
            <a:avLst/>
          </a:prstGeom>
        </p:spPr>
        <p:txBody>
          <a:bodyPr wrap="square">
            <a:spAutoFit/>
          </a:bodyPr>
          <a:lstStyle/>
          <a:p>
            <a:r>
              <a:rPr lang="ka-GE" dirty="0">
                <a:cs typeface="Sylfaen" panose="010A0502050306030303" pitchFamily="18" charset="0"/>
              </a:rPr>
              <a:t> </a:t>
            </a:r>
            <a:endParaRPr lang="en-US" dirty="0"/>
          </a:p>
          <a:p>
            <a:pPr marL="182880" indent="-182880" algn="just">
              <a:spcBef>
                <a:spcPct val="20000"/>
              </a:spcBef>
              <a:buClr>
                <a:schemeClr val="accent1"/>
              </a:buClr>
              <a:buSzPct val="85000"/>
              <a:buFont typeface="Arial" pitchFamily="34" charset="0"/>
              <a:buChar char="•"/>
            </a:pPr>
            <a:r>
              <a:rPr lang="ka-GE" sz="1200" dirty="0"/>
              <a:t>საანგარიშო პერიოდის განმავლობაში სამსახურისათვის დამატებითი თანხების გამოყოფა არ განხორციელებულა, </a:t>
            </a:r>
            <a:r>
              <a:rPr lang="en-US" sz="1200" dirty="0" err="1"/>
              <a:t>ხოლო</a:t>
            </a:r>
            <a:r>
              <a:rPr lang="en-US" sz="1200" dirty="0"/>
              <a:t> </a:t>
            </a:r>
            <a:r>
              <a:rPr lang="ka-GE" sz="1200" dirty="0"/>
              <a:t>საქართველოს მთავრობის 2018 </a:t>
            </a:r>
            <a:r>
              <a:rPr lang="ka-GE" sz="1200" dirty="0" smtClean="0"/>
              <a:t>წლის 19 </a:t>
            </a:r>
            <a:r>
              <a:rPr lang="ka-GE" sz="1200" dirty="0"/>
              <a:t>დეკემბრის N2409 განკარგულებით ხარჯების კლასიფიკაციის მუხლებს შორის განხორციელებული ცვლილებების გათვალისწინებით, დაზუსტებული ბიუჯეტი გადანაწილდა შემდეგნაირად:</a:t>
            </a:r>
            <a:endParaRPr lang="en-US" sz="1200" dirty="0"/>
          </a:p>
        </p:txBody>
      </p:sp>
      <p:graphicFrame>
        <p:nvGraphicFramePr>
          <p:cNvPr id="8" name="Таблица 7"/>
          <p:cNvGraphicFramePr>
            <a:graphicFrameLocks noGrp="1"/>
          </p:cNvGraphicFramePr>
          <p:nvPr>
            <p:extLst>
              <p:ext uri="{D42A27DB-BD31-4B8C-83A1-F6EECF244321}">
                <p14:modId xmlns:p14="http://schemas.microsoft.com/office/powerpoint/2010/main" val="1997149333"/>
              </p:ext>
            </p:extLst>
          </p:nvPr>
        </p:nvGraphicFramePr>
        <p:xfrm>
          <a:off x="415289" y="4640580"/>
          <a:ext cx="5850043" cy="1836420"/>
        </p:xfrm>
        <a:graphic>
          <a:graphicData uri="http://schemas.openxmlformats.org/drawingml/2006/table">
            <a:tbl>
              <a:tblPr firstRow="1" firstCol="1" bandRow="1">
                <a:tableStyleId>{5C22544A-7EE6-4342-B048-85BDC9FD1C3A}</a:tableStyleId>
              </a:tblPr>
              <a:tblGrid>
                <a:gridCol w="3121624"/>
                <a:gridCol w="909473"/>
                <a:gridCol w="909473"/>
                <a:gridCol w="909473"/>
              </a:tblGrid>
              <a:tr h="306070">
                <a:tc>
                  <a:txBody>
                    <a:bodyPr/>
                    <a:lstStyle/>
                    <a:p>
                      <a:pPr algn="just">
                        <a:lnSpc>
                          <a:spcPct val="105000"/>
                        </a:lnSpc>
                      </a:pPr>
                      <a:r>
                        <a:rPr lang="en-US" sz="1200" dirty="0" err="1">
                          <a:effectLst/>
                        </a:rPr>
                        <a:t>შრომის</a:t>
                      </a:r>
                      <a:r>
                        <a:rPr lang="en-US" sz="1200" dirty="0">
                          <a:effectLst/>
                        </a:rPr>
                        <a:t> </a:t>
                      </a:r>
                      <a:r>
                        <a:rPr lang="en-US" sz="1200" dirty="0" err="1">
                          <a:effectLst/>
                        </a:rPr>
                        <a:t>ანაზღაურება</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en-US" sz="1200">
                          <a:effectLst/>
                        </a:rPr>
                        <a:t>1 </a:t>
                      </a:r>
                      <a:r>
                        <a:rPr lang="ka-GE" sz="1200">
                          <a:effectLst/>
                        </a:rPr>
                        <a:t>765 8</a:t>
                      </a:r>
                      <a:r>
                        <a:rPr lang="en-US" sz="1200">
                          <a:effectLst/>
                        </a:rPr>
                        <a:t>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en-US" sz="1200">
                          <a:effectLst/>
                        </a:rPr>
                        <a:t>+</a:t>
                      </a:r>
                      <a:r>
                        <a:rPr lang="ka-GE" sz="1200">
                          <a:effectLst/>
                        </a:rPr>
                        <a:t>8</a:t>
                      </a:r>
                      <a:r>
                        <a:rPr lang="en-US" sz="1200">
                          <a:effectLst/>
                        </a:rPr>
                        <a:t>%</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31</a:t>
                      </a:r>
                      <a:r>
                        <a:rPr lang="en-US" sz="1200">
                          <a:effectLst/>
                        </a:rPr>
                        <a:t>%</a:t>
                      </a:r>
                      <a:endParaRPr lang="en-US" sz="1100">
                        <a:effectLst/>
                        <a:latin typeface="Calibri" panose="020F0502020204030204" pitchFamily="34" charset="0"/>
                      </a:endParaRPr>
                    </a:p>
                  </a:txBody>
                  <a:tcPr marL="68580" marR="68580" marT="0" marB="0" anchor="ctr"/>
                </a:tc>
              </a:tr>
              <a:tr h="306070">
                <a:tc>
                  <a:txBody>
                    <a:bodyPr/>
                    <a:lstStyle/>
                    <a:p>
                      <a:pPr algn="just">
                        <a:lnSpc>
                          <a:spcPct val="105000"/>
                        </a:lnSpc>
                      </a:pPr>
                      <a:r>
                        <a:rPr lang="en-US" sz="1200">
                          <a:effectLst/>
                        </a:rPr>
                        <a:t>საქონელი და მომსახურება</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1 640 000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en-US" sz="1200">
                          <a:effectLst/>
                        </a:rPr>
                        <a:t>-</a:t>
                      </a:r>
                      <a:r>
                        <a:rPr lang="ka-GE" sz="1200">
                          <a:effectLst/>
                        </a:rPr>
                        <a:t>3</a:t>
                      </a:r>
                      <a:r>
                        <a:rPr lang="en-US" sz="1200">
                          <a:effectLst/>
                        </a:rPr>
                        <a:t>%</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29</a:t>
                      </a:r>
                      <a:r>
                        <a:rPr lang="en-US" sz="1200">
                          <a:effectLst/>
                        </a:rPr>
                        <a:t>%</a:t>
                      </a:r>
                      <a:endParaRPr lang="en-US" sz="1100">
                        <a:effectLst/>
                        <a:latin typeface="Calibri" panose="020F0502020204030204" pitchFamily="34" charset="0"/>
                      </a:endParaRPr>
                    </a:p>
                  </a:txBody>
                  <a:tcPr marL="68580" marR="68580" marT="0" marB="0" anchor="ctr"/>
                </a:tc>
              </a:tr>
              <a:tr h="306070">
                <a:tc>
                  <a:txBody>
                    <a:bodyPr/>
                    <a:lstStyle/>
                    <a:p>
                      <a:pPr algn="just">
                        <a:lnSpc>
                          <a:spcPct val="105000"/>
                        </a:lnSpc>
                      </a:pPr>
                      <a:r>
                        <a:rPr lang="en-US" sz="1200">
                          <a:effectLst/>
                        </a:rPr>
                        <a:t>სუბსიდიები</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220 000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4</a:t>
                      </a:r>
                      <a:r>
                        <a:rPr lang="en-US" sz="1200">
                          <a:effectLst/>
                        </a:rPr>
                        <a:t>%</a:t>
                      </a:r>
                      <a:endParaRPr lang="en-US" sz="1100">
                        <a:effectLst/>
                        <a:latin typeface="Calibri" panose="020F0502020204030204" pitchFamily="34" charset="0"/>
                      </a:endParaRPr>
                    </a:p>
                  </a:txBody>
                  <a:tcPr marL="68580" marR="68580" marT="0" marB="0" anchor="ctr"/>
                </a:tc>
              </a:tr>
              <a:tr h="306070">
                <a:tc>
                  <a:txBody>
                    <a:bodyPr/>
                    <a:lstStyle/>
                    <a:p>
                      <a:pPr algn="just">
                        <a:lnSpc>
                          <a:spcPct val="105000"/>
                        </a:lnSpc>
                      </a:pPr>
                      <a:r>
                        <a:rPr lang="en-US" sz="1200">
                          <a:effectLst/>
                        </a:rPr>
                        <a:t>სოციალური უზრუნველყოფა</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1 260 000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+5</a:t>
                      </a:r>
                      <a:r>
                        <a:rPr lang="en-US" sz="1200">
                          <a:effectLst/>
                        </a:rPr>
                        <a:t>%</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22</a:t>
                      </a:r>
                      <a:r>
                        <a:rPr lang="en-US" sz="1200">
                          <a:effectLst/>
                        </a:rPr>
                        <a:t>%</a:t>
                      </a:r>
                      <a:endParaRPr lang="en-US" sz="1100">
                        <a:effectLst/>
                        <a:latin typeface="Calibri" panose="020F0502020204030204" pitchFamily="34" charset="0"/>
                      </a:endParaRPr>
                    </a:p>
                  </a:txBody>
                  <a:tcPr marL="68580" marR="68580" marT="0" marB="0" anchor="ctr"/>
                </a:tc>
              </a:tr>
              <a:tr h="306070">
                <a:tc>
                  <a:txBody>
                    <a:bodyPr/>
                    <a:lstStyle/>
                    <a:p>
                      <a:pPr algn="just">
                        <a:lnSpc>
                          <a:spcPct val="105000"/>
                        </a:lnSpc>
                      </a:pPr>
                      <a:r>
                        <a:rPr lang="en-US" sz="1200">
                          <a:effectLst/>
                        </a:rPr>
                        <a:t>სხვა ხარჯები</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95 000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+90%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2</a:t>
                      </a:r>
                      <a:r>
                        <a:rPr lang="en-US" sz="1200">
                          <a:effectLst/>
                        </a:rPr>
                        <a:t>%</a:t>
                      </a:r>
                      <a:endParaRPr lang="en-US" sz="1100">
                        <a:effectLst/>
                        <a:latin typeface="Calibri" panose="020F0502020204030204" pitchFamily="34" charset="0"/>
                      </a:endParaRPr>
                    </a:p>
                  </a:txBody>
                  <a:tcPr marL="68580" marR="68580" marT="0" marB="0" anchor="ctr"/>
                </a:tc>
              </a:tr>
              <a:tr h="306070">
                <a:tc>
                  <a:txBody>
                    <a:bodyPr/>
                    <a:lstStyle/>
                    <a:p>
                      <a:pPr algn="just">
                        <a:lnSpc>
                          <a:spcPct val="105000"/>
                        </a:lnSpc>
                      </a:pPr>
                      <a:r>
                        <a:rPr lang="en-US" sz="1200">
                          <a:effectLst/>
                        </a:rPr>
                        <a:t>არაფინანსური აქტივები</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719 200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-20</a:t>
                      </a:r>
                      <a:r>
                        <a:rPr lang="en-US" sz="1200">
                          <a:effectLst/>
                        </a:rPr>
                        <a:t>%</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dirty="0">
                          <a:effectLst/>
                        </a:rPr>
                        <a:t>12</a:t>
                      </a:r>
                      <a:r>
                        <a:rPr lang="en-US" sz="1200" dirty="0">
                          <a:effectLst/>
                        </a:rPr>
                        <a:t>%</a:t>
                      </a:r>
                      <a:endParaRPr lang="en-US" sz="1100" dirty="0">
                        <a:effectLst/>
                        <a:latin typeface="Calibri" panose="020F0502020204030204" pitchFamily="34" charset="0"/>
                      </a:endParaRPr>
                    </a:p>
                  </a:txBody>
                  <a:tcPr marL="68580" marR="68580" marT="0" marB="0" anchor="ctr"/>
                </a:tc>
              </a:tr>
            </a:tbl>
          </a:graphicData>
        </a:graphic>
      </p:graphicFrame>
      <p:sp>
        <p:nvSpPr>
          <p:cNvPr id="6"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13</a:t>
            </a:r>
            <a:endParaRPr lang="en-US" sz="1200" b="0" dirty="0">
              <a:solidFill>
                <a:schemeClr val="tx1"/>
              </a:solidFill>
            </a:endParaRPr>
          </a:p>
        </p:txBody>
      </p:sp>
    </p:spTree>
    <p:extLst>
      <p:ext uri="{BB962C8B-B14F-4D97-AF65-F5344CB8AC3E}">
        <p14:creationId xmlns:p14="http://schemas.microsoft.com/office/powerpoint/2010/main" val="15699160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4667" y="440267"/>
            <a:ext cx="9059333" cy="6417733"/>
          </a:xfrm>
        </p:spPr>
        <p:txBody>
          <a:bodyPr>
            <a:normAutofit/>
          </a:bodyPr>
          <a:lstStyle/>
          <a:p>
            <a:pPr algn="just"/>
            <a:endParaRPr lang="ka-GE" sz="1200" dirty="0" smtClean="0"/>
          </a:p>
          <a:p>
            <a:pPr algn="just"/>
            <a:r>
              <a:rPr lang="ka-GE" sz="1200" dirty="0" smtClean="0"/>
              <a:t>საკასო </a:t>
            </a:r>
            <a:r>
              <a:rPr lang="ka-GE" sz="1200" dirty="0"/>
              <a:t>ხარჯმა </a:t>
            </a:r>
            <a:r>
              <a:rPr lang="en-US" sz="1200" dirty="0"/>
              <a:t>2018 </a:t>
            </a:r>
            <a:r>
              <a:rPr lang="ka-GE" sz="1200" dirty="0"/>
              <a:t>წლის 31 დეკემბრის მდგომარეობით შეადგინა დაზუსტებული ბიუჯეტის 99% და განისაზღვრა 5 657 251 ლარის ოდენობით, მათ შორის</a:t>
            </a:r>
            <a:r>
              <a:rPr lang="ka-GE" sz="1200" dirty="0" smtClean="0"/>
              <a:t>:</a:t>
            </a:r>
          </a:p>
          <a:p>
            <a:pPr algn="just"/>
            <a:endParaRPr lang="ka-GE" sz="1200" dirty="0"/>
          </a:p>
          <a:p>
            <a:pPr algn="just"/>
            <a:endParaRPr lang="ka-GE" sz="1200" dirty="0" smtClean="0"/>
          </a:p>
          <a:p>
            <a:pPr algn="just"/>
            <a:endParaRPr lang="ka-GE" sz="1200" dirty="0"/>
          </a:p>
          <a:p>
            <a:pPr algn="just"/>
            <a:endParaRPr lang="ka-GE" sz="1200" dirty="0" smtClean="0"/>
          </a:p>
          <a:p>
            <a:pPr algn="just"/>
            <a:endParaRPr lang="ka-GE" sz="1200" dirty="0"/>
          </a:p>
          <a:p>
            <a:pPr algn="just"/>
            <a:endParaRPr lang="ka-GE" sz="1200" dirty="0" smtClean="0"/>
          </a:p>
          <a:p>
            <a:pPr algn="just"/>
            <a:endParaRPr lang="ka-GE" sz="1200" dirty="0"/>
          </a:p>
          <a:p>
            <a:pPr marL="0" indent="0" algn="just">
              <a:buNone/>
            </a:pPr>
            <a:endParaRPr lang="ka-GE" sz="1200" dirty="0" smtClean="0"/>
          </a:p>
          <a:p>
            <a:pPr marL="0" indent="0" algn="just">
              <a:buNone/>
            </a:pPr>
            <a:endParaRPr lang="ka-GE" sz="1200" dirty="0"/>
          </a:p>
          <a:p>
            <a:pPr marL="0" indent="0" algn="just">
              <a:buNone/>
            </a:pPr>
            <a:endParaRPr lang="ka-GE" sz="1200" dirty="0" smtClean="0"/>
          </a:p>
          <a:p>
            <a:pPr marL="0" indent="0" algn="just">
              <a:buNone/>
            </a:pPr>
            <a:endParaRPr lang="ka-GE" sz="1200" dirty="0" smtClean="0"/>
          </a:p>
          <a:p>
            <a:pPr marL="0" indent="0" algn="just">
              <a:buNone/>
            </a:pPr>
            <a:endParaRPr lang="en-US" sz="1200" dirty="0"/>
          </a:p>
          <a:p>
            <a:pPr algn="just"/>
            <a:r>
              <a:rPr lang="ka-GE" sz="1200" dirty="0"/>
              <a:t>საანგარიშო პერიოდის განმავლობაში სამსახურის შტატზე დასაქმებულ თანამშრომლებზე გაიცა ფულადი ჯილდო 65 160 ლარი, რამაც შეადგინა გაცემული თანამდებობრივი სარგოს 4%, ხოლო შტატგარეშე თანამშრომლებზე 19 285 ლარი, რამაც შეადგინა ხელფასის სახით განაცემის 4</a:t>
            </a:r>
            <a:r>
              <a:rPr lang="ka-GE" sz="1200" dirty="0" smtClean="0"/>
              <a:t>%.</a:t>
            </a:r>
          </a:p>
          <a:p>
            <a:pPr marL="0" indent="0" algn="just">
              <a:buNone/>
            </a:pPr>
            <a:endParaRPr lang="ka-GE" sz="1200" dirty="0" smtClean="0"/>
          </a:p>
          <a:p>
            <a:pPr algn="just"/>
            <a:r>
              <a:rPr lang="ka-GE" sz="1200" dirty="0" smtClean="0"/>
              <a:t>2018 </a:t>
            </a:r>
            <a:r>
              <a:rPr lang="ka-GE" sz="1200" dirty="0"/>
              <a:t>წლის განმავლობაში ომისა და შეიარაღებული ძალების ვეტერანებსა და მათი ოჯახის წევრებზე, სამსახურზე დებულებით მინიჭებული უფლება-მოვალეობების ფარგლებში გაწეულმა ხარჯებმა შეადგინეს მთლიანი მოცულობის 28% თანხით </a:t>
            </a:r>
            <a:r>
              <a:rPr lang="ka-GE" sz="1200" dirty="0" smtClean="0"/>
              <a:t> 1</a:t>
            </a:r>
            <a:r>
              <a:rPr lang="ka-GE" sz="1200" dirty="0"/>
              <a:t>  511 064  </a:t>
            </a:r>
            <a:r>
              <a:rPr lang="ka-GE" sz="1200" dirty="0" smtClean="0"/>
              <a:t>ლარი.</a:t>
            </a:r>
          </a:p>
          <a:p>
            <a:pPr marL="0" indent="0" algn="just">
              <a:buNone/>
            </a:pPr>
            <a:endParaRPr lang="ka-GE" sz="1200" dirty="0" smtClean="0"/>
          </a:p>
          <a:p>
            <a:pPr algn="just"/>
            <a:r>
              <a:rPr lang="ka-GE" sz="1200" dirty="0"/>
              <a:t>სხვადასხვა ორგანიზაციებთან გაფორმებული მემორანდუმების ფარგლებში, აგრეთვე ფიზიკური პირების მიერ, შემოწირულობების სახით, მიღებული შემოსავლების ნაშთი 1 იანვრის მდგომარეობით შეადგენდა 4 440 ლარს, საანგარიშო პერიოდში მიღებულ იქნა 14 689 ლარი, ნაშთმა 2018 წლის 31 დეკემბრის მდგომარეობით შეადგინა 1 883  ლარი, ხოლო გახარჯულ იქნა 17 246  </a:t>
            </a:r>
            <a:r>
              <a:rPr lang="ka-GE" sz="1200" dirty="0" smtClean="0"/>
              <a:t>ლარი.</a:t>
            </a:r>
          </a:p>
          <a:p>
            <a:pPr marL="0" indent="0" algn="just">
              <a:buNone/>
            </a:pPr>
            <a:endParaRPr lang="en-US" sz="1200" dirty="0"/>
          </a:p>
          <a:p>
            <a:pPr marL="0" indent="0" algn="just">
              <a:buNone/>
            </a:pPr>
            <a:endParaRPr lang="en-US" sz="1200" dirty="0"/>
          </a:p>
        </p:txBody>
      </p:sp>
      <p:graphicFrame>
        <p:nvGraphicFramePr>
          <p:cNvPr id="4" name="Таблица 3"/>
          <p:cNvGraphicFramePr>
            <a:graphicFrameLocks noGrp="1"/>
          </p:cNvGraphicFramePr>
          <p:nvPr>
            <p:extLst>
              <p:ext uri="{D42A27DB-BD31-4B8C-83A1-F6EECF244321}">
                <p14:modId xmlns:p14="http://schemas.microsoft.com/office/powerpoint/2010/main" val="4004498161"/>
              </p:ext>
            </p:extLst>
          </p:nvPr>
        </p:nvGraphicFramePr>
        <p:xfrm>
          <a:off x="355813" y="1410970"/>
          <a:ext cx="5012054" cy="1699260"/>
        </p:xfrm>
        <a:graphic>
          <a:graphicData uri="http://schemas.openxmlformats.org/drawingml/2006/table">
            <a:tbl>
              <a:tblPr firstRow="1" firstCol="1" bandRow="1">
                <a:tableStyleId>{5C22544A-7EE6-4342-B048-85BDC9FD1C3A}</a:tableStyleId>
              </a:tblPr>
              <a:tblGrid>
                <a:gridCol w="3165828"/>
                <a:gridCol w="923113"/>
                <a:gridCol w="923113"/>
              </a:tblGrid>
              <a:tr h="283210">
                <a:tc>
                  <a:txBody>
                    <a:bodyPr/>
                    <a:lstStyle/>
                    <a:p>
                      <a:pPr algn="just">
                        <a:lnSpc>
                          <a:spcPct val="105000"/>
                        </a:lnSpc>
                      </a:pPr>
                      <a:r>
                        <a:rPr lang="en-US" sz="1200" dirty="0" err="1">
                          <a:effectLst/>
                        </a:rPr>
                        <a:t>შრომის</a:t>
                      </a:r>
                      <a:r>
                        <a:rPr lang="en-US" sz="1200" dirty="0">
                          <a:effectLst/>
                        </a:rPr>
                        <a:t> </a:t>
                      </a:r>
                      <a:r>
                        <a:rPr lang="en-US" sz="1200" dirty="0" err="1">
                          <a:effectLst/>
                        </a:rPr>
                        <a:t>ანაზღაურება</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1 </a:t>
                      </a:r>
                      <a:r>
                        <a:rPr lang="en-US" sz="1200">
                          <a:effectLst/>
                        </a:rPr>
                        <a:t>7</a:t>
                      </a:r>
                      <a:r>
                        <a:rPr lang="ka-GE" sz="1200">
                          <a:effectLst/>
                        </a:rPr>
                        <a:t>63 177</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99</a:t>
                      </a:r>
                      <a:r>
                        <a:rPr lang="en-US" sz="1200">
                          <a:effectLst/>
                        </a:rPr>
                        <a:t>%</a:t>
                      </a:r>
                      <a:endParaRPr lang="en-US" sz="1100">
                        <a:effectLst/>
                        <a:latin typeface="Calibri" panose="020F0502020204030204" pitchFamily="34" charset="0"/>
                      </a:endParaRPr>
                    </a:p>
                  </a:txBody>
                  <a:tcPr marL="68580" marR="68580" marT="0" marB="0" anchor="ctr"/>
                </a:tc>
              </a:tr>
              <a:tr h="283210">
                <a:tc>
                  <a:txBody>
                    <a:bodyPr/>
                    <a:lstStyle/>
                    <a:p>
                      <a:pPr algn="just">
                        <a:lnSpc>
                          <a:spcPct val="105000"/>
                        </a:lnSpc>
                      </a:pPr>
                      <a:r>
                        <a:rPr lang="en-US" sz="1200" dirty="0" err="1">
                          <a:effectLst/>
                        </a:rPr>
                        <a:t>საქონელი</a:t>
                      </a:r>
                      <a:r>
                        <a:rPr lang="en-US" sz="1200" dirty="0">
                          <a:effectLst/>
                        </a:rPr>
                        <a:t> </a:t>
                      </a:r>
                      <a:r>
                        <a:rPr lang="en-US" sz="1200" dirty="0" err="1">
                          <a:effectLst/>
                        </a:rPr>
                        <a:t>და</a:t>
                      </a:r>
                      <a:r>
                        <a:rPr lang="en-US" sz="1200" dirty="0">
                          <a:effectLst/>
                        </a:rPr>
                        <a:t> </a:t>
                      </a:r>
                      <a:r>
                        <a:rPr lang="en-US" sz="1200" dirty="0" err="1">
                          <a:effectLst/>
                        </a:rPr>
                        <a:t>მომსახურება</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1 622 179</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en-US" sz="1200">
                          <a:effectLst/>
                        </a:rPr>
                        <a:t>9</a:t>
                      </a:r>
                      <a:r>
                        <a:rPr lang="ka-GE" sz="1200">
                          <a:effectLst/>
                        </a:rPr>
                        <a:t>9</a:t>
                      </a:r>
                      <a:r>
                        <a:rPr lang="en-US" sz="1200">
                          <a:effectLst/>
                        </a:rPr>
                        <a:t>%</a:t>
                      </a:r>
                      <a:endParaRPr lang="en-US" sz="1100">
                        <a:effectLst/>
                        <a:latin typeface="Calibri" panose="020F0502020204030204" pitchFamily="34" charset="0"/>
                      </a:endParaRPr>
                    </a:p>
                  </a:txBody>
                  <a:tcPr marL="68580" marR="68580" marT="0" marB="0" anchor="ctr"/>
                </a:tc>
              </a:tr>
              <a:tr h="283210">
                <a:tc>
                  <a:txBody>
                    <a:bodyPr/>
                    <a:lstStyle/>
                    <a:p>
                      <a:pPr algn="just">
                        <a:lnSpc>
                          <a:spcPct val="105000"/>
                        </a:lnSpc>
                      </a:pPr>
                      <a:r>
                        <a:rPr lang="en-US" sz="1200">
                          <a:effectLst/>
                        </a:rPr>
                        <a:t>სუბსიდიები</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220 000</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dirty="0">
                          <a:effectLst/>
                        </a:rPr>
                        <a:t>100</a:t>
                      </a:r>
                      <a:r>
                        <a:rPr lang="en-US" sz="1200" dirty="0">
                          <a:effectLst/>
                        </a:rPr>
                        <a:t>%</a:t>
                      </a:r>
                      <a:endParaRPr lang="en-US" sz="1100" dirty="0">
                        <a:effectLst/>
                        <a:latin typeface="Calibri" panose="020F0502020204030204" pitchFamily="34" charset="0"/>
                      </a:endParaRPr>
                    </a:p>
                  </a:txBody>
                  <a:tcPr marL="68580" marR="68580" marT="0" marB="0" anchor="ctr"/>
                </a:tc>
              </a:tr>
              <a:tr h="283210">
                <a:tc>
                  <a:txBody>
                    <a:bodyPr/>
                    <a:lstStyle/>
                    <a:p>
                      <a:pPr algn="just">
                        <a:lnSpc>
                          <a:spcPct val="105000"/>
                        </a:lnSpc>
                      </a:pPr>
                      <a:r>
                        <a:rPr lang="en-US" sz="1200" dirty="0" err="1">
                          <a:effectLst/>
                        </a:rPr>
                        <a:t>სოციალური</a:t>
                      </a:r>
                      <a:r>
                        <a:rPr lang="en-US" sz="1200" dirty="0">
                          <a:effectLst/>
                        </a:rPr>
                        <a:t> </a:t>
                      </a:r>
                      <a:r>
                        <a:rPr lang="en-US" sz="1200" dirty="0" err="1">
                          <a:effectLst/>
                        </a:rPr>
                        <a:t>უზრუნველყოფა</a:t>
                      </a:r>
                      <a:endParaRPr lang="en-US" sz="1100" dirty="0">
                        <a:effectLst/>
                        <a:latin typeface="Calibri" panose="020F0502020204030204" pitchFamily="34" charset="0"/>
                      </a:endParaRPr>
                    </a:p>
                  </a:txBody>
                  <a:tcPr marL="68580" marR="68580" marT="0" marB="0" anchor="ctr"/>
                </a:tc>
                <a:tc>
                  <a:txBody>
                    <a:bodyPr/>
                    <a:lstStyle/>
                    <a:p>
                      <a:pPr algn="r">
                        <a:lnSpc>
                          <a:spcPct val="105000"/>
                        </a:lnSpc>
                      </a:pPr>
                      <a:r>
                        <a:rPr lang="en-US" sz="1200">
                          <a:effectLst/>
                        </a:rPr>
                        <a:t>1 241 </a:t>
                      </a:r>
                      <a:r>
                        <a:rPr lang="ka-GE" sz="1200">
                          <a:effectLst/>
                        </a:rPr>
                        <a:t>789</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en-US" sz="1200">
                          <a:effectLst/>
                        </a:rPr>
                        <a:t>9</a:t>
                      </a:r>
                      <a:r>
                        <a:rPr lang="ka-GE" sz="1200">
                          <a:effectLst/>
                        </a:rPr>
                        <a:t>8</a:t>
                      </a:r>
                      <a:r>
                        <a:rPr lang="en-US" sz="1200">
                          <a:effectLst/>
                        </a:rPr>
                        <a:t>%</a:t>
                      </a:r>
                      <a:endParaRPr lang="en-US" sz="1100">
                        <a:effectLst/>
                        <a:latin typeface="Calibri" panose="020F0502020204030204" pitchFamily="34" charset="0"/>
                      </a:endParaRPr>
                    </a:p>
                  </a:txBody>
                  <a:tcPr marL="68580" marR="68580" marT="0" marB="0" anchor="ctr"/>
                </a:tc>
              </a:tr>
              <a:tr h="283210">
                <a:tc>
                  <a:txBody>
                    <a:bodyPr/>
                    <a:lstStyle/>
                    <a:p>
                      <a:pPr algn="just">
                        <a:lnSpc>
                          <a:spcPct val="105000"/>
                        </a:lnSpc>
                      </a:pPr>
                      <a:r>
                        <a:rPr lang="en-US" sz="1200">
                          <a:effectLst/>
                        </a:rPr>
                        <a:t>სხვა ხარჯები</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94 643</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en-US" sz="1200">
                          <a:effectLst/>
                        </a:rPr>
                        <a:t>9</a:t>
                      </a:r>
                      <a:r>
                        <a:rPr lang="ka-GE" sz="1200">
                          <a:effectLst/>
                        </a:rPr>
                        <a:t>9</a:t>
                      </a:r>
                      <a:r>
                        <a:rPr lang="en-US" sz="1200">
                          <a:effectLst/>
                        </a:rPr>
                        <a:t>%</a:t>
                      </a:r>
                      <a:endParaRPr lang="en-US" sz="1100">
                        <a:effectLst/>
                        <a:latin typeface="Calibri" panose="020F0502020204030204" pitchFamily="34" charset="0"/>
                      </a:endParaRPr>
                    </a:p>
                  </a:txBody>
                  <a:tcPr marL="68580" marR="68580" marT="0" marB="0" anchor="ctr"/>
                </a:tc>
              </a:tr>
              <a:tr h="283210">
                <a:tc>
                  <a:txBody>
                    <a:bodyPr/>
                    <a:lstStyle/>
                    <a:p>
                      <a:pPr algn="just">
                        <a:lnSpc>
                          <a:spcPct val="105000"/>
                        </a:lnSpc>
                      </a:pPr>
                      <a:r>
                        <a:rPr lang="en-US" sz="1200">
                          <a:effectLst/>
                        </a:rPr>
                        <a:t>არაფინანსური აქტივები</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a:effectLst/>
                        </a:rPr>
                        <a:t>715 463</a:t>
                      </a:r>
                      <a:endParaRPr lang="en-US" sz="1100">
                        <a:effectLst/>
                        <a:latin typeface="Calibri" panose="020F0502020204030204" pitchFamily="34" charset="0"/>
                      </a:endParaRPr>
                    </a:p>
                  </a:txBody>
                  <a:tcPr marL="68580" marR="68580" marT="0" marB="0" anchor="ctr"/>
                </a:tc>
                <a:tc>
                  <a:txBody>
                    <a:bodyPr/>
                    <a:lstStyle/>
                    <a:p>
                      <a:pPr algn="r">
                        <a:lnSpc>
                          <a:spcPct val="105000"/>
                        </a:lnSpc>
                      </a:pPr>
                      <a:r>
                        <a:rPr lang="ka-GE" sz="1200" dirty="0">
                          <a:effectLst/>
                        </a:rPr>
                        <a:t>99</a:t>
                      </a:r>
                      <a:r>
                        <a:rPr lang="en-US" sz="1200" dirty="0">
                          <a:effectLst/>
                        </a:rPr>
                        <a:t>%</a:t>
                      </a:r>
                      <a:endParaRPr lang="en-US" sz="1100" dirty="0">
                        <a:effectLst/>
                        <a:latin typeface="Calibri" panose="020F0502020204030204" pitchFamily="34" charset="0"/>
                      </a:endParaRPr>
                    </a:p>
                  </a:txBody>
                  <a:tcPr marL="68580" marR="68580" marT="0" marB="0" anchor="ctr"/>
                </a:tc>
              </a:tr>
            </a:tbl>
          </a:graphicData>
        </a:graphic>
      </p:graphicFrame>
      <p:sp>
        <p:nvSpPr>
          <p:cNvPr id="5"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14</a:t>
            </a:r>
            <a:endParaRPr lang="en-US" sz="1200" b="0" dirty="0">
              <a:solidFill>
                <a:schemeClr val="tx1"/>
              </a:solidFill>
            </a:endParaRPr>
          </a:p>
        </p:txBody>
      </p:sp>
    </p:spTree>
    <p:extLst>
      <p:ext uri="{BB962C8B-B14F-4D97-AF65-F5344CB8AC3E}">
        <p14:creationId xmlns:p14="http://schemas.microsoft.com/office/powerpoint/2010/main" val="1443728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600200"/>
            <a:ext cx="8229600" cy="4334933"/>
          </a:xfrm>
        </p:spPr>
        <p:txBody>
          <a:bodyPr>
            <a:normAutofit/>
          </a:bodyPr>
          <a:lstStyle/>
          <a:p>
            <a:pPr algn="just"/>
            <a:r>
              <a:rPr lang="ka-GE" sz="1200" dirty="0"/>
              <a:t>სამსახურის დირექტორის 2018 წლის 23 მარტის N6516, 8 ივნისის N12195, 12 ნოემბრის N23143 და 21 დეკემბრის N25803 ბრძანებებით დამტკიცდა სამსახურისათვის მართვის უფლებით გადმოცემული შპს „ვ. სანიკიძის სახელობის ომის ვეტერანთა კლინიკური ჰოსპიტალი“-ს 2017 წლის წლიური და 2018 წლის სამი, ექვსი და ცხრა თვის  ფინანსური ანგარიში (ბალანსი და მოგება-ზარალის ანგარიში</a:t>
            </a:r>
            <a:r>
              <a:rPr lang="ka-GE" sz="1200" dirty="0" smtClean="0"/>
              <a:t>).</a:t>
            </a:r>
          </a:p>
          <a:p>
            <a:pPr marL="0" indent="0" algn="just">
              <a:buNone/>
            </a:pPr>
            <a:endParaRPr lang="ka-GE" sz="1200" dirty="0" smtClean="0"/>
          </a:p>
          <a:p>
            <a:pPr algn="just"/>
            <a:r>
              <a:rPr lang="ka-GE" sz="1200" dirty="0" smtClean="0"/>
              <a:t>საქართველოს </a:t>
            </a:r>
            <a:r>
              <a:rPr lang="ka-GE" sz="1200" dirty="0"/>
              <a:t>მთავრობის 2017 წლის 27 დეკემბრის N2686, 2018 წლის 17 აპრილის №809 და 19 დეკემბრის N2410 განკარგულებებით შპს „ვ. სანიკიძის სახელობის ომის ვეტერანთა კლინიკურ ჰოსპიტალს“ გადაერიცხა შესაბამისად 32 000 ლარი,  36 000 ლარი და 86 000 ლარი მისი შეუფერხებელი ფუნქციონირების ხელშეწყობის მიზნით</a:t>
            </a:r>
            <a:r>
              <a:rPr lang="ka-GE" sz="1200" dirty="0" smtClean="0"/>
              <a:t>.</a:t>
            </a:r>
          </a:p>
          <a:p>
            <a:pPr algn="just"/>
            <a:endParaRPr lang="en-US" sz="1200" dirty="0"/>
          </a:p>
          <a:p>
            <a:pPr marL="0" indent="0" algn="just">
              <a:buNone/>
            </a:pPr>
            <a:endParaRPr lang="ka-GE" sz="1200" dirty="0"/>
          </a:p>
          <a:p>
            <a:pPr algn="just"/>
            <a:r>
              <a:rPr lang="ka-GE" sz="1200" dirty="0"/>
              <a:t>საქართველოს მთავრობის 2018 წლის 7 მაისის N985 განკარგულების თანახმად, სპორტული კლუბ „არმი“-ის დამფუძნებლად განისაზღვრა სსიპ-ვეტერანების საქმეთა სახელმწიფო სამსახური</a:t>
            </a:r>
            <a:r>
              <a:rPr lang="ka-GE" sz="1200" dirty="0" smtClean="0"/>
              <a:t>.</a:t>
            </a:r>
          </a:p>
          <a:p>
            <a:pPr marL="0" indent="0" algn="just">
              <a:buNone/>
            </a:pPr>
            <a:endParaRPr lang="ka-GE" sz="1200" dirty="0" smtClean="0"/>
          </a:p>
          <a:p>
            <a:pPr algn="just">
              <a:buFont typeface="Wingdings" panose="05000000000000000000" pitchFamily="2" charset="2"/>
              <a:buChar char="§"/>
            </a:pPr>
            <a:r>
              <a:rPr lang="ka-GE" sz="1200" dirty="0" smtClean="0"/>
              <a:t>საქართველოს </a:t>
            </a:r>
            <a:r>
              <a:rPr lang="ka-GE" sz="1200" dirty="0"/>
              <a:t>სახელმწიფო აუდიტის სამსახურს, საბიუჯეტო უწყებების მიერ გაწეული გადასახდელების მონიტორინგისა და საქართველოს პარლამენტისათვის კონსოლიდირებული ინფორმაციის წარდგენის მიზნით, მიეწოდა ზოგიერთი ხარჯების შესახებ 2017 წლის წლიური და 2018 წლის სამი, ექვსი და ცხრა თვის ინფორმაციები</a:t>
            </a:r>
            <a:r>
              <a:rPr lang="ka-GE" sz="1200" dirty="0" smtClean="0"/>
              <a:t>.</a:t>
            </a:r>
            <a:endParaRPr lang="en-US" sz="12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15</a:t>
            </a:r>
            <a:endParaRPr lang="en-US" sz="1200" b="0" dirty="0">
              <a:solidFill>
                <a:schemeClr val="tx1"/>
              </a:solidFill>
            </a:endParaRPr>
          </a:p>
        </p:txBody>
      </p:sp>
    </p:spTree>
    <p:extLst>
      <p:ext uri="{BB962C8B-B14F-4D97-AF65-F5344CB8AC3E}">
        <p14:creationId xmlns:p14="http://schemas.microsoft.com/office/powerpoint/2010/main" val="3529128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753" y="537883"/>
            <a:ext cx="9021979" cy="6320118"/>
          </a:xfrm>
        </p:spPr>
        <p:txBody>
          <a:bodyPr>
            <a:normAutofit/>
          </a:bodyPr>
          <a:lstStyle/>
          <a:p>
            <a:pPr algn="just">
              <a:lnSpc>
                <a:spcPct val="150000"/>
              </a:lnSpc>
              <a:buFont typeface="Wingdings" panose="05000000000000000000" pitchFamily="2" charset="2"/>
              <a:buChar char="§"/>
            </a:pPr>
            <a:r>
              <a:rPr lang="ka-GE" sz="1200" dirty="0"/>
              <a:t>საქართელოს 2018 წლის სახელმწიფო ბიუჯეტით სსიპ ვეტერანების საქმეთა სახელმწიფო სამსახურისათვის დამტკიცებული ასიგნებების ფარგლებში განსახორციელებელი სახელმწიფო </a:t>
            </a:r>
            <a:r>
              <a:rPr lang="ka-GE" sz="1200" b="1" dirty="0"/>
              <a:t>შესყიდვების</a:t>
            </a:r>
            <a:r>
              <a:rPr lang="ka-GE" sz="1200" dirty="0"/>
              <a:t> დამტკიცებული გეგმა განისაზღვრა  1 661 870 ლარის ოდენობით. </a:t>
            </a:r>
          </a:p>
          <a:p>
            <a:pPr algn="just">
              <a:lnSpc>
                <a:spcPct val="150000"/>
              </a:lnSpc>
              <a:buFont typeface="Wingdings" panose="05000000000000000000" pitchFamily="2" charset="2"/>
              <a:buChar char="§"/>
            </a:pPr>
            <a:r>
              <a:rPr lang="ka-GE" sz="1200" dirty="0"/>
              <a:t>საანგარიშო პერიოდში განხორციელებული ცვლილებების შედეგად სახელმწიფო შესყიდვების კორექტირებულმა გეგმამ შეადგინა 1 </a:t>
            </a:r>
            <a:r>
              <a:rPr lang="en-GB" sz="1200" dirty="0"/>
              <a:t>926 522 </a:t>
            </a:r>
            <a:r>
              <a:rPr lang="ka-GE" sz="1200" dirty="0"/>
              <a:t>ლარი.</a:t>
            </a:r>
          </a:p>
          <a:p>
            <a:pPr algn="just">
              <a:lnSpc>
                <a:spcPct val="150000"/>
              </a:lnSpc>
              <a:buFont typeface="Wingdings" panose="05000000000000000000" pitchFamily="2" charset="2"/>
              <a:buChar char="§"/>
            </a:pPr>
            <a:r>
              <a:rPr lang="ka-GE" sz="1200" dirty="0"/>
              <a:t>სამსახურის სტრუქტურული ერთეულების მოთხოვნების შესაბამისად, გამოცხადებულ იქნა </a:t>
            </a:r>
            <a:r>
              <a:rPr lang="en-GB" sz="1200" dirty="0"/>
              <a:t>42 </a:t>
            </a:r>
            <a:r>
              <a:rPr lang="ka-GE" sz="1200" dirty="0"/>
              <a:t>ელექტრონული ტენდერი, რომლიდანაც შედგა </a:t>
            </a:r>
            <a:r>
              <a:rPr lang="en-GB" sz="1200" dirty="0"/>
              <a:t>34</a:t>
            </a:r>
            <a:r>
              <a:rPr lang="ka-GE" sz="1200" dirty="0"/>
              <a:t>, არ შედგა 5 და უარყოფითი შედეგით დასრულდა 3</a:t>
            </a:r>
            <a:r>
              <a:rPr lang="ka-GE" sz="1200" dirty="0" smtClean="0"/>
              <a:t>.</a:t>
            </a:r>
          </a:p>
          <a:p>
            <a:pPr marL="0" indent="0">
              <a:buNone/>
            </a:pPr>
            <a:endParaRPr lang="en-US" sz="1200" dirty="0"/>
          </a:p>
          <a:p>
            <a:endParaRPr lang="en-US" sz="1200" dirty="0"/>
          </a:p>
        </p:txBody>
      </p:sp>
      <p:graphicFrame>
        <p:nvGraphicFramePr>
          <p:cNvPr id="5" name="Таблица 4"/>
          <p:cNvGraphicFramePr>
            <a:graphicFrameLocks noGrp="1"/>
          </p:cNvGraphicFramePr>
          <p:nvPr>
            <p:extLst>
              <p:ext uri="{D42A27DB-BD31-4B8C-83A1-F6EECF244321}">
                <p14:modId xmlns:p14="http://schemas.microsoft.com/office/powerpoint/2010/main" val="2807817513"/>
              </p:ext>
            </p:extLst>
          </p:nvPr>
        </p:nvGraphicFramePr>
        <p:xfrm>
          <a:off x="160866" y="3176951"/>
          <a:ext cx="4419600" cy="2780956"/>
        </p:xfrm>
        <a:graphic>
          <a:graphicData uri="http://schemas.openxmlformats.org/drawingml/2006/table">
            <a:tbl>
              <a:tblPr firstRow="1" bandRow="1">
                <a:tableStyleId>{5C22544A-7EE6-4342-B048-85BDC9FD1C3A}</a:tableStyleId>
              </a:tblPr>
              <a:tblGrid>
                <a:gridCol w="3395133">
                  <a:extLst>
                    <a:ext uri="{9D8B030D-6E8A-4147-A177-3AD203B41FA5}">
                      <a16:colId xmlns="" xmlns:a16="http://schemas.microsoft.com/office/drawing/2014/main" val="20000"/>
                    </a:ext>
                  </a:extLst>
                </a:gridCol>
                <a:gridCol w="1024467">
                  <a:extLst>
                    <a:ext uri="{9D8B030D-6E8A-4147-A177-3AD203B41FA5}">
                      <a16:colId xmlns="" xmlns:a16="http://schemas.microsoft.com/office/drawing/2014/main" val="20001"/>
                    </a:ext>
                  </a:extLst>
                </a:gridCol>
              </a:tblGrid>
              <a:tr h="715341">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ka-GE" sz="1200" b="1" kern="1200" dirty="0" smtClean="0">
                          <a:solidFill>
                            <a:schemeClr val="lt1"/>
                          </a:solidFill>
                          <a:effectLst/>
                          <a:latin typeface="+mn-lt"/>
                          <a:ea typeface="+mn-ea"/>
                          <a:cs typeface="+mn-cs"/>
                        </a:rPr>
                        <a:t>მომსახურებებსა და საქონლის შესყიდვაზე  გაფორმებული ხელშეკრულება</a:t>
                      </a:r>
                      <a:endParaRPr lang="en-US" sz="1200" dirty="0" smtClean="0"/>
                    </a:p>
                    <a:p>
                      <a:pPr>
                        <a:lnSpc>
                          <a:spcPct val="150000"/>
                        </a:lnSpc>
                      </a:pPr>
                      <a:endParaRPr lang="en-US" sz="1200" dirty="0"/>
                    </a:p>
                  </a:txBody>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ka-GE" sz="1200" dirty="0" smtClean="0"/>
                        <a:t>რაოდენობა</a:t>
                      </a:r>
                      <a:endParaRPr lang="en-US" sz="1200" dirty="0" smtClean="0"/>
                    </a:p>
                    <a:p>
                      <a:pPr algn="ctr">
                        <a:lnSpc>
                          <a:spcPct val="150000"/>
                        </a:lnSpc>
                      </a:pPr>
                      <a:endParaRPr lang="en-US" sz="1200" dirty="0"/>
                    </a:p>
                  </a:txBody>
                  <a:tcPr/>
                </a:tc>
                <a:extLst>
                  <a:ext uri="{0D108BD9-81ED-4DB2-BD59-A6C34878D82A}">
                    <a16:rowId xmlns="" xmlns:a16="http://schemas.microsoft.com/office/drawing/2014/main" val="10000"/>
                  </a:ext>
                </a:extLst>
              </a:tr>
              <a:tr h="466639">
                <a:tc>
                  <a:txBody>
                    <a:bodyPr/>
                    <a:lstStyle/>
                    <a:p>
                      <a:pPr>
                        <a:lnSpc>
                          <a:spcPct val="150000"/>
                        </a:lnSpc>
                      </a:pPr>
                      <a:r>
                        <a:rPr lang="ka-GE" sz="1200" kern="1200" dirty="0" smtClean="0">
                          <a:solidFill>
                            <a:schemeClr val="dk1"/>
                          </a:solidFill>
                          <a:effectLst/>
                          <a:latin typeface="+mn-lt"/>
                          <a:ea typeface="+mn-ea"/>
                          <a:cs typeface="+mn-cs"/>
                        </a:rPr>
                        <a:t>გამარტივებულ შესყიდვა</a:t>
                      </a:r>
                      <a:endParaRPr lang="en-US" sz="1200" dirty="0"/>
                    </a:p>
                  </a:txBody>
                  <a:tcPr/>
                </a:tc>
                <a:tc>
                  <a:txBody>
                    <a:bodyPr/>
                    <a:lstStyle/>
                    <a:p>
                      <a:pPr algn="ctr">
                        <a:lnSpc>
                          <a:spcPct val="150000"/>
                        </a:lnSpc>
                      </a:pPr>
                      <a:r>
                        <a:rPr lang="ka-GE" sz="1200" kern="1200" dirty="0" smtClean="0">
                          <a:solidFill>
                            <a:schemeClr val="dk1"/>
                          </a:solidFill>
                          <a:effectLst/>
                          <a:latin typeface="+mn-lt"/>
                          <a:ea typeface="+mn-ea"/>
                          <a:cs typeface="+mn-cs"/>
                        </a:rPr>
                        <a:t>195</a:t>
                      </a:r>
                      <a:endParaRPr lang="en-US" sz="1200" dirty="0"/>
                    </a:p>
                  </a:txBody>
                  <a:tcPr/>
                </a:tc>
                <a:extLst>
                  <a:ext uri="{0D108BD9-81ED-4DB2-BD59-A6C34878D82A}">
                    <a16:rowId xmlns="" xmlns:a16="http://schemas.microsoft.com/office/drawing/2014/main" val="10001"/>
                  </a:ext>
                </a:extLst>
              </a:tr>
              <a:tr h="466639">
                <a:tc>
                  <a:txBody>
                    <a:bodyPr/>
                    <a:lstStyle/>
                    <a:p>
                      <a:pPr>
                        <a:lnSpc>
                          <a:spcPct val="150000"/>
                        </a:lnSpc>
                      </a:pPr>
                      <a:r>
                        <a:rPr lang="ka-GE" sz="1200" kern="1200" dirty="0" smtClean="0">
                          <a:solidFill>
                            <a:schemeClr val="dk1"/>
                          </a:solidFill>
                          <a:effectLst/>
                          <a:latin typeface="+mn-lt"/>
                          <a:ea typeface="+mn-ea"/>
                          <a:cs typeface="+mn-cs"/>
                        </a:rPr>
                        <a:t>ელექტრონული ტენდერი</a:t>
                      </a:r>
                      <a:endParaRPr lang="en-US" sz="1200" dirty="0"/>
                    </a:p>
                  </a:txBody>
                  <a:tcPr/>
                </a:tc>
                <a:tc>
                  <a:txBody>
                    <a:bodyPr/>
                    <a:lstStyle/>
                    <a:p>
                      <a:pPr algn="ctr">
                        <a:lnSpc>
                          <a:spcPct val="150000"/>
                        </a:lnSpc>
                      </a:pPr>
                      <a:r>
                        <a:rPr lang="ka-GE" sz="1200" dirty="0" smtClean="0"/>
                        <a:t>34</a:t>
                      </a:r>
                      <a:endParaRPr lang="en-US" sz="1200" dirty="0"/>
                    </a:p>
                  </a:txBody>
                  <a:tcPr/>
                </a:tc>
                <a:extLst>
                  <a:ext uri="{0D108BD9-81ED-4DB2-BD59-A6C34878D82A}">
                    <a16:rowId xmlns="" xmlns:a16="http://schemas.microsoft.com/office/drawing/2014/main" val="10003"/>
                  </a:ext>
                </a:extLst>
              </a:tr>
              <a:tr h="466639">
                <a:tc>
                  <a:txBody>
                    <a:bodyPr/>
                    <a:lstStyle/>
                    <a:p>
                      <a:pPr>
                        <a:lnSpc>
                          <a:spcPct val="150000"/>
                        </a:lnSpc>
                      </a:pPr>
                      <a:r>
                        <a:rPr lang="ka-GE" sz="1200" kern="1200" dirty="0" smtClean="0">
                          <a:solidFill>
                            <a:schemeClr val="dk1"/>
                          </a:solidFill>
                          <a:effectLst/>
                          <a:latin typeface="+mn-lt"/>
                          <a:ea typeface="+mn-ea"/>
                          <a:cs typeface="+mn-cs"/>
                        </a:rPr>
                        <a:t>კონსოლიდირებული ტენდერი</a:t>
                      </a:r>
                      <a:endParaRPr lang="en-US" sz="1200" dirty="0"/>
                    </a:p>
                  </a:txBody>
                  <a:tcPr/>
                </a:tc>
                <a:tc>
                  <a:txBody>
                    <a:bodyPr/>
                    <a:lstStyle/>
                    <a:p>
                      <a:pPr algn="ctr">
                        <a:lnSpc>
                          <a:spcPct val="150000"/>
                        </a:lnSpc>
                      </a:pPr>
                      <a:r>
                        <a:rPr lang="ka-GE" sz="1200" dirty="0" smtClean="0"/>
                        <a:t>11</a:t>
                      </a:r>
                      <a:endParaRPr lang="en-US" sz="1200" dirty="0"/>
                    </a:p>
                  </a:txBody>
                  <a:tcPr/>
                </a:tc>
                <a:extLst>
                  <a:ext uri="{0D108BD9-81ED-4DB2-BD59-A6C34878D82A}">
                    <a16:rowId xmlns="" xmlns:a16="http://schemas.microsoft.com/office/drawing/2014/main" val="10004"/>
                  </a:ext>
                </a:extLst>
              </a:tr>
              <a:tr h="466639">
                <a:tc>
                  <a:txBody>
                    <a:bodyPr/>
                    <a:lstStyle/>
                    <a:p>
                      <a:pPr>
                        <a:lnSpc>
                          <a:spcPct val="150000"/>
                        </a:lnSpc>
                      </a:pPr>
                      <a:r>
                        <a:rPr lang="ka-GE" sz="1200" dirty="0" smtClean="0"/>
                        <a:t>სულ</a:t>
                      </a:r>
                      <a:endParaRPr lang="en-US" sz="1200" dirty="0"/>
                    </a:p>
                  </a:txBody>
                  <a:tcPr/>
                </a:tc>
                <a:tc>
                  <a:txBody>
                    <a:bodyPr/>
                    <a:lstStyle/>
                    <a:p>
                      <a:pPr algn="ctr">
                        <a:lnSpc>
                          <a:spcPct val="150000"/>
                        </a:lnSpc>
                      </a:pPr>
                      <a:r>
                        <a:rPr lang="ka-GE" sz="1200" dirty="0" smtClean="0"/>
                        <a:t>240</a:t>
                      </a:r>
                      <a:endParaRPr lang="en-US" sz="1200" dirty="0"/>
                    </a:p>
                  </a:txBody>
                  <a:tcPr/>
                </a:tc>
                <a:extLst>
                  <a:ext uri="{0D108BD9-81ED-4DB2-BD59-A6C34878D82A}">
                    <a16:rowId xmlns="" xmlns:a16="http://schemas.microsoft.com/office/drawing/2014/main" val="10005"/>
                  </a:ext>
                </a:extLst>
              </a:tr>
            </a:tbl>
          </a:graphicData>
        </a:graphic>
      </p:graphicFrame>
      <p:graphicFrame>
        <p:nvGraphicFramePr>
          <p:cNvPr id="6" name="Таблица 5"/>
          <p:cNvGraphicFramePr>
            <a:graphicFrameLocks noGrp="1"/>
          </p:cNvGraphicFramePr>
          <p:nvPr>
            <p:extLst>
              <p:ext uri="{D42A27DB-BD31-4B8C-83A1-F6EECF244321}">
                <p14:modId xmlns:p14="http://schemas.microsoft.com/office/powerpoint/2010/main" val="1923601286"/>
              </p:ext>
            </p:extLst>
          </p:nvPr>
        </p:nvGraphicFramePr>
        <p:xfrm>
          <a:off x="4647203" y="3176951"/>
          <a:ext cx="4335930" cy="2780956"/>
        </p:xfrm>
        <a:graphic>
          <a:graphicData uri="http://schemas.openxmlformats.org/drawingml/2006/table">
            <a:tbl>
              <a:tblPr firstRow="1" bandRow="1">
                <a:tableStyleId>{5C22544A-7EE6-4342-B048-85BDC9FD1C3A}</a:tableStyleId>
              </a:tblPr>
              <a:tblGrid>
                <a:gridCol w="3288438">
                  <a:extLst>
                    <a:ext uri="{9D8B030D-6E8A-4147-A177-3AD203B41FA5}">
                      <a16:colId xmlns="" xmlns:a16="http://schemas.microsoft.com/office/drawing/2014/main" val="20000"/>
                    </a:ext>
                  </a:extLst>
                </a:gridCol>
                <a:gridCol w="1047492">
                  <a:extLst>
                    <a:ext uri="{9D8B030D-6E8A-4147-A177-3AD203B41FA5}">
                      <a16:colId xmlns="" xmlns:a16="http://schemas.microsoft.com/office/drawing/2014/main" val="20001"/>
                    </a:ext>
                  </a:extLst>
                </a:gridCol>
              </a:tblGrid>
              <a:tr h="979142">
                <a:tc>
                  <a:txBody>
                    <a:bodyPr/>
                    <a:lstStyle/>
                    <a:p>
                      <a:pPr>
                        <a:lnSpc>
                          <a:spcPct val="150000"/>
                        </a:lnSpc>
                      </a:pPr>
                      <a:r>
                        <a:rPr lang="ka-GE" sz="1200" b="1" kern="1200" dirty="0" smtClean="0">
                          <a:solidFill>
                            <a:schemeClr val="lt1"/>
                          </a:solidFill>
                          <a:effectLst/>
                          <a:latin typeface="+mn-lt"/>
                          <a:ea typeface="+mn-ea"/>
                          <a:cs typeface="+mn-cs"/>
                        </a:rPr>
                        <a:t>სამსახურის სტრუქტურული ერთეულების მოთხოვნის შესაბამისად</a:t>
                      </a:r>
                      <a:r>
                        <a:rPr lang="ka-GE" sz="1200" b="1" kern="1200" baseline="0" dirty="0" smtClean="0">
                          <a:solidFill>
                            <a:schemeClr val="lt1"/>
                          </a:solidFill>
                          <a:effectLst/>
                          <a:latin typeface="+mn-lt"/>
                          <a:ea typeface="+mn-ea"/>
                          <a:cs typeface="+mn-cs"/>
                        </a:rPr>
                        <a:t> გამოცხადებული ტენდერები</a:t>
                      </a:r>
                      <a:endParaRPr lang="en-US" sz="1200" dirty="0"/>
                    </a:p>
                  </a:txBody>
                  <a:tcPr/>
                </a:tc>
                <a:tc>
                  <a:txBody>
                    <a:bodyPr/>
                    <a:lstStyle/>
                    <a:p>
                      <a:pPr>
                        <a:lnSpc>
                          <a:spcPct val="150000"/>
                        </a:lnSpc>
                      </a:pPr>
                      <a:r>
                        <a:rPr lang="ka-GE" sz="1200" dirty="0" smtClean="0"/>
                        <a:t>რაოდენობა</a:t>
                      </a:r>
                      <a:endParaRPr lang="en-US" sz="1200" dirty="0"/>
                    </a:p>
                  </a:txBody>
                  <a:tcPr/>
                </a:tc>
                <a:extLst>
                  <a:ext uri="{0D108BD9-81ED-4DB2-BD59-A6C34878D82A}">
                    <a16:rowId xmlns="" xmlns:a16="http://schemas.microsoft.com/office/drawing/2014/main" val="10000"/>
                  </a:ext>
                </a:extLst>
              </a:tr>
              <a:tr h="407976">
                <a:tc>
                  <a:txBody>
                    <a:bodyPr/>
                    <a:lstStyle/>
                    <a:p>
                      <a:pPr>
                        <a:lnSpc>
                          <a:spcPct val="150000"/>
                        </a:lnSpc>
                      </a:pPr>
                      <a:r>
                        <a:rPr lang="ka-GE" sz="1200" dirty="0" smtClean="0"/>
                        <a:t>ტენდერი შედგა </a:t>
                      </a:r>
                      <a:endParaRPr lang="en-US" sz="1200" dirty="0"/>
                    </a:p>
                  </a:txBody>
                  <a:tcPr/>
                </a:tc>
                <a:tc>
                  <a:txBody>
                    <a:bodyPr/>
                    <a:lstStyle/>
                    <a:p>
                      <a:pPr algn="ctr">
                        <a:lnSpc>
                          <a:spcPct val="150000"/>
                        </a:lnSpc>
                      </a:pPr>
                      <a:r>
                        <a:rPr lang="ka-GE" sz="1200" dirty="0" smtClean="0"/>
                        <a:t>34</a:t>
                      </a:r>
                      <a:endParaRPr lang="en-US" sz="1200" dirty="0"/>
                    </a:p>
                  </a:txBody>
                  <a:tcPr/>
                </a:tc>
                <a:extLst>
                  <a:ext uri="{0D108BD9-81ED-4DB2-BD59-A6C34878D82A}">
                    <a16:rowId xmlns="" xmlns:a16="http://schemas.microsoft.com/office/drawing/2014/main" val="10002"/>
                  </a:ext>
                </a:extLst>
              </a:tr>
              <a:tr h="391657">
                <a:tc>
                  <a:txBody>
                    <a:bodyPr/>
                    <a:lstStyle/>
                    <a:p>
                      <a:pPr>
                        <a:lnSpc>
                          <a:spcPct val="150000"/>
                        </a:lnSpc>
                      </a:pPr>
                      <a:r>
                        <a:rPr lang="ka-GE" sz="1200" dirty="0" smtClean="0"/>
                        <a:t>არ შედგა ტენდერი</a:t>
                      </a:r>
                      <a:endParaRPr lang="en-US" sz="1200" dirty="0"/>
                    </a:p>
                  </a:txBody>
                  <a:tcPr/>
                </a:tc>
                <a:tc>
                  <a:txBody>
                    <a:bodyPr/>
                    <a:lstStyle/>
                    <a:p>
                      <a:pPr algn="ctr">
                        <a:lnSpc>
                          <a:spcPct val="150000"/>
                        </a:lnSpc>
                      </a:pPr>
                      <a:r>
                        <a:rPr lang="ka-GE" sz="1200" dirty="0" smtClean="0"/>
                        <a:t>5</a:t>
                      </a:r>
                      <a:endParaRPr lang="en-US" sz="1200" dirty="0"/>
                    </a:p>
                  </a:txBody>
                  <a:tcPr/>
                </a:tc>
                <a:extLst>
                  <a:ext uri="{0D108BD9-81ED-4DB2-BD59-A6C34878D82A}">
                    <a16:rowId xmlns="" xmlns:a16="http://schemas.microsoft.com/office/drawing/2014/main" val="10003"/>
                  </a:ext>
                </a:extLst>
              </a:tr>
              <a:tr h="435174">
                <a:tc>
                  <a:txBody>
                    <a:bodyPr/>
                    <a:lstStyle/>
                    <a:p>
                      <a:pPr>
                        <a:lnSpc>
                          <a:spcPct val="150000"/>
                        </a:lnSpc>
                      </a:pPr>
                      <a:r>
                        <a:rPr lang="ka-GE" sz="1200" dirty="0" smtClean="0"/>
                        <a:t>ტენდერი დასრულდა</a:t>
                      </a:r>
                      <a:r>
                        <a:rPr lang="ka-GE" sz="1200" baseline="0" dirty="0" smtClean="0"/>
                        <a:t> </a:t>
                      </a:r>
                      <a:r>
                        <a:rPr lang="ka-GE" sz="1200" dirty="0" smtClean="0"/>
                        <a:t>უარყოფითად</a:t>
                      </a:r>
                      <a:endParaRPr lang="en-US" sz="1200" dirty="0"/>
                    </a:p>
                  </a:txBody>
                  <a:tcPr/>
                </a:tc>
                <a:tc>
                  <a:txBody>
                    <a:bodyPr/>
                    <a:lstStyle/>
                    <a:p>
                      <a:pPr algn="ctr">
                        <a:lnSpc>
                          <a:spcPct val="150000"/>
                        </a:lnSpc>
                      </a:pPr>
                      <a:r>
                        <a:rPr lang="ka-GE" sz="1200" dirty="0" smtClean="0"/>
                        <a:t>3</a:t>
                      </a:r>
                      <a:endParaRPr lang="en-US" sz="1200" dirty="0"/>
                    </a:p>
                  </a:txBody>
                  <a:tcPr/>
                </a:tc>
                <a:extLst>
                  <a:ext uri="{0D108BD9-81ED-4DB2-BD59-A6C34878D82A}">
                    <a16:rowId xmlns="" xmlns:a16="http://schemas.microsoft.com/office/drawing/2014/main" val="10005"/>
                  </a:ext>
                </a:extLst>
              </a:tr>
              <a:tr h="567007">
                <a:tc>
                  <a:txBody>
                    <a:bodyPr/>
                    <a:lstStyle/>
                    <a:p>
                      <a:pPr>
                        <a:lnSpc>
                          <a:spcPct val="150000"/>
                        </a:lnSpc>
                      </a:pPr>
                      <a:r>
                        <a:rPr lang="ka-GE" sz="1200" dirty="0" smtClean="0"/>
                        <a:t>სულ</a:t>
                      </a:r>
                      <a:endParaRPr lang="en-US" sz="1200" dirty="0"/>
                    </a:p>
                  </a:txBody>
                  <a:tcPr/>
                </a:tc>
                <a:tc>
                  <a:txBody>
                    <a:bodyPr/>
                    <a:lstStyle/>
                    <a:p>
                      <a:pPr algn="ctr">
                        <a:lnSpc>
                          <a:spcPct val="150000"/>
                        </a:lnSpc>
                      </a:pPr>
                      <a:r>
                        <a:rPr lang="ka-GE" sz="1200" dirty="0" smtClean="0"/>
                        <a:t>42</a:t>
                      </a:r>
                      <a:endParaRPr lang="en-US" sz="1200" dirty="0"/>
                    </a:p>
                  </a:txBody>
                  <a:tcPr/>
                </a:tc>
                <a:extLst>
                  <a:ext uri="{0D108BD9-81ED-4DB2-BD59-A6C34878D82A}">
                    <a16:rowId xmlns="" xmlns:a16="http://schemas.microsoft.com/office/drawing/2014/main" val="10006"/>
                  </a:ext>
                </a:extLst>
              </a:tr>
            </a:tbl>
          </a:graphicData>
        </a:graphic>
      </p:graphicFrame>
      <p:sp>
        <p:nvSpPr>
          <p:cNvPr id="8" name="Номер слайда 7"/>
          <p:cNvSpPr>
            <a:spLocks noGrp="1"/>
          </p:cNvSpPr>
          <p:nvPr>
            <p:ph type="sldNum" sz="quarter" idx="12"/>
          </p:nvPr>
        </p:nvSpPr>
        <p:spPr>
          <a:xfrm>
            <a:off x="8119532" y="6510887"/>
            <a:ext cx="1066800" cy="329184"/>
          </a:xfrm>
        </p:spPr>
        <p:txBody>
          <a:bodyPr/>
          <a:lstStyle/>
          <a:p>
            <a:pPr algn="r"/>
            <a:r>
              <a:rPr lang="en-US" sz="1200" b="0" dirty="0" smtClean="0">
                <a:solidFill>
                  <a:schemeClr val="tx1"/>
                </a:solidFill>
              </a:rPr>
              <a:t>16</a:t>
            </a:r>
            <a:endParaRPr lang="en-US" sz="1200" b="0" dirty="0">
              <a:solidFill>
                <a:schemeClr val="tx1"/>
              </a:solidFill>
            </a:endParaRPr>
          </a:p>
        </p:txBody>
      </p:sp>
    </p:spTree>
    <p:extLst>
      <p:ext uri="{BB962C8B-B14F-4D97-AF65-F5344CB8AC3E}">
        <p14:creationId xmlns:p14="http://schemas.microsoft.com/office/powerpoint/2010/main" val="37090614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423332"/>
            <a:ext cx="9144000" cy="6434667"/>
          </a:xfrm>
        </p:spPr>
        <p:txBody>
          <a:bodyPr>
            <a:normAutofit/>
          </a:bodyPr>
          <a:lstStyle/>
          <a:p>
            <a:pPr marL="0" indent="0" algn="ctr">
              <a:buNone/>
            </a:pPr>
            <a:endParaRPr lang="ka-GE" sz="1400" dirty="0" smtClean="0"/>
          </a:p>
          <a:p>
            <a:pPr marL="0" indent="0" algn="ctr">
              <a:buNone/>
            </a:pPr>
            <a:endParaRPr lang="en-US" sz="1400" b="1" dirty="0" smtClean="0"/>
          </a:p>
          <a:p>
            <a:pPr marL="0" indent="0" algn="ctr">
              <a:buNone/>
            </a:pPr>
            <a:endParaRPr lang="en-US" sz="1400" b="1" dirty="0"/>
          </a:p>
          <a:p>
            <a:pPr marL="0" indent="0" algn="ctr">
              <a:buNone/>
            </a:pPr>
            <a:r>
              <a:rPr lang="ka-GE" sz="1400" b="1" dirty="0" smtClean="0"/>
              <a:t>ადმინისტრაციული დეპარტამენტი</a:t>
            </a:r>
          </a:p>
          <a:p>
            <a:pPr marL="0" indent="0" algn="ctr">
              <a:buNone/>
            </a:pPr>
            <a:endParaRPr lang="ka-GE" sz="1400" b="1" dirty="0" smtClean="0"/>
          </a:p>
          <a:p>
            <a:pPr marL="0" indent="0" algn="just">
              <a:lnSpc>
                <a:spcPct val="150000"/>
              </a:lnSpc>
              <a:buNone/>
            </a:pPr>
            <a:endParaRPr lang="en-US" sz="1200" b="1" dirty="0" smtClean="0"/>
          </a:p>
          <a:p>
            <a:pPr marL="0" indent="0" algn="just">
              <a:lnSpc>
                <a:spcPct val="150000"/>
              </a:lnSpc>
              <a:buNone/>
            </a:pPr>
            <a:endParaRPr lang="en-US" sz="1200" b="1" dirty="0"/>
          </a:p>
          <a:p>
            <a:pPr lvl="0" algn="just">
              <a:lnSpc>
                <a:spcPct val="150000"/>
              </a:lnSpc>
            </a:pPr>
            <a:r>
              <a:rPr lang="ka-GE" sz="1200" b="1" dirty="0"/>
              <a:t>ადამიანური რესურსების მართვის განყოფილების მიერ </a:t>
            </a:r>
            <a:r>
              <a:rPr lang="ka-GE" sz="1200" dirty="0"/>
              <a:t>სამსახურის ვაკანტურ თანამდებობებზე საჯარო სამსახურის ბიუროს ადმინისტრირებული ვებ-გვერდის </a:t>
            </a:r>
            <a:r>
              <a:rPr lang="en-US" sz="1200" dirty="0"/>
              <a:t>hr.gov.ge-</a:t>
            </a:r>
            <a:r>
              <a:rPr lang="ka-GE" sz="1200" dirty="0"/>
              <a:t>ს მეშვეობით განხორციელდა კონკურსის ჩატარების ორგანიზაციულ-მეთოდური უზრუნველყოფა </a:t>
            </a:r>
            <a:r>
              <a:rPr lang="en-US" sz="1200" dirty="0"/>
              <a:t>10 </a:t>
            </a:r>
            <a:r>
              <a:rPr lang="ka-GE" sz="1200" dirty="0"/>
              <a:t>ვაკანტურ თანამდებობაზე, რომელზეც აპლიკაციების რაოდენობამ შეადგინა </a:t>
            </a:r>
            <a:r>
              <a:rPr lang="en-US" sz="1200" dirty="0"/>
              <a:t>732</a:t>
            </a:r>
            <a:r>
              <a:rPr lang="ka-GE" sz="1200" dirty="0"/>
              <a:t>. განხილვის შედეგად საკონკურსო - საატესტაციო კომისიის  2-ე ეტაპზე დაბარებულ იქნა </a:t>
            </a:r>
            <a:r>
              <a:rPr lang="en-US" sz="1200" dirty="0"/>
              <a:t>93 </a:t>
            </a:r>
            <a:r>
              <a:rPr lang="ka-GE" sz="1200" dirty="0"/>
              <a:t>აპლიკანტი</a:t>
            </a:r>
            <a:r>
              <a:rPr lang="en-US" sz="1200" dirty="0"/>
              <a:t>. </a:t>
            </a:r>
            <a:r>
              <a:rPr lang="ka-GE" sz="1200" dirty="0"/>
              <a:t>კონკურსის შედეგად შეირჩა </a:t>
            </a:r>
            <a:r>
              <a:rPr lang="en-US" sz="1200" dirty="0"/>
              <a:t>9 </a:t>
            </a:r>
            <a:r>
              <a:rPr lang="ka-GE" sz="1200" dirty="0"/>
              <a:t>კანდიდატი, მომზადდა </a:t>
            </a:r>
            <a:r>
              <a:rPr lang="en-US" sz="1200" dirty="0"/>
              <a:t>14 </a:t>
            </a:r>
            <a:r>
              <a:rPr lang="ka-GE" sz="1200" dirty="0"/>
              <a:t>საკონკურსო კომისიის სხდომის ოქმი;</a:t>
            </a:r>
            <a:endParaRPr lang="en-US" sz="1200" dirty="0"/>
          </a:p>
          <a:p>
            <a:pPr lvl="0" algn="just">
              <a:lnSpc>
                <a:spcPct val="150000"/>
              </a:lnSpc>
            </a:pPr>
            <a:r>
              <a:rPr lang="ka-GE" sz="1200" dirty="0"/>
              <a:t>ადამიანური რესურსების მართვის ავტომატიზირებულ სისტემაში (</a:t>
            </a:r>
            <a:r>
              <a:rPr lang="en-US" sz="1200" dirty="0" err="1"/>
              <a:t>eHRMS</a:t>
            </a:r>
            <a:r>
              <a:rPr lang="ka-GE" sz="1200" dirty="0"/>
              <a:t>) მიმდინარეობს თანამშრომელთა  მონაცემების ატვირთვა და ადმინისტრირება; </a:t>
            </a:r>
            <a:endParaRPr lang="en-US" sz="1200" dirty="0"/>
          </a:p>
          <a:p>
            <a:pPr lvl="0" algn="just">
              <a:lnSpc>
                <a:spcPct val="150000"/>
              </a:lnSpc>
            </a:pPr>
            <a:r>
              <a:rPr lang="ka-GE" sz="1200" dirty="0"/>
              <a:t>საკადრო საკითხებთან დაკავშირებით მომზადდა </a:t>
            </a:r>
            <a:r>
              <a:rPr lang="ka-GE" sz="1200" dirty="0" smtClean="0"/>
              <a:t>1 177</a:t>
            </a:r>
            <a:r>
              <a:rPr lang="en-US" sz="1200" dirty="0" smtClean="0"/>
              <a:t>  </a:t>
            </a:r>
            <a:r>
              <a:rPr lang="ka-GE" sz="1200" dirty="0"/>
              <a:t>ბრძანება და  </a:t>
            </a:r>
            <a:r>
              <a:rPr lang="ka-GE" sz="1200" dirty="0" smtClean="0"/>
              <a:t>59 </a:t>
            </a:r>
            <a:r>
              <a:rPr lang="en-US" sz="1200" dirty="0" smtClean="0"/>
              <a:t> </a:t>
            </a:r>
            <a:r>
              <a:rPr lang="ka-GE" sz="1200" dirty="0" smtClean="0"/>
              <a:t>ხელშეკრულება</a:t>
            </a:r>
            <a:r>
              <a:rPr lang="ka-GE" sz="1200" dirty="0"/>
              <a:t>;</a:t>
            </a:r>
            <a:endParaRPr lang="ka-GE" sz="1200" dirty="0" smtClean="0"/>
          </a:p>
          <a:p>
            <a:pPr lvl="0" algn="just">
              <a:lnSpc>
                <a:spcPct val="150000"/>
              </a:lnSpc>
            </a:pPr>
            <a:r>
              <a:rPr lang="ka-GE" sz="1200" dirty="0" smtClean="0"/>
              <a:t>ხელფასის შესახებ ცნობა გაიცა - 95;</a:t>
            </a:r>
            <a:endParaRPr lang="en-US" sz="1200" dirty="0"/>
          </a:p>
          <a:p>
            <a:pPr lvl="0" algn="just">
              <a:lnSpc>
                <a:spcPct val="150000"/>
              </a:lnSpc>
            </a:pPr>
            <a:r>
              <a:rPr lang="ka-GE" sz="1200" dirty="0"/>
              <a:t>აქტიური თანამშრომლობა გავუწიეთ სტამბას „შპს ინტერპრინტჯორჯიას“, რომელსაც ევალებოდა თანამშრომლებისთვის თანამედროვე (ჩიპიანი) სამსახურებრივი ბარათების დამზადება. სულ 166 ერთეული.</a:t>
            </a:r>
            <a:endParaRPr lang="en-US" sz="1200" dirty="0"/>
          </a:p>
          <a:p>
            <a:pPr marL="0" indent="0" algn="just">
              <a:lnSpc>
                <a:spcPct val="150000"/>
              </a:lnSpc>
              <a:buNone/>
            </a:pPr>
            <a:endParaRPr lang="en-US" sz="12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17</a:t>
            </a:r>
            <a:endParaRPr lang="en-US" sz="1200" b="0" dirty="0">
              <a:solidFill>
                <a:schemeClr val="tx1"/>
              </a:solidFill>
            </a:endParaRPr>
          </a:p>
        </p:txBody>
      </p:sp>
    </p:spTree>
    <p:extLst>
      <p:ext uri="{BB962C8B-B14F-4D97-AF65-F5344CB8AC3E}">
        <p14:creationId xmlns:p14="http://schemas.microsoft.com/office/powerpoint/2010/main" val="901525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89467"/>
            <a:ext cx="9144000" cy="6468533"/>
          </a:xfrm>
        </p:spPr>
        <p:txBody>
          <a:bodyPr>
            <a:normAutofit/>
          </a:bodyPr>
          <a:lstStyle/>
          <a:p>
            <a:pPr marL="0" indent="0" fontAlgn="ctr">
              <a:buNone/>
            </a:pPr>
            <a:r>
              <a:rPr lang="ka-GE" sz="1400" b="1" dirty="0"/>
              <a:t>საქმისწარმოების </a:t>
            </a:r>
            <a:r>
              <a:rPr lang="ka-GE" sz="1400" b="1" dirty="0" smtClean="0"/>
              <a:t>განყოფილება</a:t>
            </a:r>
            <a:endParaRPr lang="en-US" sz="1400" b="1" dirty="0" smtClean="0"/>
          </a:p>
          <a:p>
            <a:pPr marL="0" indent="0" fontAlgn="ctr">
              <a:buNone/>
            </a:pPr>
            <a:r>
              <a:rPr lang="ka-GE" sz="1600" b="1" dirty="0"/>
              <a:t/>
            </a:r>
            <a:br>
              <a:rPr lang="ka-GE" sz="1600" b="1" dirty="0"/>
            </a:br>
            <a:r>
              <a:rPr lang="ka-GE" sz="1200" dirty="0"/>
              <a:t>არასაიდუმლო დოკუმენტბრუნვის რაოდენობამ შეადგინა - </a:t>
            </a:r>
            <a:r>
              <a:rPr lang="en-US" sz="1200" dirty="0" smtClean="0"/>
              <a:t>26 868</a:t>
            </a:r>
            <a:r>
              <a:rPr lang="ka-GE" sz="1200" dirty="0" smtClean="0"/>
              <a:t>;</a:t>
            </a:r>
            <a:endParaRPr lang="ka-GE" sz="1200" b="1" dirty="0" smtClean="0"/>
          </a:p>
          <a:p>
            <a:pPr marL="0" indent="0" fontAlgn="ctr">
              <a:buNone/>
            </a:pPr>
            <a:r>
              <a:rPr lang="ka-GE" sz="1200" dirty="0" smtClean="0">
                <a:latin typeface="Sylfaen" panose="010A0502050306030303" pitchFamily="18" charset="0"/>
              </a:rPr>
              <a:t>შემოსული კორესპონდენცია -</a:t>
            </a:r>
            <a:r>
              <a:rPr lang="en-US" sz="1200" dirty="0">
                <a:latin typeface="Sylfaen" panose="010A0502050306030303" pitchFamily="18" charset="0"/>
              </a:rPr>
              <a:t>10 803</a:t>
            </a:r>
            <a:r>
              <a:rPr lang="ka-GE" sz="1200" dirty="0">
                <a:latin typeface="Sylfaen" panose="010A0502050306030303" pitchFamily="18" charset="0"/>
              </a:rPr>
              <a:t>;</a:t>
            </a:r>
          </a:p>
          <a:p>
            <a:pPr marL="0" indent="0" fontAlgn="ctr">
              <a:buNone/>
            </a:pPr>
            <a:r>
              <a:rPr lang="ka-GE" sz="1200" dirty="0" smtClean="0">
                <a:latin typeface="Sylfaen" panose="010A0502050306030303" pitchFamily="18" charset="0"/>
              </a:rPr>
              <a:t>გასული კორესპონდენცია - </a:t>
            </a:r>
            <a:r>
              <a:rPr lang="en-US" sz="1200" dirty="0" smtClean="0">
                <a:latin typeface="Sylfaen" panose="010A0502050306030303" pitchFamily="18" charset="0"/>
              </a:rPr>
              <a:t>6 353</a:t>
            </a:r>
            <a:r>
              <a:rPr lang="ka-GE" sz="1200" dirty="0" smtClean="0">
                <a:latin typeface="Sylfaen" panose="010A0502050306030303" pitchFamily="18" charset="0"/>
              </a:rPr>
              <a:t>;</a:t>
            </a:r>
          </a:p>
          <a:p>
            <a:pPr marL="0" indent="0" fontAlgn="ctr">
              <a:buNone/>
            </a:pPr>
            <a:r>
              <a:rPr lang="ka-GE" sz="1200" dirty="0" smtClean="0">
                <a:latin typeface="Sylfaen" panose="010A0502050306030303" pitchFamily="18" charset="0"/>
              </a:rPr>
              <a:t>საორგანიზაციო ბრძანებები - </a:t>
            </a:r>
            <a:r>
              <a:rPr lang="en-US" sz="1200" dirty="0" smtClean="0">
                <a:latin typeface="Sylfaen" panose="010A0502050306030303" pitchFamily="18" charset="0"/>
              </a:rPr>
              <a:t>553</a:t>
            </a:r>
            <a:r>
              <a:rPr lang="ka-GE" sz="1200" dirty="0" smtClean="0">
                <a:latin typeface="Sylfaen" panose="010A0502050306030303" pitchFamily="18" charset="0"/>
              </a:rPr>
              <a:t>;</a:t>
            </a:r>
          </a:p>
          <a:p>
            <a:pPr marL="0" indent="0" fontAlgn="ctr">
              <a:buNone/>
            </a:pPr>
            <a:r>
              <a:rPr lang="ka-GE" sz="1200" dirty="0" smtClean="0"/>
              <a:t>მოქალაქეების </a:t>
            </a:r>
            <a:r>
              <a:rPr lang="ka-GE" sz="1200" dirty="0"/>
              <a:t>მიერ შემოტანილმა განცხადებების საერთო რაოდენობამ შეადგინა - </a:t>
            </a:r>
            <a:r>
              <a:rPr lang="ka-GE" sz="1200" dirty="0" smtClean="0"/>
              <a:t>9 617.</a:t>
            </a:r>
            <a:endParaRPr lang="en-US" sz="1200" dirty="0">
              <a:latin typeface="Sylfaen" panose="010A0502050306030303"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948433918"/>
              </p:ext>
            </p:extLst>
          </p:nvPr>
        </p:nvGraphicFramePr>
        <p:xfrm>
          <a:off x="126998" y="2370199"/>
          <a:ext cx="6477002" cy="4369269"/>
        </p:xfrm>
        <a:graphic>
          <a:graphicData uri="http://schemas.openxmlformats.org/drawingml/2006/table">
            <a:tbl>
              <a:tblPr/>
              <a:tblGrid>
                <a:gridCol w="657205">
                  <a:extLst>
                    <a:ext uri="{9D8B030D-6E8A-4147-A177-3AD203B41FA5}">
                      <a16:colId xmlns:a16="http://schemas.microsoft.com/office/drawing/2014/main" xmlns="" val="20000"/>
                    </a:ext>
                  </a:extLst>
                </a:gridCol>
                <a:gridCol w="4808319">
                  <a:extLst>
                    <a:ext uri="{9D8B030D-6E8A-4147-A177-3AD203B41FA5}">
                      <a16:colId xmlns:a16="http://schemas.microsoft.com/office/drawing/2014/main" xmlns="" val="20001"/>
                    </a:ext>
                  </a:extLst>
                </a:gridCol>
                <a:gridCol w="1011478">
                  <a:extLst>
                    <a:ext uri="{9D8B030D-6E8A-4147-A177-3AD203B41FA5}">
                      <a16:colId xmlns:a16="http://schemas.microsoft.com/office/drawing/2014/main" xmlns="" val="20002"/>
                    </a:ext>
                  </a:extLst>
                </a:gridCol>
              </a:tblGrid>
              <a:tr h="464484">
                <a:tc>
                  <a:txBody>
                    <a:bodyPr/>
                    <a:lstStyle/>
                    <a:p>
                      <a:pPr algn="ctr" fontAlgn="ctr"/>
                      <a:r>
                        <a:rPr lang="en-US" sz="1200" b="1" i="0" u="none" strike="noStrike" dirty="0">
                          <a:solidFill>
                            <a:schemeClr val="tx1"/>
                          </a:solidFill>
                          <a:effectLst/>
                          <a:latin typeface="Sylfaen" panose="010A0502050306030303" pitchFamily="18" charset="0"/>
                        </a:rPr>
                        <a:t>№</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დასახელება </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რაოდენობა</a:t>
                      </a:r>
                      <a:endParaRPr lang="ka-GE"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82934">
                <a:tc>
                  <a:txBody>
                    <a:bodyPr/>
                    <a:lstStyle/>
                    <a:p>
                      <a:pPr algn="ctr" fontAlgn="ctr"/>
                      <a:r>
                        <a:rPr lang="en-US" sz="1200" b="1" i="0" u="none" strike="noStrike" dirty="0">
                          <a:solidFill>
                            <a:schemeClr val="tx1"/>
                          </a:solidFill>
                          <a:effectLst/>
                          <a:latin typeface="Sylfaen" panose="010A0502050306030303" pitchFamily="18" charset="0"/>
                        </a:rPr>
                        <a:t>1</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სამედიცინო მომსახურება </a:t>
                      </a:r>
                      <a:r>
                        <a:rPr lang="ka-GE" sz="1200" b="1" i="0" u="none" strike="noStrike" dirty="0" smtClean="0">
                          <a:solidFill>
                            <a:schemeClr val="tx1"/>
                          </a:solidFill>
                          <a:effectLst/>
                          <a:latin typeface="Sylfaen" panose="010A0502050306030303" pitchFamily="18" charset="0"/>
                        </a:rPr>
                        <a:t>თაობაზე</a:t>
                      </a:r>
                      <a:endParaRPr lang="ka-GE"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kern="1200" dirty="0" smtClean="0">
                          <a:solidFill>
                            <a:schemeClr val="tx1"/>
                          </a:solidFill>
                          <a:effectLst/>
                          <a:latin typeface="Sylfaen" panose="010A0502050306030303" pitchFamily="18" charset="0"/>
                          <a:ea typeface="+mn-ea"/>
                          <a:cs typeface="+mn-cs"/>
                        </a:rPr>
                        <a:t>3</a:t>
                      </a:r>
                      <a:r>
                        <a:rPr lang="en-US" sz="1200" b="1" i="0" u="none" strike="noStrike" kern="1200" baseline="0" dirty="0" smtClean="0">
                          <a:solidFill>
                            <a:schemeClr val="tx1"/>
                          </a:solidFill>
                          <a:effectLst/>
                          <a:latin typeface="Sylfaen" panose="010A0502050306030303" pitchFamily="18" charset="0"/>
                          <a:ea typeface="+mn-ea"/>
                          <a:cs typeface="+mn-cs"/>
                        </a:rPr>
                        <a:t> 434</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82934">
                <a:tc>
                  <a:txBody>
                    <a:bodyPr/>
                    <a:lstStyle/>
                    <a:p>
                      <a:pPr algn="ctr" fontAlgn="ctr"/>
                      <a:r>
                        <a:rPr lang="en-US" sz="1200" b="1" i="0" u="none" strike="noStrike" dirty="0">
                          <a:solidFill>
                            <a:schemeClr val="tx1"/>
                          </a:solidFill>
                          <a:effectLst/>
                          <a:latin typeface="Sylfaen" panose="010A0502050306030303" pitchFamily="18" charset="0"/>
                        </a:rPr>
                        <a:t>2</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ვეტერანობის დამადასტურებელი ცნობის თაობაზე</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kern="1200" dirty="0" smtClean="0">
                          <a:solidFill>
                            <a:schemeClr val="tx1"/>
                          </a:solidFill>
                          <a:effectLst/>
                          <a:latin typeface="Sylfaen" panose="010A0502050306030303" pitchFamily="18" charset="0"/>
                          <a:ea typeface="+mn-ea"/>
                          <a:cs typeface="+mn-cs"/>
                        </a:rPr>
                        <a:t>879</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82934">
                <a:tc>
                  <a:txBody>
                    <a:bodyPr/>
                    <a:lstStyle/>
                    <a:p>
                      <a:pPr algn="ctr" fontAlgn="ctr"/>
                      <a:r>
                        <a:rPr lang="en-US" sz="1200" b="1" i="0" u="none" strike="noStrike" dirty="0">
                          <a:solidFill>
                            <a:schemeClr val="tx1"/>
                          </a:solidFill>
                          <a:effectLst/>
                          <a:latin typeface="Sylfaen" panose="010A0502050306030303" pitchFamily="18" charset="0"/>
                        </a:rPr>
                        <a:t>3</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ჩარიცხვა - </a:t>
                      </a:r>
                      <a:r>
                        <a:rPr lang="ka-GE" sz="1200" b="1" i="0" u="none" strike="noStrike" dirty="0" smtClean="0">
                          <a:solidFill>
                            <a:schemeClr val="tx1"/>
                          </a:solidFill>
                          <a:effectLst/>
                          <a:latin typeface="Sylfaen" panose="010A0502050306030303" pitchFamily="18" charset="0"/>
                        </a:rPr>
                        <a:t>ამორიცხვის </a:t>
                      </a:r>
                      <a:r>
                        <a:rPr lang="ka-GE" sz="1200" b="1" i="0" u="none" strike="noStrike" dirty="0">
                          <a:solidFill>
                            <a:schemeClr val="tx1"/>
                          </a:solidFill>
                          <a:effectLst/>
                          <a:latin typeface="Sylfaen" panose="010A0502050306030303" pitchFamily="18" charset="0"/>
                        </a:rPr>
                        <a:t>თაობაზე</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kern="1200" dirty="0" smtClean="0">
                          <a:solidFill>
                            <a:schemeClr val="tx1"/>
                          </a:solidFill>
                          <a:effectLst/>
                          <a:latin typeface="Sylfaen" panose="010A0502050306030303" pitchFamily="18" charset="0"/>
                          <a:ea typeface="+mn-ea"/>
                          <a:cs typeface="+mn-cs"/>
                        </a:rPr>
                        <a:t>810</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82934">
                <a:tc>
                  <a:txBody>
                    <a:bodyPr/>
                    <a:lstStyle/>
                    <a:p>
                      <a:pPr algn="ctr" fontAlgn="ctr"/>
                      <a:r>
                        <a:rPr lang="en-US" sz="1200" b="1" i="0" u="none" strike="noStrike" dirty="0">
                          <a:solidFill>
                            <a:schemeClr val="tx1"/>
                          </a:solidFill>
                          <a:effectLst/>
                          <a:latin typeface="Sylfaen" panose="010A0502050306030303" pitchFamily="18" charset="0"/>
                        </a:rPr>
                        <a:t>4</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საცურაო აუზის თაობაზე</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kern="1200" dirty="0" smtClean="0">
                          <a:solidFill>
                            <a:schemeClr val="tx1"/>
                          </a:solidFill>
                          <a:effectLst/>
                          <a:latin typeface="Sylfaen" panose="010A0502050306030303" pitchFamily="18" charset="0"/>
                          <a:ea typeface="+mn-ea"/>
                          <a:cs typeface="+mn-cs"/>
                        </a:rPr>
                        <a:t>444</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82934">
                <a:tc>
                  <a:txBody>
                    <a:bodyPr/>
                    <a:lstStyle/>
                    <a:p>
                      <a:pPr algn="ctr" fontAlgn="ctr"/>
                      <a:r>
                        <a:rPr lang="en-US" sz="1200" b="1" i="0" u="none" strike="noStrike" dirty="0">
                          <a:solidFill>
                            <a:schemeClr val="tx1"/>
                          </a:solidFill>
                          <a:effectLst/>
                          <a:latin typeface="Sylfaen" panose="010A0502050306030303" pitchFamily="18" charset="0"/>
                        </a:rPr>
                        <a:t>5</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სტატუსის მინიჭების თაობაზე</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smtClean="0">
                          <a:solidFill>
                            <a:schemeClr val="tx1"/>
                          </a:solidFill>
                          <a:effectLst/>
                          <a:latin typeface="Sylfaen" panose="010A0502050306030303" pitchFamily="18" charset="0"/>
                        </a:rPr>
                        <a:t>743</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82934">
                <a:tc>
                  <a:txBody>
                    <a:bodyPr/>
                    <a:lstStyle/>
                    <a:p>
                      <a:pPr algn="ctr" fontAlgn="ctr"/>
                      <a:r>
                        <a:rPr lang="en-US" sz="1200" b="1" i="0" u="none" strike="noStrike" dirty="0">
                          <a:solidFill>
                            <a:schemeClr val="tx1"/>
                          </a:solidFill>
                          <a:effectLst/>
                          <a:latin typeface="Sylfaen" panose="010A0502050306030303" pitchFamily="18" charset="0"/>
                        </a:rPr>
                        <a:t>6</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smtClean="0">
                          <a:solidFill>
                            <a:schemeClr val="tx1"/>
                          </a:solidFill>
                          <a:effectLst/>
                          <a:latin typeface="Sylfaen" panose="010A0502050306030303" pitchFamily="18" charset="0"/>
                        </a:rPr>
                        <a:t>შუამდგომლობა</a:t>
                      </a:r>
                      <a:endParaRPr lang="ka-GE"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kern="1200" dirty="0" smtClean="0">
                          <a:solidFill>
                            <a:schemeClr val="tx1"/>
                          </a:solidFill>
                          <a:effectLst/>
                          <a:latin typeface="Sylfaen" panose="010A0502050306030303" pitchFamily="18" charset="0"/>
                          <a:ea typeface="+mn-ea"/>
                          <a:cs typeface="+mn-cs"/>
                        </a:rPr>
                        <a:t>843</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82934">
                <a:tc>
                  <a:txBody>
                    <a:bodyPr/>
                    <a:lstStyle/>
                    <a:p>
                      <a:pPr algn="ctr" fontAlgn="ctr"/>
                      <a:r>
                        <a:rPr lang="en-US" sz="1200" b="1" i="0" u="none" strike="noStrike" dirty="0">
                          <a:solidFill>
                            <a:schemeClr val="tx1"/>
                          </a:solidFill>
                          <a:effectLst/>
                          <a:latin typeface="Sylfaen" panose="010A0502050306030303" pitchFamily="18" charset="0"/>
                        </a:rPr>
                        <a:t>7</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სარიტუალოს ერთჯერადი დახმარების თაობაზე</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kern="1200" dirty="0" smtClean="0">
                          <a:solidFill>
                            <a:schemeClr val="tx1"/>
                          </a:solidFill>
                          <a:effectLst/>
                          <a:latin typeface="Sylfaen" panose="010A0502050306030303" pitchFamily="18" charset="0"/>
                          <a:ea typeface="+mn-ea"/>
                          <a:cs typeface="+mn-cs"/>
                        </a:rPr>
                        <a:t>682</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282934">
                <a:tc>
                  <a:txBody>
                    <a:bodyPr/>
                    <a:lstStyle/>
                    <a:p>
                      <a:pPr algn="ctr" fontAlgn="ctr"/>
                      <a:r>
                        <a:rPr lang="en-US" sz="1200" b="1" i="0" u="none" strike="noStrike" dirty="0">
                          <a:solidFill>
                            <a:schemeClr val="tx1"/>
                          </a:solidFill>
                          <a:effectLst/>
                          <a:latin typeface="Sylfaen" panose="010A0502050306030303" pitchFamily="18" charset="0"/>
                        </a:rPr>
                        <a:t>8</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ერთიან ელ. ბაზაში ინფორმაციის დამატების შესახებ </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kern="1200" dirty="0" smtClean="0">
                          <a:solidFill>
                            <a:schemeClr val="tx1"/>
                          </a:solidFill>
                          <a:effectLst/>
                          <a:latin typeface="Sylfaen" panose="010A0502050306030303" pitchFamily="18" charset="0"/>
                          <a:ea typeface="+mn-ea"/>
                          <a:cs typeface="+mn-cs"/>
                        </a:rPr>
                        <a:t>159</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282934">
                <a:tc>
                  <a:txBody>
                    <a:bodyPr/>
                    <a:lstStyle/>
                    <a:p>
                      <a:pPr algn="ctr" fontAlgn="ctr"/>
                      <a:r>
                        <a:rPr lang="en-US" sz="1200" b="1" i="0" u="none" strike="noStrike" dirty="0">
                          <a:solidFill>
                            <a:schemeClr val="tx1"/>
                          </a:solidFill>
                          <a:effectLst/>
                          <a:latin typeface="Sylfaen" panose="010A0502050306030303" pitchFamily="18" charset="0"/>
                        </a:rPr>
                        <a:t>9</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ერთჯერადი მატერიალური დახმარება</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kern="1200" dirty="0" smtClean="0">
                          <a:solidFill>
                            <a:schemeClr val="tx1"/>
                          </a:solidFill>
                          <a:effectLst/>
                          <a:latin typeface="Sylfaen" panose="010A0502050306030303" pitchFamily="18" charset="0"/>
                          <a:ea typeface="+mn-ea"/>
                          <a:cs typeface="+mn-cs"/>
                        </a:rPr>
                        <a:t>643</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282934">
                <a:tc>
                  <a:txBody>
                    <a:bodyPr/>
                    <a:lstStyle/>
                    <a:p>
                      <a:pPr algn="ctr" fontAlgn="ctr"/>
                      <a:r>
                        <a:rPr lang="ka-GE" sz="1200" b="1" i="0" u="none" strike="noStrike" dirty="0" smtClean="0">
                          <a:solidFill>
                            <a:schemeClr val="tx1"/>
                          </a:solidFill>
                          <a:effectLst/>
                          <a:latin typeface="Sylfaen" panose="010A0502050306030303" pitchFamily="18" charset="0"/>
                        </a:rPr>
                        <a:t>10</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ვეტერანის დაკარგული საბუთის აღდგენა</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kern="1200" dirty="0" smtClean="0">
                          <a:solidFill>
                            <a:schemeClr val="tx1"/>
                          </a:solidFill>
                          <a:effectLst/>
                          <a:latin typeface="Sylfaen" panose="010A0502050306030303" pitchFamily="18" charset="0"/>
                          <a:ea typeface="+mn-ea"/>
                          <a:cs typeface="+mn-cs"/>
                        </a:rPr>
                        <a:t>343</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282934">
                <a:tc>
                  <a:txBody>
                    <a:bodyPr/>
                    <a:lstStyle/>
                    <a:p>
                      <a:pPr algn="ctr" fontAlgn="ctr"/>
                      <a:r>
                        <a:rPr lang="ka-GE" sz="1200" b="1" i="0" u="none" strike="noStrike" dirty="0" smtClean="0">
                          <a:solidFill>
                            <a:schemeClr val="tx1"/>
                          </a:solidFill>
                          <a:effectLst/>
                          <a:latin typeface="Sylfaen" panose="010A0502050306030303" pitchFamily="18" charset="0"/>
                        </a:rPr>
                        <a:t>11</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დამატებითი საბუთის დართვის შესახებ</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kern="1200" dirty="0" smtClean="0">
                          <a:solidFill>
                            <a:schemeClr val="tx1"/>
                          </a:solidFill>
                          <a:effectLst/>
                          <a:latin typeface="Sylfaen" panose="010A0502050306030303" pitchFamily="18" charset="0"/>
                          <a:ea typeface="+mn-ea"/>
                          <a:cs typeface="+mn-cs"/>
                        </a:rPr>
                        <a:t>63</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282934">
                <a:tc>
                  <a:txBody>
                    <a:bodyPr/>
                    <a:lstStyle/>
                    <a:p>
                      <a:pPr algn="ctr" fontAlgn="ctr"/>
                      <a:r>
                        <a:rPr lang="ka-GE" sz="1200" b="1" i="0" u="none" strike="noStrike" dirty="0" smtClean="0">
                          <a:solidFill>
                            <a:schemeClr val="tx1"/>
                          </a:solidFill>
                          <a:effectLst/>
                          <a:latin typeface="Sylfaen" panose="010A0502050306030303" pitchFamily="18" charset="0"/>
                        </a:rPr>
                        <a:t>12</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სხვადასხვა ბიზნეს პროექტებში ჩართვის შესახებ</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kern="1200" dirty="0" smtClean="0">
                          <a:solidFill>
                            <a:schemeClr val="tx1"/>
                          </a:solidFill>
                          <a:effectLst/>
                          <a:latin typeface="Sylfaen" panose="010A0502050306030303" pitchFamily="18" charset="0"/>
                          <a:ea typeface="+mn-ea"/>
                          <a:cs typeface="+mn-cs"/>
                        </a:rPr>
                        <a:t>178</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226643">
                <a:tc>
                  <a:txBody>
                    <a:bodyPr/>
                    <a:lstStyle/>
                    <a:p>
                      <a:pPr algn="ctr" fontAlgn="ctr"/>
                      <a:r>
                        <a:rPr lang="ka-GE" sz="1200" b="1" i="0" u="none" strike="noStrike" dirty="0" smtClean="0">
                          <a:solidFill>
                            <a:schemeClr val="tx1"/>
                          </a:solidFill>
                          <a:effectLst/>
                          <a:latin typeface="Sylfaen" panose="010A0502050306030303" pitchFamily="18" charset="0"/>
                        </a:rPr>
                        <a:t>13</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სხვა</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kern="1200" dirty="0" smtClean="0">
                          <a:solidFill>
                            <a:schemeClr val="tx1"/>
                          </a:solidFill>
                          <a:effectLst/>
                          <a:latin typeface="Sylfaen" panose="010A0502050306030303" pitchFamily="18" charset="0"/>
                          <a:ea typeface="+mn-ea"/>
                          <a:cs typeface="+mn-cs"/>
                        </a:rPr>
                        <a:t>396</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282934">
                <a:tc>
                  <a:txBody>
                    <a:bodyPr/>
                    <a:lstStyle/>
                    <a:p>
                      <a:pPr algn="ctr" fontAlgn="ctr"/>
                      <a:r>
                        <a:rPr lang="en-US" sz="1200" b="1" i="0" u="none" strike="noStrike" dirty="0">
                          <a:solidFill>
                            <a:schemeClr val="tx1"/>
                          </a:solidFill>
                          <a:effectLst/>
                          <a:latin typeface="Sylfaen" panose="010A0502050306030303" pitchFamily="18" charset="0"/>
                        </a:rPr>
                        <a:t> </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a-GE" sz="1200" b="1" i="0" u="none" strike="noStrike" dirty="0">
                          <a:solidFill>
                            <a:schemeClr val="tx1"/>
                          </a:solidFill>
                          <a:effectLst/>
                          <a:latin typeface="Sylfaen" panose="010A0502050306030303" pitchFamily="18" charset="0"/>
                        </a:rPr>
                        <a:t>ჯამი</a:t>
                      </a: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a-GE" sz="1200" b="1" i="0" u="none" strike="noStrike" dirty="0" smtClean="0">
                          <a:solidFill>
                            <a:schemeClr val="tx1"/>
                          </a:solidFill>
                          <a:effectLst/>
                          <a:latin typeface="Sylfaen" panose="010A0502050306030303" pitchFamily="18" charset="0"/>
                        </a:rPr>
                        <a:t>9 617</a:t>
                      </a:r>
                      <a:endParaRPr lang="en-US" sz="1200" b="1" i="0" u="none" strike="noStrike" dirty="0">
                        <a:solidFill>
                          <a:schemeClr val="tx1"/>
                        </a:solidFill>
                        <a:effectLst/>
                        <a:latin typeface="Sylfaen" panose="010A0502050306030303" pitchFamily="18" charset="0"/>
                      </a:endParaRPr>
                    </a:p>
                  </a:txBody>
                  <a:tcPr marL="6644" marR="6644" marT="66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5"/>
                  </a:ext>
                </a:extLst>
              </a:tr>
            </a:tbl>
          </a:graphicData>
        </a:graphic>
      </p:graphicFrame>
      <p:sp>
        <p:nvSpPr>
          <p:cNvPr id="5"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18</a:t>
            </a:r>
            <a:endParaRPr lang="en-US" sz="1200" b="0" dirty="0">
              <a:solidFill>
                <a:schemeClr val="tx1"/>
              </a:solidFill>
            </a:endParaRPr>
          </a:p>
        </p:txBody>
      </p:sp>
    </p:spTree>
    <p:extLst>
      <p:ext uri="{BB962C8B-B14F-4D97-AF65-F5344CB8AC3E}">
        <p14:creationId xmlns:p14="http://schemas.microsoft.com/office/powerpoint/2010/main" val="3798288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4866" y="838200"/>
            <a:ext cx="8331200" cy="685800"/>
          </a:xfrm>
        </p:spPr>
        <p:txBody>
          <a:bodyPr>
            <a:normAutofit/>
          </a:bodyPr>
          <a:lstStyle/>
          <a:p>
            <a:r>
              <a:rPr lang="ka-GE" sz="2000" dirty="0" smtClean="0"/>
              <a:t>შესავალი</a:t>
            </a:r>
            <a:endParaRPr lang="en-US" sz="2000" dirty="0"/>
          </a:p>
        </p:txBody>
      </p:sp>
      <p:sp>
        <p:nvSpPr>
          <p:cNvPr id="3" name="Объект 2"/>
          <p:cNvSpPr>
            <a:spLocks noGrp="1"/>
          </p:cNvSpPr>
          <p:nvPr>
            <p:ph idx="1"/>
          </p:nvPr>
        </p:nvSpPr>
        <p:spPr>
          <a:xfrm>
            <a:off x="177801" y="1600200"/>
            <a:ext cx="8822266" cy="3208867"/>
          </a:xfrm>
        </p:spPr>
        <p:txBody>
          <a:bodyPr>
            <a:normAutofit fontScale="70000" lnSpcReduction="20000"/>
          </a:bodyPr>
          <a:lstStyle/>
          <a:p>
            <a:pPr algn="just">
              <a:lnSpc>
                <a:spcPct val="170000"/>
              </a:lnSpc>
            </a:pPr>
            <a:r>
              <a:rPr lang="ka-GE" sz="1700" dirty="0"/>
              <a:t>საქართველოს ვეტერანთა საქმეების დეპარტამენტი შეიქმნა საქართველოს პრეზიდენტის 1997 წლის 22 სექტემბრის № 526 ბრძანებულებით. ვეტერანთა საქმეების დეპარტამენტი აღმასრულებელ ხელისუფლებაში იყო კანონით განსაზღვრული დამოუკიდებლად მოქმედი სამთავრობო დაწესებულება, რომელიც საქართველოს კანონდებლობის ფარგლებში მმართველობით ფუნქციებს ახორციელებდა</a:t>
            </a:r>
            <a:r>
              <a:rPr lang="ka-GE" sz="1700" dirty="0" smtClean="0"/>
              <a:t>.</a:t>
            </a:r>
            <a:endParaRPr lang="en-US" sz="1700" dirty="0"/>
          </a:p>
          <a:p>
            <a:pPr algn="just">
              <a:lnSpc>
                <a:spcPct val="170000"/>
              </a:lnSpc>
            </a:pPr>
            <a:r>
              <a:rPr lang="ka-GE" sz="1700" dirty="0"/>
              <a:t>2004 წლის 11 თებერვალს „საქართველოს მთავრობის სტრუქტურის, უფლებამოსილებისა და საქმიანობის წესის შესახებ“ საქართველოს კანონის 35-ე მუხლის თანახმად, რეორგანიზებული იქნა ვეტერანთა საქმეების სახელმწიფო დეპარტამენტი სახელმწიფო საქვეუწყებო დაწესებულებად და მმართველობის სფეროში გადაეცა შრომის, ჯანმრთელობისა და სოციალური დაცვის სამინისტროს ხუთი სტრუქტურული ქვედანაყოფითა და თერთმეტი ტერიტორიული ორგანოთი. </a:t>
            </a:r>
            <a:endParaRPr lang="en-US" sz="1700" dirty="0"/>
          </a:p>
          <a:p>
            <a:pPr algn="just">
              <a:lnSpc>
                <a:spcPct val="170000"/>
              </a:lnSpc>
            </a:pPr>
            <a:r>
              <a:rPr lang="en-US" sz="1700" dirty="0" smtClean="0"/>
              <a:t>2004 </a:t>
            </a:r>
            <a:r>
              <a:rPr lang="ka-GE" sz="1700" dirty="0"/>
              <a:t>წლიდან დაიწყო ვეტერანების ერთიანი მონაცემთ ბაზის განახლება, რაც გულისხმობდა საქართველოში მცხოვრები ვეტერანების ხელახალ რეგისტრაციას.</a:t>
            </a:r>
            <a:endParaRPr lang="en-US" sz="1700" dirty="0"/>
          </a:p>
          <a:p>
            <a:pPr marL="0" indent="0">
              <a:lnSpc>
                <a:spcPct val="170000"/>
              </a:lnSpc>
              <a:buNone/>
            </a:pPr>
            <a:endParaRPr lang="en-US" dirty="0"/>
          </a:p>
        </p:txBody>
      </p:sp>
      <p:sp>
        <p:nvSpPr>
          <p:cNvPr id="7" name="Номер слайда 6"/>
          <p:cNvSpPr>
            <a:spLocks noGrp="1"/>
          </p:cNvSpPr>
          <p:nvPr>
            <p:ph type="sldNum" sz="quarter" idx="12"/>
          </p:nvPr>
        </p:nvSpPr>
        <p:spPr>
          <a:xfrm>
            <a:off x="8014447" y="6492957"/>
            <a:ext cx="1066800" cy="329184"/>
          </a:xfrm>
        </p:spPr>
        <p:txBody>
          <a:bodyPr/>
          <a:lstStyle/>
          <a:p>
            <a:pPr algn="r"/>
            <a:r>
              <a:rPr lang="en-US" sz="1200" b="0" dirty="0">
                <a:solidFill>
                  <a:schemeClr val="tx1"/>
                </a:solidFill>
                <a:latin typeface="Sylfaen" panose="010A0502050306030303" pitchFamily="18" charset="0"/>
              </a:rPr>
              <a:t>1</a:t>
            </a:r>
          </a:p>
        </p:txBody>
      </p:sp>
    </p:spTree>
    <p:extLst>
      <p:ext uri="{BB962C8B-B14F-4D97-AF65-F5344CB8AC3E}">
        <p14:creationId xmlns:p14="http://schemas.microsoft.com/office/powerpoint/2010/main" val="33680067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406400"/>
            <a:ext cx="9144000" cy="6451600"/>
          </a:xfrm>
        </p:spPr>
        <p:txBody>
          <a:bodyPr>
            <a:normAutofit fontScale="92500" lnSpcReduction="20000"/>
          </a:bodyPr>
          <a:lstStyle/>
          <a:p>
            <a:pPr marL="0" lvl="0" indent="0" algn="ctr">
              <a:buNone/>
            </a:pPr>
            <a:r>
              <a:rPr lang="ka-GE" sz="1400" b="1" dirty="0" smtClean="0">
                <a:latin typeface="Sylfaen" panose="010A0502050306030303" pitchFamily="18" charset="0"/>
              </a:rPr>
              <a:t>გაფორმებული მემორანდუმები</a:t>
            </a:r>
            <a:endParaRPr lang="en-US" sz="1400" b="1" dirty="0" smtClean="0">
              <a:latin typeface="Sylfaen" panose="010A0502050306030303" pitchFamily="18" charset="0"/>
            </a:endParaRPr>
          </a:p>
          <a:p>
            <a:pPr marL="0" lvl="0" indent="0" algn="ctr">
              <a:buNone/>
            </a:pPr>
            <a:endParaRPr lang="ka-GE" sz="1200" dirty="0" smtClean="0">
              <a:latin typeface="Sylfaen" panose="010A0502050306030303" pitchFamily="18" charset="0"/>
            </a:endParaRPr>
          </a:p>
          <a:p>
            <a:pPr lvl="0" algn="just">
              <a:lnSpc>
                <a:spcPct val="160000"/>
              </a:lnSpc>
            </a:pPr>
            <a:r>
              <a:rPr lang="en-US" sz="1300" dirty="0" err="1" smtClean="0">
                <a:latin typeface="Sylfaen" panose="010A0502050306030303" pitchFamily="18" charset="0"/>
              </a:rPr>
              <a:t>ვეტერანების</a:t>
            </a:r>
            <a:r>
              <a:rPr lang="en-US" sz="1300" dirty="0" smtClean="0">
                <a:latin typeface="Sylfaen" panose="010A0502050306030303" pitchFamily="18" charset="0"/>
              </a:rPr>
              <a:t> </a:t>
            </a:r>
            <a:r>
              <a:rPr lang="en-US" sz="1300" dirty="0" err="1">
                <a:latin typeface="Sylfaen" panose="010A0502050306030303" pitchFamily="18" charset="0"/>
              </a:rPr>
              <a:t>საქმეთა</a:t>
            </a:r>
            <a:r>
              <a:rPr lang="en-US" sz="1300" dirty="0">
                <a:latin typeface="Sylfaen" panose="010A0502050306030303" pitchFamily="18" charset="0"/>
              </a:rPr>
              <a:t> </a:t>
            </a:r>
            <a:r>
              <a:rPr lang="en-US" sz="1300" dirty="0" err="1">
                <a:latin typeface="Sylfaen" panose="010A0502050306030303" pitchFamily="18" charset="0"/>
              </a:rPr>
              <a:t>სახელმწიფო</a:t>
            </a:r>
            <a:r>
              <a:rPr lang="en-US" sz="1300" dirty="0">
                <a:latin typeface="Sylfaen" panose="010A0502050306030303" pitchFamily="18" charset="0"/>
              </a:rPr>
              <a:t> </a:t>
            </a:r>
            <a:r>
              <a:rPr lang="en-US" sz="1300" dirty="0" err="1">
                <a:latin typeface="Sylfaen" panose="010A0502050306030303" pitchFamily="18" charset="0"/>
              </a:rPr>
              <a:t>სამსახურსა</a:t>
            </a:r>
            <a:r>
              <a:rPr lang="en-US" sz="1300" dirty="0">
                <a:latin typeface="Sylfaen" panose="010A0502050306030303" pitchFamily="18" charset="0"/>
              </a:rPr>
              <a:t> </a:t>
            </a:r>
            <a:r>
              <a:rPr lang="en-US" sz="1300" dirty="0" err="1" smtClean="0">
                <a:latin typeface="Sylfaen" panose="010A0502050306030303" pitchFamily="18" charset="0"/>
              </a:rPr>
              <a:t>და</a:t>
            </a:r>
            <a:r>
              <a:rPr lang="ka-GE" sz="1300" dirty="0">
                <a:latin typeface="Sylfaen" panose="010A0502050306030303" pitchFamily="18" charset="0"/>
              </a:rPr>
              <a:t> </a:t>
            </a:r>
            <a:r>
              <a:rPr lang="en-US" sz="1300" dirty="0" err="1" smtClean="0">
                <a:latin typeface="Sylfaen" panose="010A0502050306030303" pitchFamily="18" charset="0"/>
              </a:rPr>
              <a:t>სასწავლო-საცურაო</a:t>
            </a:r>
            <a:r>
              <a:rPr lang="en-US" sz="1300" dirty="0" smtClean="0">
                <a:latin typeface="Sylfaen" panose="010A0502050306030303" pitchFamily="18" charset="0"/>
              </a:rPr>
              <a:t> </a:t>
            </a:r>
            <a:r>
              <a:rPr lang="en-US" sz="1300" dirty="0" err="1">
                <a:latin typeface="Sylfaen" panose="010A0502050306030303" pitchFamily="18" charset="0"/>
              </a:rPr>
              <a:t>კომპლექს</a:t>
            </a:r>
            <a:r>
              <a:rPr lang="en-US" sz="1300" dirty="0">
                <a:latin typeface="Sylfaen" panose="010A0502050306030303" pitchFamily="18" charset="0"/>
              </a:rPr>
              <a:t> „</a:t>
            </a:r>
            <a:r>
              <a:rPr lang="en-US" sz="1300" dirty="0" err="1">
                <a:latin typeface="Sylfaen" panose="010A0502050306030303" pitchFamily="18" charset="0"/>
              </a:rPr>
              <a:t>ოლიმპიკს</a:t>
            </a:r>
            <a:r>
              <a:rPr lang="en-US" sz="1300" dirty="0">
                <a:latin typeface="Sylfaen" panose="010A0502050306030303" pitchFamily="18" charset="0"/>
              </a:rPr>
              <a:t>“ </a:t>
            </a:r>
            <a:r>
              <a:rPr lang="en-US" sz="1300" dirty="0" err="1">
                <a:latin typeface="Sylfaen" panose="010A0502050306030303" pitchFamily="18" charset="0"/>
              </a:rPr>
              <a:t>შორის</a:t>
            </a:r>
            <a:r>
              <a:rPr lang="en-US" sz="1300" dirty="0">
                <a:latin typeface="Sylfaen" panose="010A0502050306030303" pitchFamily="18" charset="0"/>
              </a:rPr>
              <a:t> </a:t>
            </a:r>
            <a:r>
              <a:rPr lang="en-US" sz="1300" dirty="0" err="1">
                <a:latin typeface="Sylfaen" panose="010A0502050306030303" pitchFamily="18" charset="0"/>
              </a:rPr>
              <a:t>ურთიერთთანამშრომლობის</a:t>
            </a:r>
            <a:r>
              <a:rPr lang="en-US" sz="1300" dirty="0">
                <a:latin typeface="Sylfaen" panose="010A0502050306030303" pitchFamily="18" charset="0"/>
              </a:rPr>
              <a:t> </a:t>
            </a:r>
            <a:r>
              <a:rPr lang="en-US" sz="1300" dirty="0" err="1">
                <a:latin typeface="Sylfaen" panose="010A0502050306030303" pitchFamily="18" charset="0"/>
              </a:rPr>
              <a:t>მემორანდუმის</a:t>
            </a:r>
            <a:r>
              <a:rPr lang="en-US" sz="1300" dirty="0">
                <a:latin typeface="Sylfaen" panose="010A0502050306030303" pitchFamily="18" charset="0"/>
              </a:rPr>
              <a:t> </a:t>
            </a:r>
            <a:r>
              <a:rPr lang="ka-GE" sz="1300" dirty="0">
                <a:latin typeface="Sylfaen" panose="010A0502050306030303" pitchFamily="18" charset="0"/>
              </a:rPr>
              <a:t>გაგრძელება</a:t>
            </a:r>
            <a:r>
              <a:rPr lang="ka-GE" sz="1300" dirty="0" smtClean="0">
                <a:latin typeface="Sylfaen" panose="010A0502050306030303" pitchFamily="18" charset="0"/>
              </a:rPr>
              <a:t>.</a:t>
            </a:r>
          </a:p>
          <a:p>
            <a:pPr marL="0" lvl="0" indent="0" algn="just">
              <a:buNone/>
            </a:pPr>
            <a:endParaRPr lang="en-US" sz="1300" dirty="0">
              <a:latin typeface="Sylfaen" panose="010A0502050306030303" pitchFamily="18" charset="0"/>
            </a:endParaRPr>
          </a:p>
          <a:p>
            <a:pPr algn="just"/>
            <a:r>
              <a:rPr lang="en-US" sz="1300" dirty="0" err="1" smtClean="0">
                <a:latin typeface="Sylfaen" panose="010A0502050306030303" pitchFamily="18" charset="0"/>
              </a:rPr>
              <a:t>ვეტერანების</a:t>
            </a:r>
            <a:r>
              <a:rPr lang="en-US" sz="1300" dirty="0" smtClean="0">
                <a:latin typeface="Sylfaen" panose="010A0502050306030303" pitchFamily="18" charset="0"/>
              </a:rPr>
              <a:t> </a:t>
            </a:r>
            <a:r>
              <a:rPr lang="en-US" sz="1300" dirty="0" err="1">
                <a:latin typeface="Sylfaen" panose="010A0502050306030303" pitchFamily="18" charset="0"/>
              </a:rPr>
              <a:t>საქმეთა</a:t>
            </a:r>
            <a:r>
              <a:rPr lang="en-US" sz="1300" dirty="0">
                <a:latin typeface="Sylfaen" panose="010A0502050306030303" pitchFamily="18" charset="0"/>
              </a:rPr>
              <a:t> </a:t>
            </a:r>
            <a:r>
              <a:rPr lang="en-US" sz="1300" dirty="0" err="1">
                <a:latin typeface="Sylfaen" panose="010A0502050306030303" pitchFamily="18" charset="0"/>
              </a:rPr>
              <a:t>სახელმწიფო</a:t>
            </a:r>
            <a:r>
              <a:rPr lang="en-US" sz="1300" dirty="0">
                <a:latin typeface="Sylfaen" panose="010A0502050306030303" pitchFamily="18" charset="0"/>
              </a:rPr>
              <a:t> </a:t>
            </a:r>
            <a:r>
              <a:rPr lang="en-US" sz="1300" dirty="0" err="1" smtClean="0">
                <a:latin typeface="Sylfaen" panose="010A0502050306030303" pitchFamily="18" charset="0"/>
              </a:rPr>
              <a:t>სამსახურ</a:t>
            </a:r>
            <a:r>
              <a:rPr lang="ka-GE" sz="1300" dirty="0" smtClean="0">
                <a:latin typeface="Sylfaen" panose="010A0502050306030303" pitchFamily="18" charset="0"/>
              </a:rPr>
              <a:t>სა და</a:t>
            </a:r>
            <a:r>
              <a:rPr lang="en-US" sz="1300" dirty="0" smtClean="0">
                <a:latin typeface="Sylfaen" panose="010A0502050306030303" pitchFamily="18" charset="0"/>
              </a:rPr>
              <a:t> </a:t>
            </a:r>
            <a:r>
              <a:rPr lang="en-US" sz="1300" dirty="0">
                <a:latin typeface="Sylfaen" panose="010A0502050306030303" pitchFamily="18" charset="0"/>
              </a:rPr>
              <a:t>ა(ა)</a:t>
            </a:r>
            <a:r>
              <a:rPr lang="en-US" sz="1300" dirty="0" err="1">
                <a:latin typeface="Sylfaen" panose="010A0502050306030303" pitchFamily="18" charset="0"/>
              </a:rPr>
              <a:t>იპ</a:t>
            </a:r>
            <a:r>
              <a:rPr lang="en-US" sz="1300" dirty="0">
                <a:latin typeface="Sylfaen" panose="010A0502050306030303" pitchFamily="18" charset="0"/>
              </a:rPr>
              <a:t> </a:t>
            </a:r>
            <a:r>
              <a:rPr lang="en-US" sz="1300" dirty="0" err="1">
                <a:latin typeface="Sylfaen" panose="010A0502050306030303" pitchFamily="18" charset="0"/>
              </a:rPr>
              <a:t>ორგანიზაციებთან</a:t>
            </a:r>
            <a:r>
              <a:rPr lang="en-US" sz="1300" dirty="0">
                <a:latin typeface="Sylfaen" panose="010A0502050306030303" pitchFamily="18" charset="0"/>
              </a:rPr>
              <a:t>: „</a:t>
            </a:r>
            <a:r>
              <a:rPr lang="en-US" sz="1300" dirty="0" err="1">
                <a:latin typeface="Sylfaen" panose="010A0502050306030303" pitchFamily="18" charset="0"/>
              </a:rPr>
              <a:t>ახალგაზრდულ</a:t>
            </a:r>
            <a:r>
              <a:rPr lang="en-US" sz="1300" dirty="0">
                <a:latin typeface="Sylfaen" panose="010A0502050306030303" pitchFamily="18" charset="0"/>
              </a:rPr>
              <a:t> </a:t>
            </a:r>
            <a:r>
              <a:rPr lang="en-US" sz="1300" dirty="0" err="1">
                <a:latin typeface="Sylfaen" panose="010A0502050306030303" pitchFamily="18" charset="0"/>
              </a:rPr>
              <a:t>მედია</a:t>
            </a:r>
            <a:r>
              <a:rPr lang="en-US" sz="1300" dirty="0">
                <a:latin typeface="Sylfaen" panose="010A0502050306030303" pitchFamily="18" charset="0"/>
              </a:rPr>
              <a:t> </a:t>
            </a:r>
            <a:r>
              <a:rPr lang="en-US" sz="1300" dirty="0" err="1">
                <a:latin typeface="Sylfaen" panose="010A0502050306030303" pitchFamily="18" charset="0"/>
              </a:rPr>
              <a:t>კავშირი</a:t>
            </a:r>
            <a:r>
              <a:rPr lang="en-US" sz="1300" dirty="0">
                <a:latin typeface="Sylfaen" panose="010A0502050306030303" pitchFamily="18" charset="0"/>
              </a:rPr>
              <a:t>“, „</a:t>
            </a:r>
            <a:r>
              <a:rPr lang="en-US" sz="1300" dirty="0" err="1">
                <a:latin typeface="Sylfaen" panose="010A0502050306030303" pitchFamily="18" charset="0"/>
              </a:rPr>
              <a:t>მოძრაობა</a:t>
            </a:r>
            <a:r>
              <a:rPr lang="en-US" sz="1300" dirty="0">
                <a:latin typeface="Sylfaen" panose="010A0502050306030303" pitchFamily="18" charset="0"/>
              </a:rPr>
              <a:t> </a:t>
            </a:r>
            <a:r>
              <a:rPr lang="en-US" sz="1300" dirty="0" err="1">
                <a:latin typeface="Sylfaen" panose="010A0502050306030303" pitchFamily="18" charset="0"/>
              </a:rPr>
              <a:t>ხელმისაწვდომი</a:t>
            </a:r>
            <a:r>
              <a:rPr lang="en-US" sz="1300" dirty="0">
                <a:latin typeface="Sylfaen" panose="010A0502050306030303" pitchFamily="18" charset="0"/>
              </a:rPr>
              <a:t> </a:t>
            </a:r>
            <a:r>
              <a:rPr lang="en-US" sz="1300" dirty="0" err="1">
                <a:latin typeface="Sylfaen" panose="010A0502050306030303" pitchFamily="18" charset="0"/>
              </a:rPr>
              <a:t>გარემოსთვის</a:t>
            </a:r>
            <a:r>
              <a:rPr lang="en-US" sz="1300" dirty="0">
                <a:latin typeface="Sylfaen" panose="010A0502050306030303" pitchFamily="18" charset="0"/>
              </a:rPr>
              <a:t>“ </a:t>
            </a:r>
            <a:r>
              <a:rPr lang="en-US" sz="1300" dirty="0" err="1">
                <a:latin typeface="Sylfaen" panose="010A0502050306030303" pitchFamily="18" charset="0"/>
              </a:rPr>
              <a:t>და</a:t>
            </a:r>
            <a:r>
              <a:rPr lang="en-US" sz="1300" dirty="0">
                <a:latin typeface="Sylfaen" panose="010A0502050306030303" pitchFamily="18" charset="0"/>
              </a:rPr>
              <a:t> „</a:t>
            </a:r>
            <a:r>
              <a:rPr lang="en-US" sz="1300" dirty="0" err="1">
                <a:latin typeface="Sylfaen" panose="010A0502050306030303" pitchFamily="18" charset="0"/>
              </a:rPr>
              <a:t>მედია</a:t>
            </a:r>
            <a:r>
              <a:rPr lang="en-US" sz="1300" dirty="0">
                <a:latin typeface="Sylfaen" panose="010A0502050306030303" pitchFamily="18" charset="0"/>
              </a:rPr>
              <a:t> </a:t>
            </a:r>
            <a:r>
              <a:rPr lang="en-US" sz="1300" dirty="0" err="1">
                <a:latin typeface="Sylfaen" panose="010A0502050306030303" pitchFamily="18" charset="0"/>
              </a:rPr>
              <a:t>კავშირი</a:t>
            </a:r>
            <a:r>
              <a:rPr lang="en-US" sz="1300" dirty="0">
                <a:latin typeface="Sylfaen" panose="010A0502050306030303" pitchFamily="18" charset="0"/>
              </a:rPr>
              <a:t> </a:t>
            </a:r>
            <a:r>
              <a:rPr lang="en-US" sz="1300" dirty="0" err="1">
                <a:latin typeface="Sylfaen" panose="010A0502050306030303" pitchFamily="18" charset="0"/>
              </a:rPr>
              <a:t>თანაბარი</a:t>
            </a:r>
            <a:r>
              <a:rPr lang="en-US" sz="1300" dirty="0">
                <a:latin typeface="Sylfaen" panose="010A0502050306030303" pitchFamily="18" charset="0"/>
              </a:rPr>
              <a:t> </a:t>
            </a:r>
            <a:r>
              <a:rPr lang="en-US" sz="1300" dirty="0" err="1" smtClean="0">
                <a:latin typeface="Sylfaen" panose="010A0502050306030303" pitchFamily="18" charset="0"/>
              </a:rPr>
              <a:t>უფლებებისთვის</a:t>
            </a:r>
            <a:r>
              <a:rPr lang="en-US" sz="1300" dirty="0" smtClean="0">
                <a:latin typeface="Sylfaen" panose="010A0502050306030303" pitchFamily="18" charset="0"/>
              </a:rPr>
              <a:t>“</a:t>
            </a:r>
            <a:r>
              <a:rPr lang="ka-GE" sz="1300" dirty="0" smtClean="0">
                <a:latin typeface="Sylfaen" panose="010A0502050306030303" pitchFamily="18" charset="0"/>
              </a:rPr>
              <a:t> </a:t>
            </a:r>
            <a:r>
              <a:rPr lang="en-US" sz="1300" dirty="0" err="1" smtClean="0">
                <a:latin typeface="Sylfaen" panose="010A0502050306030303" pitchFamily="18" charset="0"/>
              </a:rPr>
              <a:t>ურთიერთთანამშრომლობის</a:t>
            </a:r>
            <a:r>
              <a:rPr lang="en-US" sz="1300" dirty="0" smtClean="0">
                <a:latin typeface="Sylfaen" panose="010A0502050306030303" pitchFamily="18" charset="0"/>
              </a:rPr>
              <a:t> </a:t>
            </a:r>
            <a:r>
              <a:rPr lang="en-US" sz="1300" dirty="0" err="1">
                <a:latin typeface="Sylfaen" panose="010A0502050306030303" pitchFamily="18" charset="0"/>
              </a:rPr>
              <a:t>მემორანდუმი</a:t>
            </a:r>
            <a:r>
              <a:rPr lang="en-US" sz="1300" dirty="0">
                <a:latin typeface="Sylfaen" panose="010A0502050306030303" pitchFamily="18" charset="0"/>
              </a:rPr>
              <a:t> </a:t>
            </a:r>
            <a:r>
              <a:rPr lang="en-US" sz="1300" dirty="0" err="1" smtClean="0">
                <a:latin typeface="Sylfaen" panose="010A0502050306030303" pitchFamily="18" charset="0"/>
              </a:rPr>
              <a:t>გააფორმ</a:t>
            </a:r>
            <a:r>
              <a:rPr lang="ka-GE" sz="1300" dirty="0" smtClean="0">
                <a:latin typeface="Sylfaen" panose="010A0502050306030303" pitchFamily="18" charset="0"/>
              </a:rPr>
              <a:t>და.</a:t>
            </a:r>
          </a:p>
          <a:p>
            <a:pPr marL="0" indent="0" algn="just">
              <a:buNone/>
            </a:pPr>
            <a:endParaRPr lang="en-US" sz="1300" dirty="0">
              <a:latin typeface="Sylfaen" panose="010A0502050306030303" pitchFamily="18" charset="0"/>
            </a:endParaRPr>
          </a:p>
          <a:p>
            <a:pPr lvl="0" algn="just"/>
            <a:r>
              <a:rPr lang="en-US" sz="1300" dirty="0" err="1" smtClean="0">
                <a:latin typeface="Sylfaen" panose="010A0502050306030303" pitchFamily="18" charset="0"/>
              </a:rPr>
              <a:t>ვეტერანების</a:t>
            </a:r>
            <a:r>
              <a:rPr lang="en-US" sz="1300" dirty="0" smtClean="0">
                <a:latin typeface="Sylfaen" panose="010A0502050306030303" pitchFamily="18" charset="0"/>
              </a:rPr>
              <a:t> </a:t>
            </a:r>
            <a:r>
              <a:rPr lang="en-US" sz="1300" dirty="0" err="1">
                <a:latin typeface="Sylfaen" panose="010A0502050306030303" pitchFamily="18" charset="0"/>
              </a:rPr>
              <a:t>საქმეთა</a:t>
            </a:r>
            <a:r>
              <a:rPr lang="en-US" sz="1300" dirty="0">
                <a:latin typeface="Sylfaen" panose="010A0502050306030303" pitchFamily="18" charset="0"/>
              </a:rPr>
              <a:t> </a:t>
            </a:r>
            <a:r>
              <a:rPr lang="en-US" sz="1300" dirty="0" err="1">
                <a:latin typeface="Sylfaen" panose="010A0502050306030303" pitchFamily="18" charset="0"/>
              </a:rPr>
              <a:t>სახელმწიფო</a:t>
            </a:r>
            <a:r>
              <a:rPr lang="en-US" sz="1300" dirty="0">
                <a:latin typeface="Sylfaen" panose="010A0502050306030303" pitchFamily="18" charset="0"/>
              </a:rPr>
              <a:t> </a:t>
            </a:r>
            <a:r>
              <a:rPr lang="en-US" sz="1300" dirty="0" err="1">
                <a:latin typeface="Sylfaen" panose="010A0502050306030303" pitchFamily="18" charset="0"/>
              </a:rPr>
              <a:t>სამსახურსა</a:t>
            </a:r>
            <a:r>
              <a:rPr lang="en-US" sz="1300" dirty="0">
                <a:latin typeface="Sylfaen" panose="010A0502050306030303" pitchFamily="18" charset="0"/>
              </a:rPr>
              <a:t> </a:t>
            </a:r>
            <a:r>
              <a:rPr lang="en-US" sz="1300" dirty="0" err="1">
                <a:latin typeface="Sylfaen" panose="010A0502050306030303" pitchFamily="18" charset="0"/>
              </a:rPr>
              <a:t>და</a:t>
            </a:r>
            <a:r>
              <a:rPr lang="en-US" sz="1300" dirty="0">
                <a:latin typeface="Sylfaen" panose="010A0502050306030303" pitchFamily="18" charset="0"/>
              </a:rPr>
              <a:t> </a:t>
            </a:r>
            <a:r>
              <a:rPr lang="en-US" sz="1300" dirty="0" err="1">
                <a:latin typeface="Sylfaen" panose="010A0502050306030303" pitchFamily="18" charset="0"/>
              </a:rPr>
              <a:t>გიორგი</a:t>
            </a:r>
            <a:r>
              <a:rPr lang="en-US" sz="1300" dirty="0">
                <a:latin typeface="Sylfaen" panose="010A0502050306030303" pitchFamily="18" charset="0"/>
              </a:rPr>
              <a:t> </a:t>
            </a:r>
            <a:r>
              <a:rPr lang="en-US" sz="1300" dirty="0" err="1">
                <a:latin typeface="Sylfaen" panose="010A0502050306030303" pitchFamily="18" charset="0"/>
              </a:rPr>
              <a:t>აბრამიშვილის</a:t>
            </a:r>
            <a:r>
              <a:rPr lang="en-US" sz="1300" dirty="0">
                <a:latin typeface="Sylfaen" panose="010A0502050306030303" pitchFamily="18" charset="0"/>
              </a:rPr>
              <a:t> </a:t>
            </a:r>
            <a:r>
              <a:rPr lang="en-US" sz="1300" dirty="0" err="1">
                <a:latin typeface="Sylfaen" panose="010A0502050306030303" pitchFamily="18" charset="0"/>
              </a:rPr>
              <a:t>სახელობის</a:t>
            </a:r>
            <a:r>
              <a:rPr lang="en-US" sz="1300" dirty="0">
                <a:latin typeface="Sylfaen" panose="010A0502050306030303" pitchFamily="18" charset="0"/>
              </a:rPr>
              <a:t> </a:t>
            </a:r>
            <a:r>
              <a:rPr lang="en-US" sz="1300" dirty="0" err="1">
                <a:latin typeface="Sylfaen" panose="010A0502050306030303" pitchFamily="18" charset="0"/>
              </a:rPr>
              <a:t>საქართველოს</a:t>
            </a:r>
            <a:r>
              <a:rPr lang="en-US" sz="1300" dirty="0">
                <a:latin typeface="Sylfaen" panose="010A0502050306030303" pitchFamily="18" charset="0"/>
              </a:rPr>
              <a:t> </a:t>
            </a:r>
            <a:r>
              <a:rPr lang="en-US" sz="1300" dirty="0" err="1">
                <a:latin typeface="Sylfaen" panose="010A0502050306030303" pitchFamily="18" charset="0"/>
              </a:rPr>
              <a:t>თავდაცვის</a:t>
            </a:r>
            <a:r>
              <a:rPr lang="en-US" sz="1300" dirty="0">
                <a:latin typeface="Sylfaen" panose="010A0502050306030303" pitchFamily="18" charset="0"/>
              </a:rPr>
              <a:t> </a:t>
            </a:r>
            <a:r>
              <a:rPr lang="en-US" sz="1300" dirty="0" err="1">
                <a:latin typeface="Sylfaen" panose="010A0502050306030303" pitchFamily="18" charset="0"/>
              </a:rPr>
              <a:t>სამინისტროს</a:t>
            </a:r>
            <a:r>
              <a:rPr lang="en-US" sz="1300" dirty="0">
                <a:latin typeface="Sylfaen" panose="010A0502050306030303" pitchFamily="18" charset="0"/>
              </a:rPr>
              <a:t> </a:t>
            </a:r>
            <a:r>
              <a:rPr lang="en-US" sz="1300" dirty="0" err="1" smtClean="0">
                <a:latin typeface="Sylfaen" panose="010A0502050306030303" pitchFamily="18" charset="0"/>
              </a:rPr>
              <a:t>სამხედრო</a:t>
            </a:r>
            <a:r>
              <a:rPr lang="ka-GE" sz="1300" dirty="0">
                <a:latin typeface="Sylfaen" panose="010A0502050306030303" pitchFamily="18" charset="0"/>
              </a:rPr>
              <a:t> </a:t>
            </a:r>
            <a:r>
              <a:rPr lang="en-US" sz="1300" dirty="0" err="1" smtClean="0">
                <a:latin typeface="Sylfaen" panose="010A0502050306030303" pitchFamily="18" charset="0"/>
              </a:rPr>
              <a:t>ჰოსპიტალს</a:t>
            </a:r>
            <a:r>
              <a:rPr lang="en-US" sz="1300" dirty="0" smtClean="0">
                <a:latin typeface="Sylfaen" panose="010A0502050306030303" pitchFamily="18" charset="0"/>
              </a:rPr>
              <a:t> </a:t>
            </a:r>
            <a:r>
              <a:rPr lang="en-US" sz="1300" dirty="0" err="1">
                <a:latin typeface="Sylfaen" panose="010A0502050306030303" pitchFamily="18" charset="0"/>
              </a:rPr>
              <a:t>შორის</a:t>
            </a:r>
            <a:r>
              <a:rPr lang="en-US" sz="1300" dirty="0">
                <a:latin typeface="Sylfaen" panose="010A0502050306030303" pitchFamily="18" charset="0"/>
              </a:rPr>
              <a:t> </a:t>
            </a:r>
            <a:r>
              <a:rPr lang="en-US" sz="1300" dirty="0" err="1">
                <a:latin typeface="Sylfaen" panose="010A0502050306030303" pitchFamily="18" charset="0"/>
              </a:rPr>
              <a:t>ურთიერთთანამშრომლობის</a:t>
            </a:r>
            <a:r>
              <a:rPr lang="en-US" sz="1300" dirty="0">
                <a:latin typeface="Sylfaen" panose="010A0502050306030303" pitchFamily="18" charset="0"/>
              </a:rPr>
              <a:t> </a:t>
            </a:r>
            <a:r>
              <a:rPr lang="en-US" sz="1300" dirty="0" err="1">
                <a:latin typeface="Sylfaen" panose="010A0502050306030303" pitchFamily="18" charset="0"/>
              </a:rPr>
              <a:t>მემორანდუმი</a:t>
            </a:r>
            <a:r>
              <a:rPr lang="en-US" sz="1300" dirty="0">
                <a:latin typeface="Sylfaen" panose="010A0502050306030303" pitchFamily="18" charset="0"/>
              </a:rPr>
              <a:t> </a:t>
            </a:r>
            <a:r>
              <a:rPr lang="en-US" sz="1300" dirty="0" err="1" smtClean="0">
                <a:latin typeface="Sylfaen" panose="010A0502050306030303" pitchFamily="18" charset="0"/>
              </a:rPr>
              <a:t>გაფორმდა</a:t>
            </a:r>
            <a:r>
              <a:rPr lang="en-US" sz="1300" dirty="0" smtClean="0">
                <a:latin typeface="Sylfaen" panose="010A0502050306030303" pitchFamily="18" charset="0"/>
              </a:rPr>
              <a:t>.</a:t>
            </a:r>
            <a:r>
              <a:rPr lang="ka-GE" sz="1300" dirty="0" smtClean="0">
                <a:latin typeface="Sylfaen" panose="010A0502050306030303" pitchFamily="18" charset="0"/>
              </a:rPr>
              <a:t>                                                                </a:t>
            </a:r>
            <a:r>
              <a:rPr lang="en-US" sz="1300" dirty="0">
                <a:latin typeface="Sylfaen" panose="010A0502050306030303" pitchFamily="18" charset="0"/>
              </a:rPr>
              <a:t> </a:t>
            </a:r>
            <a:br>
              <a:rPr lang="en-US" sz="1300" dirty="0">
                <a:latin typeface="Sylfaen" panose="010A0502050306030303" pitchFamily="18" charset="0"/>
              </a:rPr>
            </a:br>
            <a:endParaRPr lang="en-US" sz="1300" dirty="0" smtClean="0">
              <a:latin typeface="Sylfaen" panose="010A0502050306030303" pitchFamily="18" charset="0"/>
            </a:endParaRPr>
          </a:p>
          <a:p>
            <a:pPr lvl="0" algn="just"/>
            <a:r>
              <a:rPr lang="en-US" sz="1300" dirty="0" err="1" smtClean="0">
                <a:latin typeface="Sylfaen" panose="010A0502050306030303" pitchFamily="18" charset="0"/>
              </a:rPr>
              <a:t>ვეტერანების</a:t>
            </a:r>
            <a:r>
              <a:rPr lang="en-US" sz="1300" dirty="0" smtClean="0">
                <a:latin typeface="Sylfaen" panose="010A0502050306030303" pitchFamily="18" charset="0"/>
              </a:rPr>
              <a:t> </a:t>
            </a:r>
            <a:r>
              <a:rPr lang="en-US" sz="1300" dirty="0" err="1">
                <a:latin typeface="Sylfaen" panose="010A0502050306030303" pitchFamily="18" charset="0"/>
              </a:rPr>
              <a:t>საქმეთა</a:t>
            </a:r>
            <a:r>
              <a:rPr lang="en-US" sz="1300" dirty="0">
                <a:latin typeface="Sylfaen" panose="010A0502050306030303" pitchFamily="18" charset="0"/>
              </a:rPr>
              <a:t> </a:t>
            </a:r>
            <a:r>
              <a:rPr lang="en-US" sz="1300" dirty="0" err="1">
                <a:latin typeface="Sylfaen" panose="010A0502050306030303" pitchFamily="18" charset="0"/>
              </a:rPr>
              <a:t>სახელმწიფო</a:t>
            </a:r>
            <a:r>
              <a:rPr lang="en-US" sz="1300" dirty="0">
                <a:latin typeface="Sylfaen" panose="010A0502050306030303" pitchFamily="18" charset="0"/>
              </a:rPr>
              <a:t> </a:t>
            </a:r>
            <a:r>
              <a:rPr lang="en-US" sz="1300" dirty="0" err="1" smtClean="0">
                <a:latin typeface="Sylfaen" panose="010A0502050306030303" pitchFamily="18" charset="0"/>
              </a:rPr>
              <a:t>სამსახურსა</a:t>
            </a:r>
            <a:r>
              <a:rPr lang="ka-GE" sz="1300" dirty="0">
                <a:latin typeface="Sylfaen" panose="010A0502050306030303" pitchFamily="18" charset="0"/>
              </a:rPr>
              <a:t> </a:t>
            </a:r>
            <a:r>
              <a:rPr lang="en-US" sz="1300" dirty="0" err="1" smtClean="0">
                <a:latin typeface="Sylfaen" panose="010A0502050306030303" pitchFamily="18" charset="0"/>
              </a:rPr>
              <a:t>და</a:t>
            </a:r>
            <a:r>
              <a:rPr lang="ka-GE" sz="1300" dirty="0" smtClean="0">
                <a:latin typeface="Sylfaen" panose="010A0502050306030303" pitchFamily="18" charset="0"/>
              </a:rPr>
              <a:t> </a:t>
            </a:r>
            <a:r>
              <a:rPr lang="en-US" sz="1300" dirty="0" err="1" smtClean="0">
                <a:latin typeface="Sylfaen" panose="010A0502050306030303" pitchFamily="18" charset="0"/>
              </a:rPr>
              <a:t>სპორტულ-გამაჯანსაღებელ</a:t>
            </a:r>
            <a:r>
              <a:rPr lang="en-US" sz="1300" dirty="0" smtClean="0">
                <a:latin typeface="Sylfaen" panose="010A0502050306030303" pitchFamily="18" charset="0"/>
              </a:rPr>
              <a:t> </a:t>
            </a:r>
            <a:r>
              <a:rPr lang="en-US" sz="1300" dirty="0" err="1" smtClean="0">
                <a:latin typeface="Sylfaen" panose="010A0502050306030303" pitchFamily="18" charset="0"/>
              </a:rPr>
              <a:t>ცენტრ</a:t>
            </a:r>
            <a:r>
              <a:rPr lang="ka-GE" sz="1300" dirty="0">
                <a:latin typeface="Sylfaen" panose="010A0502050306030303" pitchFamily="18" charset="0"/>
              </a:rPr>
              <a:t> </a:t>
            </a:r>
            <a:r>
              <a:rPr lang="en-US" sz="1300" dirty="0" smtClean="0">
                <a:latin typeface="Sylfaen" panose="010A0502050306030303" pitchFamily="18" charset="0"/>
              </a:rPr>
              <a:t>"</a:t>
            </a:r>
            <a:r>
              <a:rPr lang="en-US" sz="1300" dirty="0" err="1" smtClean="0">
                <a:latin typeface="Sylfaen" panose="010A0502050306030303" pitchFamily="18" charset="0"/>
              </a:rPr>
              <a:t>არენას</a:t>
            </a:r>
            <a:r>
              <a:rPr lang="en-US" sz="1300" dirty="0">
                <a:latin typeface="Sylfaen" panose="010A0502050306030303" pitchFamily="18" charset="0"/>
              </a:rPr>
              <a:t>" </a:t>
            </a:r>
            <a:r>
              <a:rPr lang="en-US" sz="1300" dirty="0" err="1">
                <a:latin typeface="Sylfaen" panose="010A0502050306030303" pitchFamily="18" charset="0"/>
              </a:rPr>
              <a:t>შორის</a:t>
            </a:r>
            <a:r>
              <a:rPr lang="en-US" sz="1300" dirty="0">
                <a:latin typeface="Sylfaen" panose="010A0502050306030303" pitchFamily="18" charset="0"/>
              </a:rPr>
              <a:t> </a:t>
            </a:r>
            <a:r>
              <a:rPr lang="en-US" sz="1300" dirty="0" err="1">
                <a:latin typeface="Sylfaen" panose="010A0502050306030303" pitchFamily="18" charset="0"/>
              </a:rPr>
              <a:t>ურთიერთთანამშრომლობის</a:t>
            </a:r>
            <a:r>
              <a:rPr lang="en-US" sz="1300" dirty="0">
                <a:latin typeface="Sylfaen" panose="010A0502050306030303" pitchFamily="18" charset="0"/>
              </a:rPr>
              <a:t> </a:t>
            </a:r>
            <a:r>
              <a:rPr lang="ka-GE" sz="1300" dirty="0">
                <a:latin typeface="Sylfaen" panose="010A0502050306030303" pitchFamily="18" charset="0"/>
              </a:rPr>
              <a:t>მემორანდუმი </a:t>
            </a:r>
            <a:r>
              <a:rPr lang="en-US" sz="1300" dirty="0" err="1">
                <a:latin typeface="Sylfaen" panose="010A0502050306030303" pitchFamily="18" charset="0"/>
              </a:rPr>
              <a:t>გაფორმდა</a:t>
            </a:r>
            <a:r>
              <a:rPr lang="en-US" sz="1300" dirty="0">
                <a:latin typeface="Sylfaen" panose="010A0502050306030303" pitchFamily="18" charset="0"/>
              </a:rPr>
              <a:t>. </a:t>
            </a:r>
            <a:endParaRPr lang="ka-GE" sz="1300" dirty="0" smtClean="0">
              <a:latin typeface="Sylfaen" panose="010A0502050306030303" pitchFamily="18" charset="0"/>
            </a:endParaRPr>
          </a:p>
          <a:p>
            <a:pPr marL="0" lvl="0" indent="0" algn="just">
              <a:buNone/>
            </a:pPr>
            <a:endParaRPr lang="en-US" sz="1300" dirty="0">
              <a:latin typeface="Sylfaen" panose="010A0502050306030303" pitchFamily="18" charset="0"/>
            </a:endParaRPr>
          </a:p>
          <a:p>
            <a:pPr algn="just"/>
            <a:r>
              <a:rPr lang="en-US" sz="1300" dirty="0" err="1">
                <a:latin typeface="Sylfaen" panose="010A0502050306030303" pitchFamily="18" charset="0"/>
              </a:rPr>
              <a:t>ვეტერანების</a:t>
            </a:r>
            <a:r>
              <a:rPr lang="ka-GE" sz="1300" dirty="0">
                <a:latin typeface="Sylfaen" panose="010A0502050306030303" pitchFamily="18" charset="0"/>
              </a:rPr>
              <a:t> </a:t>
            </a:r>
            <a:r>
              <a:rPr lang="en-US" sz="1300" dirty="0" err="1">
                <a:latin typeface="Sylfaen" panose="010A0502050306030303" pitchFamily="18" charset="0"/>
              </a:rPr>
              <a:t>საქმეთა</a:t>
            </a:r>
            <a:r>
              <a:rPr lang="ka-GE" sz="1300" dirty="0">
                <a:latin typeface="Sylfaen" panose="010A0502050306030303" pitchFamily="18" charset="0"/>
              </a:rPr>
              <a:t> </a:t>
            </a:r>
            <a:r>
              <a:rPr lang="en-US" sz="1300" dirty="0" err="1">
                <a:latin typeface="Sylfaen" panose="010A0502050306030303" pitchFamily="18" charset="0"/>
              </a:rPr>
              <a:t>სახელმწიფო</a:t>
            </a:r>
            <a:r>
              <a:rPr lang="ka-GE" sz="1300" dirty="0">
                <a:latin typeface="Sylfaen" panose="010A0502050306030303" pitchFamily="18" charset="0"/>
              </a:rPr>
              <a:t> </a:t>
            </a:r>
            <a:r>
              <a:rPr lang="en-US" sz="1300" dirty="0" err="1">
                <a:latin typeface="Sylfaen" panose="010A0502050306030303" pitchFamily="18" charset="0"/>
              </a:rPr>
              <a:t>სამსახურსა</a:t>
            </a:r>
            <a:r>
              <a:rPr lang="ka-GE" sz="1300" dirty="0">
                <a:latin typeface="Sylfaen" panose="010A0502050306030303" pitchFamily="18" charset="0"/>
              </a:rPr>
              <a:t> </a:t>
            </a:r>
            <a:r>
              <a:rPr lang="en-US" sz="1300" dirty="0" err="1">
                <a:latin typeface="Sylfaen" panose="010A0502050306030303" pitchFamily="18" charset="0"/>
              </a:rPr>
              <a:t>და</a:t>
            </a:r>
            <a:r>
              <a:rPr lang="ka-GE" sz="1300" dirty="0">
                <a:latin typeface="Sylfaen" panose="010A0502050306030303" pitchFamily="18" charset="0"/>
              </a:rPr>
              <a:t> </a:t>
            </a:r>
            <a:r>
              <a:rPr lang="en-US" sz="1300" dirty="0" err="1">
                <a:latin typeface="Sylfaen" panose="010A0502050306030303" pitchFamily="18" charset="0"/>
              </a:rPr>
              <a:t>ქაღალდის</a:t>
            </a:r>
            <a:r>
              <a:rPr lang="ka-GE" sz="1300" dirty="0">
                <a:latin typeface="Sylfaen" panose="010A0502050306030303" pitchFamily="18" charset="0"/>
              </a:rPr>
              <a:t> </a:t>
            </a:r>
            <a:r>
              <a:rPr lang="en-US" sz="1300" dirty="0" err="1">
                <a:latin typeface="Sylfaen" panose="010A0502050306030303" pitchFamily="18" charset="0"/>
              </a:rPr>
              <a:t>მწარმოებელ</a:t>
            </a:r>
            <a:r>
              <a:rPr lang="ka-GE" sz="1300" dirty="0">
                <a:latin typeface="Sylfaen" panose="010A0502050306030303" pitchFamily="18" charset="0"/>
              </a:rPr>
              <a:t> </a:t>
            </a:r>
            <a:r>
              <a:rPr lang="en-US" sz="1300" dirty="0" err="1">
                <a:latin typeface="Sylfaen" panose="010A0502050306030303" pitchFamily="18" charset="0"/>
              </a:rPr>
              <a:t>კომპანია</a:t>
            </a:r>
            <a:r>
              <a:rPr lang="ka-GE" sz="1300" dirty="0">
                <a:latin typeface="Sylfaen" panose="010A0502050306030303" pitchFamily="18" charset="0"/>
              </a:rPr>
              <a:t> </a:t>
            </a:r>
            <a:r>
              <a:rPr lang="en-US" sz="1300" dirty="0">
                <a:latin typeface="Sylfaen" panose="010A0502050306030303" pitchFamily="18" charset="0"/>
              </a:rPr>
              <a:t>"</a:t>
            </a:r>
            <a:r>
              <a:rPr lang="en-US" sz="1300" dirty="0" err="1">
                <a:latin typeface="Sylfaen" panose="010A0502050306030303" pitchFamily="18" charset="0"/>
              </a:rPr>
              <a:t>კრიალას</a:t>
            </a:r>
            <a:r>
              <a:rPr lang="en-US" sz="1300" dirty="0">
                <a:latin typeface="Sylfaen" panose="010A0502050306030303" pitchFamily="18" charset="0"/>
              </a:rPr>
              <a:t>„</a:t>
            </a:r>
            <a:r>
              <a:rPr lang="ka-GE" sz="1300" dirty="0">
                <a:latin typeface="Sylfaen" panose="010A0502050306030303" pitchFamily="18" charset="0"/>
              </a:rPr>
              <a:t> </a:t>
            </a:r>
            <a:r>
              <a:rPr lang="en-US" sz="1300" dirty="0" err="1">
                <a:latin typeface="Sylfaen" panose="010A0502050306030303" pitchFamily="18" charset="0"/>
              </a:rPr>
              <a:t>შორის</a:t>
            </a:r>
            <a:r>
              <a:rPr lang="ka-GE" sz="1300" dirty="0">
                <a:latin typeface="Sylfaen" panose="010A0502050306030303" pitchFamily="18" charset="0"/>
              </a:rPr>
              <a:t> </a:t>
            </a:r>
            <a:r>
              <a:rPr lang="en-US" sz="1300" dirty="0" err="1">
                <a:latin typeface="Sylfaen" panose="010A0502050306030303" pitchFamily="18" charset="0"/>
              </a:rPr>
              <a:t>ურთიერთთანამშრომლობი</a:t>
            </a:r>
            <a:r>
              <a:rPr lang="ka-GE" sz="1300" dirty="0">
                <a:latin typeface="Sylfaen" panose="010A0502050306030303" pitchFamily="18" charset="0"/>
              </a:rPr>
              <a:t>ს </a:t>
            </a:r>
            <a:r>
              <a:rPr lang="en-US" sz="1300" dirty="0" err="1">
                <a:latin typeface="Sylfaen" panose="010A0502050306030303" pitchFamily="18" charset="0"/>
              </a:rPr>
              <a:t>მემორანდუმი</a:t>
            </a:r>
            <a:r>
              <a:rPr lang="ka-GE" sz="1300" dirty="0">
                <a:latin typeface="Sylfaen" panose="010A0502050306030303" pitchFamily="18" charset="0"/>
              </a:rPr>
              <a:t> </a:t>
            </a:r>
            <a:r>
              <a:rPr lang="en-US" sz="1300" dirty="0" err="1">
                <a:latin typeface="Sylfaen" panose="010A0502050306030303" pitchFamily="18" charset="0"/>
              </a:rPr>
              <a:t>გაფორმდა</a:t>
            </a:r>
            <a:r>
              <a:rPr lang="en-US" sz="1300" dirty="0">
                <a:latin typeface="Sylfaen" panose="010A0502050306030303" pitchFamily="18" charset="0"/>
              </a:rPr>
              <a:t>. </a:t>
            </a:r>
            <a:endParaRPr lang="ka-GE" sz="1300" dirty="0" smtClean="0">
              <a:latin typeface="Sylfaen" panose="010A0502050306030303" pitchFamily="18" charset="0"/>
            </a:endParaRPr>
          </a:p>
          <a:p>
            <a:pPr marL="0" indent="0" algn="just">
              <a:buNone/>
            </a:pPr>
            <a:endParaRPr lang="ka-GE" sz="1300" dirty="0" smtClean="0">
              <a:latin typeface="Sylfaen" panose="010A0502050306030303" pitchFamily="18" charset="0"/>
            </a:endParaRPr>
          </a:p>
          <a:p>
            <a:r>
              <a:rPr lang="en-US" sz="1300" dirty="0" err="1">
                <a:latin typeface="Sylfaen" panose="010A0502050306030303" pitchFamily="18" charset="0"/>
              </a:rPr>
              <a:t>ვეტერანების</a:t>
            </a:r>
            <a:r>
              <a:rPr lang="en-US" sz="1300" dirty="0">
                <a:latin typeface="Sylfaen" panose="010A0502050306030303" pitchFamily="18" charset="0"/>
              </a:rPr>
              <a:t> </a:t>
            </a:r>
            <a:r>
              <a:rPr lang="en-US" sz="1300" dirty="0" err="1">
                <a:latin typeface="Sylfaen" panose="010A0502050306030303" pitchFamily="18" charset="0"/>
              </a:rPr>
              <a:t>საქმეთა</a:t>
            </a:r>
            <a:r>
              <a:rPr lang="en-US" sz="1300" dirty="0">
                <a:latin typeface="Sylfaen" panose="010A0502050306030303" pitchFamily="18" charset="0"/>
              </a:rPr>
              <a:t> </a:t>
            </a:r>
            <a:r>
              <a:rPr lang="en-US" sz="1300" dirty="0" err="1">
                <a:latin typeface="Sylfaen" panose="010A0502050306030303" pitchFamily="18" charset="0"/>
              </a:rPr>
              <a:t>სახელმწიფო</a:t>
            </a:r>
            <a:r>
              <a:rPr lang="en-US" sz="1300" dirty="0">
                <a:latin typeface="Sylfaen" panose="010A0502050306030303" pitchFamily="18" charset="0"/>
              </a:rPr>
              <a:t> </a:t>
            </a:r>
            <a:r>
              <a:rPr lang="en-US" sz="1300" dirty="0" err="1">
                <a:latin typeface="Sylfaen" panose="010A0502050306030303" pitchFamily="18" charset="0"/>
              </a:rPr>
              <a:t>სამსახურსა</a:t>
            </a:r>
            <a:r>
              <a:rPr lang="en-US" sz="1300" dirty="0">
                <a:latin typeface="Sylfaen" panose="010A0502050306030303" pitchFamily="18" charset="0"/>
              </a:rPr>
              <a:t> </a:t>
            </a:r>
            <a:r>
              <a:rPr lang="en-US" sz="1300" dirty="0" err="1">
                <a:latin typeface="Sylfaen" panose="010A0502050306030303" pitchFamily="18" charset="0"/>
              </a:rPr>
              <a:t>და</a:t>
            </a:r>
            <a:r>
              <a:rPr lang="en-US" sz="1300" dirty="0">
                <a:latin typeface="Sylfaen" panose="010A0502050306030303" pitchFamily="18" charset="0"/>
              </a:rPr>
              <a:t> </a:t>
            </a:r>
            <a:r>
              <a:rPr lang="en-US" sz="1300" dirty="0" err="1">
                <a:latin typeface="Sylfaen" panose="010A0502050306030303" pitchFamily="18" charset="0"/>
              </a:rPr>
              <a:t>არასამთავრობო</a:t>
            </a:r>
            <a:r>
              <a:rPr lang="en-US" sz="1300" dirty="0">
                <a:latin typeface="Sylfaen" panose="010A0502050306030303" pitchFamily="18" charset="0"/>
              </a:rPr>
              <a:t> </a:t>
            </a:r>
            <a:r>
              <a:rPr lang="en-US" sz="1300" dirty="0" err="1">
                <a:latin typeface="Sylfaen" panose="010A0502050306030303" pitchFamily="18" charset="0"/>
              </a:rPr>
              <a:t>ორგანიზაცია</a:t>
            </a:r>
            <a:r>
              <a:rPr lang="en-US" sz="1300" dirty="0">
                <a:latin typeface="Sylfaen" panose="010A0502050306030303" pitchFamily="18" charset="0"/>
              </a:rPr>
              <a:t> "</a:t>
            </a:r>
            <a:r>
              <a:rPr lang="en-US" sz="1300" dirty="0" err="1">
                <a:latin typeface="Sylfaen" panose="010A0502050306030303" pitchFamily="18" charset="0"/>
              </a:rPr>
              <a:t>საერთაშორისო</a:t>
            </a:r>
            <a:r>
              <a:rPr lang="en-US" sz="1300" dirty="0">
                <a:latin typeface="Sylfaen" panose="010A0502050306030303" pitchFamily="18" charset="0"/>
              </a:rPr>
              <a:t> </a:t>
            </a:r>
            <a:r>
              <a:rPr lang="en-US" sz="1300" dirty="0" err="1">
                <a:latin typeface="Sylfaen" panose="010A0502050306030303" pitchFamily="18" charset="0"/>
              </a:rPr>
              <a:t>მშვიდობის</a:t>
            </a:r>
            <a:r>
              <a:rPr lang="en-US" sz="1300" dirty="0">
                <a:latin typeface="Sylfaen" panose="010A0502050306030303" pitchFamily="18" charset="0"/>
              </a:rPr>
              <a:t> </a:t>
            </a:r>
            <a:r>
              <a:rPr lang="en-US" sz="1300" dirty="0" err="1">
                <a:latin typeface="Sylfaen" panose="010A0502050306030303" pitchFamily="18" charset="0"/>
              </a:rPr>
              <a:t>სახლს</a:t>
            </a:r>
            <a:r>
              <a:rPr lang="en-US" sz="1300" dirty="0">
                <a:latin typeface="Sylfaen" panose="010A0502050306030303" pitchFamily="18" charset="0"/>
              </a:rPr>
              <a:t>" </a:t>
            </a:r>
            <a:r>
              <a:rPr lang="en-US" sz="1300" dirty="0" err="1">
                <a:latin typeface="Sylfaen" panose="010A0502050306030303" pitchFamily="18" charset="0"/>
              </a:rPr>
              <a:t>შორის</a:t>
            </a:r>
            <a:r>
              <a:rPr lang="en-US" sz="1300" dirty="0">
                <a:latin typeface="Sylfaen" panose="010A0502050306030303" pitchFamily="18" charset="0"/>
              </a:rPr>
              <a:t> </a:t>
            </a:r>
            <a:r>
              <a:rPr lang="en-US" sz="1300" dirty="0" err="1">
                <a:latin typeface="Sylfaen" panose="010A0502050306030303" pitchFamily="18" charset="0"/>
              </a:rPr>
              <a:t>ურთიერთთანამშრომლობის</a:t>
            </a:r>
            <a:r>
              <a:rPr lang="en-US" sz="1300" dirty="0">
                <a:latin typeface="Sylfaen" panose="010A0502050306030303" pitchFamily="18" charset="0"/>
              </a:rPr>
              <a:t> </a:t>
            </a:r>
            <a:r>
              <a:rPr lang="en-US" sz="1300" dirty="0" err="1">
                <a:latin typeface="Sylfaen" panose="010A0502050306030303" pitchFamily="18" charset="0"/>
              </a:rPr>
              <a:t>მემორანდუმი</a:t>
            </a:r>
            <a:r>
              <a:rPr lang="en-US" sz="1300" dirty="0">
                <a:latin typeface="Sylfaen" panose="010A0502050306030303" pitchFamily="18" charset="0"/>
              </a:rPr>
              <a:t> </a:t>
            </a:r>
            <a:r>
              <a:rPr lang="en-US" sz="1300" dirty="0" err="1">
                <a:latin typeface="Sylfaen" panose="010A0502050306030303" pitchFamily="18" charset="0"/>
              </a:rPr>
              <a:t>გაფორმდა</a:t>
            </a:r>
            <a:r>
              <a:rPr lang="en-US" sz="1300" dirty="0">
                <a:latin typeface="Sylfaen" panose="010A0502050306030303" pitchFamily="18" charset="0"/>
              </a:rPr>
              <a:t>. </a:t>
            </a:r>
            <a:endParaRPr lang="en-US" sz="1300" dirty="0" smtClean="0">
              <a:latin typeface="Sylfaen" panose="010A0502050306030303" pitchFamily="18" charset="0"/>
            </a:endParaRPr>
          </a:p>
          <a:p>
            <a:pPr algn="just"/>
            <a:r>
              <a:rPr lang="en-US" sz="1300" dirty="0" smtClean="0">
                <a:latin typeface="Sylfaen" panose="010A0502050306030303" pitchFamily="18" charset="0"/>
              </a:rPr>
              <a:t/>
            </a:r>
            <a:br>
              <a:rPr lang="en-US" sz="1300" dirty="0" smtClean="0">
                <a:latin typeface="Sylfaen" panose="010A0502050306030303" pitchFamily="18" charset="0"/>
              </a:rPr>
            </a:br>
            <a:r>
              <a:rPr lang="en-US" sz="1300" dirty="0" err="1" smtClean="0">
                <a:latin typeface="Sylfaen" panose="010A0502050306030303" pitchFamily="18" charset="0"/>
              </a:rPr>
              <a:t>ვეტერანების</a:t>
            </a:r>
            <a:r>
              <a:rPr lang="en-US" sz="1300" dirty="0" smtClean="0">
                <a:latin typeface="Sylfaen" panose="010A0502050306030303" pitchFamily="18" charset="0"/>
              </a:rPr>
              <a:t> </a:t>
            </a:r>
            <a:r>
              <a:rPr lang="en-US" sz="1300" dirty="0" err="1" smtClean="0">
                <a:latin typeface="Sylfaen" panose="010A0502050306030303" pitchFamily="18" charset="0"/>
              </a:rPr>
              <a:t>საქმეთა</a:t>
            </a:r>
            <a:r>
              <a:rPr lang="en-US" sz="1300" dirty="0" smtClean="0">
                <a:latin typeface="Sylfaen" panose="010A0502050306030303" pitchFamily="18" charset="0"/>
              </a:rPr>
              <a:t> </a:t>
            </a:r>
            <a:r>
              <a:rPr lang="en-US" sz="1300" dirty="0" err="1" smtClean="0">
                <a:latin typeface="Sylfaen" panose="010A0502050306030303" pitchFamily="18" charset="0"/>
              </a:rPr>
              <a:t>სახელმწიფო</a:t>
            </a:r>
            <a:r>
              <a:rPr lang="en-US" sz="1300" dirty="0" smtClean="0">
                <a:latin typeface="Sylfaen" panose="010A0502050306030303" pitchFamily="18" charset="0"/>
              </a:rPr>
              <a:t> </a:t>
            </a:r>
            <a:r>
              <a:rPr lang="en-US" sz="1300" dirty="0" err="1" smtClean="0">
                <a:latin typeface="Sylfaen" panose="010A0502050306030303" pitchFamily="18" charset="0"/>
              </a:rPr>
              <a:t>სამსახურსა</a:t>
            </a:r>
            <a:r>
              <a:rPr lang="en-US" sz="1300" dirty="0" smtClean="0">
                <a:latin typeface="Sylfaen" panose="010A0502050306030303" pitchFamily="18" charset="0"/>
              </a:rPr>
              <a:t> </a:t>
            </a:r>
            <a:r>
              <a:rPr lang="en-US" sz="1300" dirty="0" err="1" smtClean="0">
                <a:latin typeface="Sylfaen" panose="010A0502050306030303" pitchFamily="18" charset="0"/>
              </a:rPr>
              <a:t>და</a:t>
            </a:r>
            <a:r>
              <a:rPr lang="en-US" sz="1300" dirty="0" smtClean="0">
                <a:latin typeface="Sylfaen" panose="010A0502050306030303" pitchFamily="18" charset="0"/>
              </a:rPr>
              <a:t> </a:t>
            </a:r>
            <a:r>
              <a:rPr lang="en-US" sz="1300" dirty="0" err="1" smtClean="0">
                <a:latin typeface="Sylfaen" panose="010A0502050306030303" pitchFamily="18" charset="0"/>
              </a:rPr>
              <a:t>არასამთავრობო</a:t>
            </a:r>
            <a:r>
              <a:rPr lang="en-US" sz="1300" dirty="0" smtClean="0">
                <a:latin typeface="Sylfaen" panose="010A0502050306030303" pitchFamily="18" charset="0"/>
              </a:rPr>
              <a:t> </a:t>
            </a:r>
            <a:r>
              <a:rPr lang="en-US" sz="1300" dirty="0" err="1" smtClean="0">
                <a:latin typeface="Sylfaen" panose="010A0502050306030303" pitchFamily="18" charset="0"/>
              </a:rPr>
              <a:t>ორგანიზაცია</a:t>
            </a:r>
            <a:r>
              <a:rPr lang="en-US" sz="1300" dirty="0" smtClean="0">
                <a:latin typeface="Sylfaen" panose="010A0502050306030303" pitchFamily="18" charset="0"/>
              </a:rPr>
              <a:t> "</a:t>
            </a:r>
            <a:r>
              <a:rPr lang="en-US" sz="1300" dirty="0" err="1" smtClean="0">
                <a:latin typeface="Sylfaen" panose="010A0502050306030303" pitchFamily="18" charset="0"/>
              </a:rPr>
              <a:t>უფლებადამცველები</a:t>
            </a:r>
            <a:r>
              <a:rPr lang="en-US" sz="1300" dirty="0" smtClean="0">
                <a:latin typeface="Sylfaen" panose="010A0502050306030303" pitchFamily="18" charset="0"/>
              </a:rPr>
              <a:t> </a:t>
            </a:r>
            <a:r>
              <a:rPr lang="en-US" sz="1300" dirty="0" err="1" smtClean="0">
                <a:latin typeface="Sylfaen" panose="010A0502050306030303" pitchFamily="18" charset="0"/>
              </a:rPr>
              <a:t>სამართლიანობისთვის</a:t>
            </a:r>
            <a:r>
              <a:rPr lang="en-US" sz="1300" dirty="0" smtClean="0">
                <a:latin typeface="Sylfaen" panose="010A0502050306030303" pitchFamily="18" charset="0"/>
              </a:rPr>
              <a:t>" </a:t>
            </a:r>
            <a:r>
              <a:rPr lang="en-US" sz="1300" dirty="0" err="1" smtClean="0">
                <a:latin typeface="Sylfaen" panose="010A0502050306030303" pitchFamily="18" charset="0"/>
              </a:rPr>
              <a:t>შორის</a:t>
            </a:r>
            <a:r>
              <a:rPr lang="en-US" sz="1300" dirty="0" smtClean="0">
                <a:latin typeface="Sylfaen" panose="010A0502050306030303" pitchFamily="18" charset="0"/>
              </a:rPr>
              <a:t> </a:t>
            </a:r>
            <a:r>
              <a:rPr lang="en-US" sz="1300" dirty="0" err="1" smtClean="0">
                <a:latin typeface="Sylfaen" panose="010A0502050306030303" pitchFamily="18" charset="0"/>
              </a:rPr>
              <a:t>ურთიერთთანამშრომლობის</a:t>
            </a:r>
            <a:r>
              <a:rPr lang="en-US" sz="1300" dirty="0" smtClean="0">
                <a:latin typeface="Sylfaen" panose="010A0502050306030303" pitchFamily="18" charset="0"/>
              </a:rPr>
              <a:t> </a:t>
            </a:r>
            <a:r>
              <a:rPr lang="en-US" sz="1300" dirty="0" err="1" smtClean="0">
                <a:latin typeface="Sylfaen" panose="010A0502050306030303" pitchFamily="18" charset="0"/>
              </a:rPr>
              <a:t>მემორანდუმი</a:t>
            </a:r>
            <a:r>
              <a:rPr lang="en-US" sz="1300" dirty="0" smtClean="0">
                <a:latin typeface="Sylfaen" panose="010A0502050306030303" pitchFamily="18" charset="0"/>
              </a:rPr>
              <a:t> </a:t>
            </a:r>
            <a:r>
              <a:rPr lang="en-US" sz="1300" dirty="0" err="1" smtClean="0">
                <a:latin typeface="Sylfaen" panose="010A0502050306030303" pitchFamily="18" charset="0"/>
              </a:rPr>
              <a:t>გაფორმდა</a:t>
            </a:r>
            <a:r>
              <a:rPr lang="en-US" sz="1300" dirty="0" smtClean="0">
                <a:latin typeface="Sylfaen" panose="010A0502050306030303" pitchFamily="18" charset="0"/>
              </a:rPr>
              <a:t>.</a:t>
            </a:r>
          </a:p>
          <a:p>
            <a:pPr marL="0" indent="0">
              <a:buNone/>
            </a:pPr>
            <a:endParaRPr lang="en-US" sz="1300" dirty="0" smtClean="0">
              <a:latin typeface="Sylfaen" panose="010A0502050306030303" pitchFamily="18" charset="0"/>
            </a:endParaRPr>
          </a:p>
          <a:p>
            <a:pPr algn="just"/>
            <a:r>
              <a:rPr lang="en-US" sz="1300" dirty="0" err="1">
                <a:latin typeface="Sylfaen" panose="010A0502050306030303" pitchFamily="18" charset="0"/>
              </a:rPr>
              <a:t>ვეტერანების</a:t>
            </a:r>
            <a:r>
              <a:rPr lang="en-US" sz="1300" dirty="0">
                <a:latin typeface="Sylfaen" panose="010A0502050306030303" pitchFamily="18" charset="0"/>
              </a:rPr>
              <a:t> </a:t>
            </a:r>
            <a:r>
              <a:rPr lang="en-US" sz="1300" dirty="0" err="1">
                <a:latin typeface="Sylfaen" panose="010A0502050306030303" pitchFamily="18" charset="0"/>
              </a:rPr>
              <a:t>საქმეთა</a:t>
            </a:r>
            <a:r>
              <a:rPr lang="en-US" sz="1300" dirty="0">
                <a:latin typeface="Sylfaen" panose="010A0502050306030303" pitchFamily="18" charset="0"/>
              </a:rPr>
              <a:t> </a:t>
            </a:r>
            <a:r>
              <a:rPr lang="en-US" sz="1300" dirty="0" err="1">
                <a:latin typeface="Sylfaen" panose="010A0502050306030303" pitchFamily="18" charset="0"/>
              </a:rPr>
              <a:t>სახელმწიფო</a:t>
            </a:r>
            <a:r>
              <a:rPr lang="en-US" sz="1300" dirty="0">
                <a:latin typeface="Sylfaen" panose="010A0502050306030303" pitchFamily="18" charset="0"/>
              </a:rPr>
              <a:t> </a:t>
            </a:r>
            <a:r>
              <a:rPr lang="en-US" sz="1300" dirty="0" err="1">
                <a:latin typeface="Sylfaen" panose="010A0502050306030303" pitchFamily="18" charset="0"/>
              </a:rPr>
              <a:t>სამსახურსა</a:t>
            </a:r>
            <a:r>
              <a:rPr lang="en-US" sz="1300" dirty="0">
                <a:latin typeface="Sylfaen" panose="010A0502050306030303" pitchFamily="18" charset="0"/>
              </a:rPr>
              <a:t> </a:t>
            </a:r>
            <a:r>
              <a:rPr lang="en-US" sz="1300" dirty="0" err="1">
                <a:latin typeface="Sylfaen" panose="010A0502050306030303" pitchFamily="18" charset="0"/>
              </a:rPr>
              <a:t>და</a:t>
            </a:r>
            <a:r>
              <a:rPr lang="en-US" sz="1300" dirty="0">
                <a:latin typeface="Sylfaen" panose="010A0502050306030303" pitchFamily="18" charset="0"/>
              </a:rPr>
              <a:t> </a:t>
            </a:r>
            <a:r>
              <a:rPr lang="en-US" sz="1300" dirty="0" err="1">
                <a:latin typeface="Sylfaen" panose="010A0502050306030303" pitchFamily="18" charset="0"/>
              </a:rPr>
              <a:t>არასამთავრობო</a:t>
            </a:r>
            <a:r>
              <a:rPr lang="en-US" sz="1300" dirty="0">
                <a:latin typeface="Sylfaen" panose="010A0502050306030303" pitchFamily="18" charset="0"/>
              </a:rPr>
              <a:t> </a:t>
            </a:r>
            <a:r>
              <a:rPr lang="en-US" sz="1300" dirty="0" err="1">
                <a:latin typeface="Sylfaen" panose="010A0502050306030303" pitchFamily="18" charset="0"/>
              </a:rPr>
              <a:t>ორგანიზაცი</a:t>
            </a:r>
            <a:r>
              <a:rPr lang="ka-GE" sz="1300" dirty="0">
                <a:latin typeface="Sylfaen" panose="010A0502050306030303" pitchFamily="18" charset="0"/>
              </a:rPr>
              <a:t>ებს ა(ა)იპ „ქალთა საკონსულტაციო ცენტრ სახლსა“ და ა(ა)იპ „თანასწორობა უფლებების“ შორის ურთიერთთანამშრომლობის მემორანდუმი გაფორმდა.</a:t>
            </a:r>
            <a:endParaRPr lang="en-US" sz="1300" dirty="0">
              <a:latin typeface="Sylfaen" panose="010A0502050306030303" pitchFamily="18" charset="0"/>
            </a:endParaRPr>
          </a:p>
          <a:p>
            <a:pPr algn="just"/>
            <a:endParaRPr lang="en-US" sz="1300" dirty="0">
              <a:latin typeface="Sylfaen" panose="010A0502050306030303" pitchFamily="18" charset="0"/>
            </a:endParaRPr>
          </a:p>
          <a:p>
            <a:pPr lvl="0" algn="just"/>
            <a:r>
              <a:rPr lang="en-US" sz="1300" dirty="0" err="1">
                <a:latin typeface="Sylfaen" panose="010A0502050306030303" pitchFamily="18" charset="0"/>
              </a:rPr>
              <a:t>ვეტერანების</a:t>
            </a:r>
            <a:r>
              <a:rPr lang="en-US" sz="1300" dirty="0">
                <a:latin typeface="Sylfaen" panose="010A0502050306030303" pitchFamily="18" charset="0"/>
              </a:rPr>
              <a:t> </a:t>
            </a:r>
            <a:r>
              <a:rPr lang="en-US" sz="1300" dirty="0" err="1">
                <a:latin typeface="Sylfaen" panose="010A0502050306030303" pitchFamily="18" charset="0"/>
              </a:rPr>
              <a:t>საქმეთა</a:t>
            </a:r>
            <a:r>
              <a:rPr lang="en-US" sz="1300" dirty="0">
                <a:latin typeface="Sylfaen" panose="010A0502050306030303" pitchFamily="18" charset="0"/>
              </a:rPr>
              <a:t> </a:t>
            </a:r>
            <a:r>
              <a:rPr lang="en-US" sz="1300" dirty="0" err="1">
                <a:latin typeface="Sylfaen" panose="010A0502050306030303" pitchFamily="18" charset="0"/>
              </a:rPr>
              <a:t>სახელმწიფო</a:t>
            </a:r>
            <a:r>
              <a:rPr lang="en-US" sz="1300" dirty="0">
                <a:latin typeface="Sylfaen" panose="010A0502050306030303" pitchFamily="18" charset="0"/>
              </a:rPr>
              <a:t> </a:t>
            </a:r>
            <a:r>
              <a:rPr lang="en-US" sz="1300" dirty="0" err="1">
                <a:latin typeface="Sylfaen" panose="010A0502050306030303" pitchFamily="18" charset="0"/>
              </a:rPr>
              <a:t>სამსახურსა</a:t>
            </a:r>
            <a:r>
              <a:rPr lang="en-US" sz="1300" dirty="0">
                <a:latin typeface="Sylfaen" panose="010A0502050306030303" pitchFamily="18" charset="0"/>
              </a:rPr>
              <a:t> </a:t>
            </a:r>
            <a:r>
              <a:rPr lang="en-US" sz="1300" dirty="0" err="1">
                <a:latin typeface="Sylfaen" panose="010A0502050306030303" pitchFamily="18" charset="0"/>
              </a:rPr>
              <a:t>და</a:t>
            </a:r>
            <a:r>
              <a:rPr lang="en-US" sz="1300" dirty="0">
                <a:latin typeface="Sylfaen" panose="010A0502050306030303" pitchFamily="18" charset="0"/>
              </a:rPr>
              <a:t> „</a:t>
            </a:r>
            <a:r>
              <a:rPr lang="en-US" sz="1300" dirty="0" err="1">
                <a:latin typeface="Sylfaen" panose="010A0502050306030303" pitchFamily="18" charset="0"/>
              </a:rPr>
              <a:t>თბილისის</a:t>
            </a:r>
            <a:r>
              <a:rPr lang="en-US" sz="1300" dirty="0">
                <a:latin typeface="Sylfaen" panose="010A0502050306030303" pitchFamily="18" charset="0"/>
              </a:rPr>
              <a:t> </a:t>
            </a:r>
            <a:r>
              <a:rPr lang="en-US" sz="1300" dirty="0" err="1">
                <a:latin typeface="Sylfaen" panose="010A0502050306030303" pitchFamily="18" charset="0"/>
              </a:rPr>
              <a:t>ჭიდაობის</a:t>
            </a:r>
            <a:r>
              <a:rPr lang="en-US" sz="1300" dirty="0">
                <a:latin typeface="Sylfaen" panose="010A0502050306030303" pitchFamily="18" charset="0"/>
              </a:rPr>
              <a:t> </a:t>
            </a:r>
            <a:r>
              <a:rPr lang="en-US" sz="1300" dirty="0" err="1">
                <a:latin typeface="Sylfaen" panose="010A0502050306030303" pitchFamily="18" charset="0"/>
              </a:rPr>
              <a:t>ფედერაციას</a:t>
            </a:r>
            <a:r>
              <a:rPr lang="en-US" sz="1300" dirty="0">
                <a:latin typeface="Sylfaen" panose="010A0502050306030303" pitchFamily="18" charset="0"/>
              </a:rPr>
              <a:t> </a:t>
            </a:r>
            <a:r>
              <a:rPr lang="en-US" sz="1300" dirty="0" err="1">
                <a:latin typeface="Sylfaen" panose="010A0502050306030303" pitchFamily="18" charset="0"/>
              </a:rPr>
              <a:t>შორის</a:t>
            </a:r>
            <a:r>
              <a:rPr lang="en-US" sz="1300" dirty="0">
                <a:latin typeface="Sylfaen" panose="010A0502050306030303" pitchFamily="18" charset="0"/>
              </a:rPr>
              <a:t>“ </a:t>
            </a:r>
            <a:r>
              <a:rPr lang="en-US" sz="1300" dirty="0" err="1">
                <a:latin typeface="Sylfaen" panose="010A0502050306030303" pitchFamily="18" charset="0"/>
              </a:rPr>
              <a:t>ურთიერთთანამშრომლობის</a:t>
            </a:r>
            <a:r>
              <a:rPr lang="en-US" sz="1300" dirty="0">
                <a:latin typeface="Sylfaen" panose="010A0502050306030303" pitchFamily="18" charset="0"/>
              </a:rPr>
              <a:t> </a:t>
            </a:r>
            <a:r>
              <a:rPr lang="en-US" sz="1300" dirty="0" err="1">
                <a:latin typeface="Sylfaen" panose="010A0502050306030303" pitchFamily="18" charset="0"/>
              </a:rPr>
              <a:t>მემორანდუმი</a:t>
            </a:r>
            <a:r>
              <a:rPr lang="en-US" sz="1300" dirty="0">
                <a:latin typeface="Sylfaen" panose="010A0502050306030303" pitchFamily="18" charset="0"/>
              </a:rPr>
              <a:t> </a:t>
            </a:r>
            <a:r>
              <a:rPr lang="en-US" sz="1300" dirty="0" err="1">
                <a:latin typeface="Sylfaen" panose="010A0502050306030303" pitchFamily="18" charset="0"/>
              </a:rPr>
              <a:t>გაფორმდა</a:t>
            </a:r>
            <a:r>
              <a:rPr lang="en-US" sz="1300" dirty="0">
                <a:latin typeface="Sylfaen" panose="010A0502050306030303" pitchFamily="18" charset="0"/>
              </a:rPr>
              <a:t>.</a:t>
            </a:r>
          </a:p>
          <a:p>
            <a:pPr lvl="0" algn="just"/>
            <a:endParaRPr lang="en-US" sz="1300" dirty="0">
              <a:latin typeface="Sylfaen" panose="010A0502050306030303" pitchFamily="18" charset="0"/>
            </a:endParaRPr>
          </a:p>
          <a:p>
            <a:pPr lvl="0" algn="just"/>
            <a:r>
              <a:rPr lang="en-US" sz="1300" dirty="0" err="1">
                <a:latin typeface="Sylfaen" panose="010A0502050306030303" pitchFamily="18" charset="0"/>
              </a:rPr>
              <a:t>სსიპ</a:t>
            </a:r>
            <a:r>
              <a:rPr lang="en-US" sz="1300" dirty="0">
                <a:latin typeface="Sylfaen" panose="010A0502050306030303" pitchFamily="18" charset="0"/>
              </a:rPr>
              <a:t> </a:t>
            </a:r>
            <a:r>
              <a:rPr lang="en-US" sz="1300" dirty="0" err="1">
                <a:latin typeface="Sylfaen" panose="010A0502050306030303" pitchFamily="18" charset="0"/>
              </a:rPr>
              <a:t>ვეტერანების</a:t>
            </a:r>
            <a:r>
              <a:rPr lang="en-US" sz="1300" dirty="0">
                <a:latin typeface="Sylfaen" panose="010A0502050306030303" pitchFamily="18" charset="0"/>
              </a:rPr>
              <a:t> </a:t>
            </a:r>
            <a:r>
              <a:rPr lang="en-US" sz="1300" dirty="0" err="1">
                <a:latin typeface="Sylfaen" panose="010A0502050306030303" pitchFamily="18" charset="0"/>
              </a:rPr>
              <a:t>საქმეთა</a:t>
            </a:r>
            <a:r>
              <a:rPr lang="en-US" sz="1300" dirty="0">
                <a:latin typeface="Sylfaen" panose="010A0502050306030303" pitchFamily="18" charset="0"/>
              </a:rPr>
              <a:t> </a:t>
            </a:r>
            <a:r>
              <a:rPr lang="en-US" sz="1300" dirty="0" err="1">
                <a:latin typeface="Sylfaen" panose="010A0502050306030303" pitchFamily="18" charset="0"/>
              </a:rPr>
              <a:t>სახელმწიფო</a:t>
            </a:r>
            <a:r>
              <a:rPr lang="en-US" sz="1300" dirty="0">
                <a:latin typeface="Sylfaen" panose="010A0502050306030303" pitchFamily="18" charset="0"/>
              </a:rPr>
              <a:t> </a:t>
            </a:r>
            <a:r>
              <a:rPr lang="en-US" sz="1300" dirty="0" err="1">
                <a:latin typeface="Sylfaen" panose="010A0502050306030303" pitchFamily="18" charset="0"/>
              </a:rPr>
              <a:t>სამსახურსა</a:t>
            </a:r>
            <a:r>
              <a:rPr lang="en-US" sz="1300" dirty="0">
                <a:latin typeface="Sylfaen" panose="010A0502050306030303" pitchFamily="18" charset="0"/>
              </a:rPr>
              <a:t> </a:t>
            </a:r>
            <a:r>
              <a:rPr lang="en-US" sz="1300" dirty="0" err="1">
                <a:latin typeface="Sylfaen" panose="010A0502050306030303" pitchFamily="18" charset="0"/>
              </a:rPr>
              <a:t>და</a:t>
            </a:r>
            <a:r>
              <a:rPr lang="en-US" sz="1300" dirty="0">
                <a:latin typeface="Sylfaen" panose="010A0502050306030303" pitchFamily="18" charset="0"/>
              </a:rPr>
              <a:t> </a:t>
            </a:r>
            <a:r>
              <a:rPr lang="en-US" sz="1300" dirty="0" err="1">
                <a:latin typeface="Sylfaen" panose="010A0502050306030303" pitchFamily="18" charset="0"/>
              </a:rPr>
              <a:t>შპს</a:t>
            </a:r>
            <a:r>
              <a:rPr lang="en-US" sz="1300" dirty="0">
                <a:latin typeface="Sylfaen" panose="010A0502050306030303" pitchFamily="18" charset="0"/>
              </a:rPr>
              <a:t> „</a:t>
            </a:r>
            <a:r>
              <a:rPr lang="en-US" sz="1300" dirty="0" err="1">
                <a:latin typeface="Sylfaen" panose="010A0502050306030303" pitchFamily="18" charset="0"/>
              </a:rPr>
              <a:t>ცოდნის</a:t>
            </a:r>
            <a:r>
              <a:rPr lang="en-US" sz="1300" dirty="0">
                <a:latin typeface="Sylfaen" panose="010A0502050306030303" pitchFamily="18" charset="0"/>
              </a:rPr>
              <a:t> </a:t>
            </a:r>
            <a:r>
              <a:rPr lang="en-US" sz="1300" dirty="0" err="1">
                <a:latin typeface="Sylfaen" panose="010A0502050306030303" pitchFamily="18" charset="0"/>
              </a:rPr>
              <a:t>სახლი</a:t>
            </a:r>
            <a:r>
              <a:rPr lang="en-US" sz="1300" dirty="0">
                <a:latin typeface="Sylfaen" panose="010A0502050306030303" pitchFamily="18" charset="0"/>
              </a:rPr>
              <a:t>+“ - </a:t>
            </a:r>
            <a:r>
              <a:rPr lang="en-US" sz="1300" dirty="0" err="1">
                <a:latin typeface="Sylfaen" panose="010A0502050306030303" pitchFamily="18" charset="0"/>
              </a:rPr>
              <a:t>სს</a:t>
            </a:r>
            <a:r>
              <a:rPr lang="en-US" sz="1300" dirty="0">
                <a:latin typeface="Sylfaen" panose="010A0502050306030303" pitchFamily="18" charset="0"/>
              </a:rPr>
              <a:t> </a:t>
            </a:r>
            <a:r>
              <a:rPr lang="en-US" sz="1300" dirty="0" err="1">
                <a:latin typeface="Sylfaen" panose="010A0502050306030303" pitchFamily="18" charset="0"/>
              </a:rPr>
              <a:t>შორის</a:t>
            </a:r>
            <a:r>
              <a:rPr lang="en-US" sz="1300" dirty="0">
                <a:latin typeface="Sylfaen" panose="010A0502050306030303" pitchFamily="18" charset="0"/>
              </a:rPr>
              <a:t> </a:t>
            </a:r>
            <a:r>
              <a:rPr lang="en-US" sz="1300" dirty="0" err="1">
                <a:latin typeface="Sylfaen" panose="010A0502050306030303" pitchFamily="18" charset="0"/>
              </a:rPr>
              <a:t>ურთიერთთანამშრომლობის</a:t>
            </a:r>
            <a:r>
              <a:rPr lang="en-US" sz="1300" dirty="0">
                <a:latin typeface="Sylfaen" panose="010A0502050306030303" pitchFamily="18" charset="0"/>
              </a:rPr>
              <a:t> </a:t>
            </a:r>
            <a:r>
              <a:rPr lang="en-US" sz="1300" dirty="0" err="1">
                <a:latin typeface="Sylfaen" panose="010A0502050306030303" pitchFamily="18" charset="0"/>
              </a:rPr>
              <a:t>მემორანდუმი</a:t>
            </a:r>
            <a:r>
              <a:rPr lang="en-US" sz="1300" dirty="0">
                <a:latin typeface="Sylfaen" panose="010A0502050306030303" pitchFamily="18" charset="0"/>
              </a:rPr>
              <a:t> </a:t>
            </a:r>
            <a:r>
              <a:rPr lang="en-US" sz="1300" dirty="0" err="1">
                <a:latin typeface="Sylfaen" panose="010A0502050306030303" pitchFamily="18" charset="0"/>
              </a:rPr>
              <a:t>გაფორმდა</a:t>
            </a:r>
            <a:r>
              <a:rPr lang="en-US" sz="1300" dirty="0">
                <a:latin typeface="Sylfaen" panose="010A0502050306030303" pitchFamily="18" charset="0"/>
              </a:rPr>
              <a:t>.</a:t>
            </a:r>
          </a:p>
          <a:p>
            <a:pPr lvl="0" algn="just"/>
            <a:endParaRPr lang="en-US" sz="1300" dirty="0">
              <a:latin typeface="Sylfaen" panose="010A0502050306030303" pitchFamily="18" charset="0"/>
            </a:endParaRPr>
          </a:p>
          <a:p>
            <a:pPr algn="just"/>
            <a:r>
              <a:rPr lang="en-US" sz="1300" dirty="0" err="1">
                <a:latin typeface="Sylfaen" panose="010A0502050306030303" pitchFamily="18" charset="0"/>
              </a:rPr>
              <a:t>სსიპ</a:t>
            </a:r>
            <a:r>
              <a:rPr lang="en-US" sz="1300" dirty="0">
                <a:latin typeface="Sylfaen" panose="010A0502050306030303" pitchFamily="18" charset="0"/>
              </a:rPr>
              <a:t> </a:t>
            </a:r>
            <a:r>
              <a:rPr lang="en-US" sz="1300" dirty="0" err="1">
                <a:latin typeface="Sylfaen" panose="010A0502050306030303" pitchFamily="18" charset="0"/>
              </a:rPr>
              <a:t>ვეტერანების</a:t>
            </a:r>
            <a:r>
              <a:rPr lang="en-US" sz="1300" dirty="0">
                <a:latin typeface="Sylfaen" panose="010A0502050306030303" pitchFamily="18" charset="0"/>
              </a:rPr>
              <a:t> </a:t>
            </a:r>
            <a:r>
              <a:rPr lang="en-US" sz="1300" dirty="0" err="1">
                <a:latin typeface="Sylfaen" panose="010A0502050306030303" pitchFamily="18" charset="0"/>
              </a:rPr>
              <a:t>საქმეთა</a:t>
            </a:r>
            <a:r>
              <a:rPr lang="en-US" sz="1300" dirty="0">
                <a:latin typeface="Sylfaen" panose="010A0502050306030303" pitchFamily="18" charset="0"/>
              </a:rPr>
              <a:t> </a:t>
            </a:r>
            <a:r>
              <a:rPr lang="en-US" sz="1300" dirty="0" err="1">
                <a:latin typeface="Sylfaen" panose="010A0502050306030303" pitchFamily="18" charset="0"/>
              </a:rPr>
              <a:t>სახელმწიფო</a:t>
            </a:r>
            <a:r>
              <a:rPr lang="en-US" sz="1300" dirty="0">
                <a:latin typeface="Sylfaen" panose="010A0502050306030303" pitchFamily="18" charset="0"/>
              </a:rPr>
              <a:t> </a:t>
            </a:r>
            <a:r>
              <a:rPr lang="en-US" sz="1300" dirty="0" err="1">
                <a:latin typeface="Sylfaen" panose="010A0502050306030303" pitchFamily="18" charset="0"/>
              </a:rPr>
              <a:t>სამსახურსა</a:t>
            </a:r>
            <a:r>
              <a:rPr lang="en-US" sz="1300" dirty="0">
                <a:latin typeface="Sylfaen" panose="010A0502050306030303" pitchFamily="18" charset="0"/>
              </a:rPr>
              <a:t> </a:t>
            </a:r>
            <a:r>
              <a:rPr lang="en-US" sz="1300" dirty="0" err="1">
                <a:latin typeface="Sylfaen" panose="010A0502050306030303" pitchFamily="18" charset="0"/>
              </a:rPr>
              <a:t>და</a:t>
            </a:r>
            <a:r>
              <a:rPr lang="en-US" sz="1300" dirty="0">
                <a:latin typeface="Sylfaen" panose="010A0502050306030303" pitchFamily="18" charset="0"/>
              </a:rPr>
              <a:t> „</a:t>
            </a:r>
            <a:r>
              <a:rPr lang="en-US" sz="1300" dirty="0" err="1">
                <a:latin typeface="Sylfaen" panose="010A0502050306030303" pitchFamily="18" charset="0"/>
              </a:rPr>
              <a:t>საზოგადოებრივ</a:t>
            </a:r>
            <a:r>
              <a:rPr lang="en-US" sz="1300" dirty="0">
                <a:latin typeface="Sylfaen" panose="010A0502050306030303" pitchFamily="18" charset="0"/>
              </a:rPr>
              <a:t> </a:t>
            </a:r>
            <a:r>
              <a:rPr lang="en-US" sz="1300" dirty="0" err="1">
                <a:latin typeface="Sylfaen" panose="010A0502050306030303" pitchFamily="18" charset="0"/>
              </a:rPr>
              <a:t>მაუწყებელ“ს</a:t>
            </a:r>
            <a:r>
              <a:rPr lang="en-US" sz="1300" dirty="0">
                <a:latin typeface="Sylfaen" panose="010A0502050306030303" pitchFamily="18" charset="0"/>
              </a:rPr>
              <a:t> </a:t>
            </a:r>
            <a:r>
              <a:rPr lang="en-US" sz="1300" dirty="0" err="1">
                <a:latin typeface="Sylfaen" panose="010A0502050306030303" pitchFamily="18" charset="0"/>
              </a:rPr>
              <a:t>შორის</a:t>
            </a:r>
            <a:r>
              <a:rPr lang="en-US" sz="1300" dirty="0">
                <a:latin typeface="Sylfaen" panose="010A0502050306030303" pitchFamily="18" charset="0"/>
              </a:rPr>
              <a:t> </a:t>
            </a:r>
            <a:r>
              <a:rPr lang="en-US" sz="1300" dirty="0" err="1">
                <a:latin typeface="Sylfaen" panose="010A0502050306030303" pitchFamily="18" charset="0"/>
              </a:rPr>
              <a:t>ურთიერთთანამშრომლობის</a:t>
            </a:r>
            <a:r>
              <a:rPr lang="en-US" sz="1300" dirty="0">
                <a:latin typeface="Sylfaen" panose="010A0502050306030303" pitchFamily="18" charset="0"/>
              </a:rPr>
              <a:t> </a:t>
            </a:r>
            <a:r>
              <a:rPr lang="en-US" sz="1300" dirty="0" err="1">
                <a:latin typeface="Sylfaen" panose="010A0502050306030303" pitchFamily="18" charset="0"/>
              </a:rPr>
              <a:t>მემორანდუმი</a:t>
            </a:r>
            <a:r>
              <a:rPr lang="en-US" sz="1300" dirty="0">
                <a:latin typeface="Sylfaen" panose="010A0502050306030303" pitchFamily="18" charset="0"/>
              </a:rPr>
              <a:t> </a:t>
            </a:r>
            <a:r>
              <a:rPr lang="en-US" sz="1300" dirty="0" err="1" smtClean="0">
                <a:latin typeface="Sylfaen" panose="010A0502050306030303" pitchFamily="18" charset="0"/>
              </a:rPr>
              <a:t>გაფორმდა</a:t>
            </a:r>
            <a:r>
              <a:rPr lang="en-US" sz="1300" dirty="0">
                <a:latin typeface="Sylfaen" panose="010A0502050306030303" pitchFamily="18" charset="0"/>
              </a:rPr>
              <a:t>.</a:t>
            </a:r>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19</a:t>
            </a:r>
            <a:endParaRPr lang="en-US" sz="1200" b="0" dirty="0">
              <a:solidFill>
                <a:schemeClr val="tx1"/>
              </a:solidFill>
            </a:endParaRPr>
          </a:p>
        </p:txBody>
      </p:sp>
    </p:spTree>
    <p:extLst>
      <p:ext uri="{BB962C8B-B14F-4D97-AF65-F5344CB8AC3E}">
        <p14:creationId xmlns:p14="http://schemas.microsoft.com/office/powerpoint/2010/main" val="1497088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 y="440267"/>
            <a:ext cx="9067800" cy="6417733"/>
          </a:xfrm>
        </p:spPr>
        <p:txBody>
          <a:bodyPr>
            <a:normAutofit fontScale="92500" lnSpcReduction="10000"/>
          </a:bodyPr>
          <a:lstStyle/>
          <a:p>
            <a:pPr lvl="0"/>
            <a:endParaRPr lang="ka-GE" dirty="0" smtClean="0"/>
          </a:p>
          <a:p>
            <a:pPr marL="0" lvl="0" indent="0">
              <a:buNone/>
            </a:pPr>
            <a:r>
              <a:rPr lang="ka-GE" sz="1500" b="1" dirty="0" smtClean="0"/>
              <a:t>    ვიზიტები:</a:t>
            </a:r>
          </a:p>
          <a:p>
            <a:pPr marL="0" lvl="0" indent="0">
              <a:buNone/>
            </a:pPr>
            <a:endParaRPr lang="ka-GE" sz="1500" b="1" dirty="0"/>
          </a:p>
          <a:p>
            <a:pPr lvl="0" algn="just">
              <a:lnSpc>
                <a:spcPct val="150000"/>
              </a:lnSpc>
            </a:pPr>
            <a:r>
              <a:rPr lang="ka-GE" sz="1300" dirty="0"/>
              <a:t>ვეტერანების საქმეთა სახელმწიფო სამსახურის თანამშრომლების  ოფიციალური ვიზიტი </a:t>
            </a:r>
            <a:r>
              <a:rPr lang="ka-GE" sz="1300" dirty="0" smtClean="0"/>
              <a:t>ავსტრიის ქალაქ </a:t>
            </a:r>
            <a:r>
              <a:rPr lang="en-US" sz="1300" dirty="0" err="1" smtClean="0"/>
              <a:t>მაუთჰაუზენში</a:t>
            </a:r>
            <a:r>
              <a:rPr lang="en-US" sz="1300" dirty="0"/>
              <a:t>, </a:t>
            </a:r>
            <a:r>
              <a:rPr lang="ka-GE" sz="1300" dirty="0" smtClean="0"/>
              <a:t>რომელიც მიეძღვნა </a:t>
            </a:r>
            <a:r>
              <a:rPr lang="en-US" sz="1300" dirty="0"/>
              <a:t>1938-1945 </a:t>
            </a:r>
            <a:r>
              <a:rPr lang="en-US" sz="1300" dirty="0" err="1"/>
              <a:t>წლებში</a:t>
            </a:r>
            <a:r>
              <a:rPr lang="en-US" sz="1300" dirty="0"/>
              <a:t> </a:t>
            </a:r>
            <a:r>
              <a:rPr lang="en-US" sz="1300" dirty="0" err="1"/>
              <a:t>საკონცენტრაციო</a:t>
            </a:r>
            <a:r>
              <a:rPr lang="en-US" sz="1300" dirty="0"/>
              <a:t> </a:t>
            </a:r>
            <a:r>
              <a:rPr lang="en-US" sz="1300" dirty="0" err="1"/>
              <a:t>ბანაკებში</a:t>
            </a:r>
            <a:r>
              <a:rPr lang="en-US" sz="1300" dirty="0"/>
              <a:t> </a:t>
            </a:r>
            <a:r>
              <a:rPr lang="ka-GE" sz="1300" dirty="0" smtClean="0"/>
              <a:t>დაღუპული </a:t>
            </a:r>
            <a:r>
              <a:rPr lang="en-US" sz="1300" dirty="0" err="1" smtClean="0"/>
              <a:t>ქართველი</a:t>
            </a:r>
            <a:r>
              <a:rPr lang="en-US" sz="1300" dirty="0" smtClean="0"/>
              <a:t> </a:t>
            </a:r>
            <a:r>
              <a:rPr lang="en-US" sz="1300" dirty="0" err="1" smtClean="0"/>
              <a:t>ჯარისკაცების</a:t>
            </a:r>
            <a:r>
              <a:rPr lang="en-US" sz="1300" dirty="0" smtClean="0"/>
              <a:t> </a:t>
            </a:r>
            <a:r>
              <a:rPr lang="en-US" sz="1300" dirty="0" err="1" smtClean="0"/>
              <a:t>მემორიალური</a:t>
            </a:r>
            <a:r>
              <a:rPr lang="en-US" sz="1300" dirty="0" smtClean="0"/>
              <a:t> </a:t>
            </a:r>
            <a:r>
              <a:rPr lang="en-US" sz="1300" dirty="0" err="1"/>
              <a:t>დაფის</a:t>
            </a:r>
            <a:r>
              <a:rPr lang="en-US" sz="1300" dirty="0"/>
              <a:t> </a:t>
            </a:r>
            <a:r>
              <a:rPr lang="en-US" sz="1300" dirty="0" err="1" smtClean="0"/>
              <a:t>ოფიციალურ</a:t>
            </a:r>
            <a:r>
              <a:rPr lang="ka-GE" sz="1300" dirty="0" smtClean="0"/>
              <a:t> </a:t>
            </a:r>
            <a:r>
              <a:rPr lang="en-US" sz="1300" dirty="0" err="1" smtClean="0"/>
              <a:t>გახსნის</a:t>
            </a:r>
            <a:r>
              <a:rPr lang="en-US" sz="1300" dirty="0" smtClean="0"/>
              <a:t> </a:t>
            </a:r>
            <a:r>
              <a:rPr lang="en-US" sz="1300" dirty="0" err="1" smtClean="0"/>
              <a:t>ცერემონი</a:t>
            </a:r>
            <a:r>
              <a:rPr lang="ka-GE" sz="1300" dirty="0" smtClean="0"/>
              <a:t>ას.</a:t>
            </a:r>
          </a:p>
          <a:p>
            <a:pPr marL="0" lvl="0" indent="0" algn="just">
              <a:lnSpc>
                <a:spcPct val="150000"/>
              </a:lnSpc>
              <a:buNone/>
            </a:pPr>
            <a:endParaRPr lang="ka-GE" sz="1300" dirty="0" smtClean="0"/>
          </a:p>
          <a:p>
            <a:pPr lvl="0" algn="just">
              <a:lnSpc>
                <a:spcPct val="150000"/>
              </a:lnSpc>
            </a:pPr>
            <a:r>
              <a:rPr lang="en-US" sz="1300" dirty="0" err="1" smtClean="0"/>
              <a:t>ვეტერანების</a:t>
            </a:r>
            <a:r>
              <a:rPr lang="en-US" sz="1300" dirty="0" smtClean="0"/>
              <a:t> </a:t>
            </a:r>
            <a:r>
              <a:rPr lang="en-US" sz="1300" dirty="0" err="1"/>
              <a:t>საქმეთა</a:t>
            </a:r>
            <a:r>
              <a:rPr lang="en-US" sz="1300" dirty="0"/>
              <a:t> </a:t>
            </a:r>
            <a:r>
              <a:rPr lang="en-US" sz="1300" dirty="0" err="1"/>
              <a:t>სახელმწიფო</a:t>
            </a:r>
            <a:r>
              <a:rPr lang="en-US" sz="1300" dirty="0"/>
              <a:t> </a:t>
            </a:r>
            <a:r>
              <a:rPr lang="en-US" sz="1300" dirty="0" err="1"/>
              <a:t>სამსახურის</a:t>
            </a:r>
            <a:r>
              <a:rPr lang="en-US" sz="1300" dirty="0"/>
              <a:t> </a:t>
            </a:r>
            <a:r>
              <a:rPr lang="en-US" sz="1300" dirty="0" err="1" smtClean="0"/>
              <a:t>დირექტორი</a:t>
            </a:r>
            <a:r>
              <a:rPr lang="en-US" sz="1300" dirty="0" smtClean="0"/>
              <a:t> </a:t>
            </a:r>
            <a:r>
              <a:rPr lang="en-US" sz="1300" dirty="0" err="1" smtClean="0"/>
              <a:t>აზერბაიჯანის</a:t>
            </a:r>
            <a:r>
              <a:rPr lang="en-US" sz="1300" dirty="0" smtClean="0"/>
              <a:t> </a:t>
            </a:r>
            <a:r>
              <a:rPr lang="en-US" sz="1300" dirty="0" err="1"/>
              <a:t>შაჰიდთა</a:t>
            </a:r>
            <a:r>
              <a:rPr lang="en-US" sz="1300" dirty="0"/>
              <a:t>, </a:t>
            </a:r>
            <a:r>
              <a:rPr lang="en-US" sz="1300" dirty="0" err="1"/>
              <a:t>ინვალიდთა</a:t>
            </a:r>
            <a:r>
              <a:rPr lang="en-US" sz="1300" dirty="0"/>
              <a:t> </a:t>
            </a:r>
            <a:r>
              <a:rPr lang="en-US" sz="1300" dirty="0" err="1"/>
              <a:t>და</a:t>
            </a:r>
            <a:r>
              <a:rPr lang="en-US" sz="1300" dirty="0"/>
              <a:t> </a:t>
            </a:r>
            <a:r>
              <a:rPr lang="en-US" sz="1300" dirty="0" err="1"/>
              <a:t>ვეტერანთა</a:t>
            </a:r>
            <a:r>
              <a:rPr lang="en-US" sz="1300" dirty="0"/>
              <a:t> </a:t>
            </a:r>
            <a:r>
              <a:rPr lang="en-US" sz="1300" dirty="0" err="1"/>
              <a:t>კავშირის</a:t>
            </a:r>
            <a:r>
              <a:rPr lang="en-US" sz="1300" dirty="0"/>
              <a:t> </a:t>
            </a:r>
            <a:r>
              <a:rPr lang="en-US" sz="1300" dirty="0" err="1"/>
              <a:t>მიწვევით</a:t>
            </a:r>
            <a:r>
              <a:rPr lang="en-US" sz="1300" dirty="0"/>
              <a:t>, </a:t>
            </a:r>
            <a:r>
              <a:rPr lang="en-US" sz="1300" dirty="0" err="1"/>
              <a:t>დელეგაციასთან</a:t>
            </a:r>
            <a:r>
              <a:rPr lang="en-US" sz="1300" dirty="0"/>
              <a:t> </a:t>
            </a:r>
            <a:r>
              <a:rPr lang="en-US" sz="1300" dirty="0" err="1"/>
              <a:t>ერთად</a:t>
            </a:r>
            <a:r>
              <a:rPr lang="en-US" sz="1300" dirty="0"/>
              <a:t> </a:t>
            </a:r>
            <a:r>
              <a:rPr lang="en-US" sz="1300" dirty="0" err="1"/>
              <a:t>ვიზიტით</a:t>
            </a:r>
            <a:r>
              <a:rPr lang="en-US" sz="1300" dirty="0"/>
              <a:t> </a:t>
            </a:r>
            <a:r>
              <a:rPr lang="en-US" sz="1300" dirty="0" err="1"/>
              <a:t>იმყოფებოდა</a:t>
            </a:r>
            <a:r>
              <a:rPr lang="en-US" sz="1300" dirty="0"/>
              <a:t> </a:t>
            </a:r>
            <a:r>
              <a:rPr lang="en-US" sz="1300" dirty="0" err="1"/>
              <a:t>აზერბაიჯანის</a:t>
            </a:r>
            <a:r>
              <a:rPr lang="en-US" sz="1300" dirty="0"/>
              <a:t> </a:t>
            </a:r>
            <a:r>
              <a:rPr lang="en-US" sz="1300" dirty="0" err="1"/>
              <a:t>დედაქალაქ</a:t>
            </a:r>
            <a:r>
              <a:rPr lang="en-US" sz="1300" dirty="0"/>
              <a:t> </a:t>
            </a:r>
            <a:r>
              <a:rPr lang="en-US" sz="1300" dirty="0" err="1"/>
              <a:t>ბაქოში</a:t>
            </a:r>
            <a:r>
              <a:rPr lang="en-US" sz="1300" dirty="0"/>
              <a:t>. </a:t>
            </a:r>
            <a:endParaRPr lang="ka-GE" sz="1300" dirty="0" smtClean="0"/>
          </a:p>
          <a:p>
            <a:pPr lvl="0" algn="just">
              <a:lnSpc>
                <a:spcPct val="150000"/>
              </a:lnSpc>
            </a:pPr>
            <a:endParaRPr lang="en-US" sz="1300" dirty="0"/>
          </a:p>
          <a:p>
            <a:pPr lvl="0" algn="just">
              <a:lnSpc>
                <a:spcPct val="150000"/>
              </a:lnSpc>
            </a:pPr>
            <a:r>
              <a:rPr lang="en-US" sz="1300" dirty="0" err="1" smtClean="0"/>
              <a:t>ვეტერანების</a:t>
            </a:r>
            <a:r>
              <a:rPr lang="en-US" sz="1300" dirty="0" smtClean="0"/>
              <a:t> </a:t>
            </a:r>
            <a:r>
              <a:rPr lang="en-US" sz="1300" dirty="0" err="1"/>
              <a:t>საქმეთა</a:t>
            </a:r>
            <a:r>
              <a:rPr lang="en-US" sz="1300" dirty="0"/>
              <a:t> </a:t>
            </a:r>
            <a:r>
              <a:rPr lang="en-US" sz="1300" dirty="0" err="1"/>
              <a:t>სახელმწიფო</a:t>
            </a:r>
            <a:r>
              <a:rPr lang="en-US" sz="1300" dirty="0"/>
              <a:t> </a:t>
            </a:r>
            <a:r>
              <a:rPr lang="en-US" sz="1300" dirty="0" err="1"/>
              <a:t>სამსახურის</a:t>
            </a:r>
            <a:r>
              <a:rPr lang="en-US" sz="1300" dirty="0"/>
              <a:t> </a:t>
            </a:r>
            <a:r>
              <a:rPr lang="en-US" sz="1300" dirty="0" err="1"/>
              <a:t>დირექტორი</a:t>
            </a:r>
            <a:r>
              <a:rPr lang="ka-GE" sz="1300" dirty="0" smtClean="0"/>
              <a:t>ს</a:t>
            </a:r>
            <a:r>
              <a:rPr lang="en-US" sz="1300" dirty="0" smtClean="0"/>
              <a:t> </a:t>
            </a:r>
            <a:r>
              <a:rPr lang="ka-GE" sz="1300" dirty="0" smtClean="0"/>
              <a:t>ვიზიტი </a:t>
            </a:r>
            <a:r>
              <a:rPr lang="en-US" sz="1300" dirty="0" err="1"/>
              <a:t>სამსახურის</a:t>
            </a:r>
            <a:r>
              <a:rPr lang="en-US" sz="1300" dirty="0"/>
              <a:t> </a:t>
            </a:r>
            <a:r>
              <a:rPr lang="en-US" sz="1300" dirty="0" err="1"/>
              <a:t>წარმომადგენლებთან</a:t>
            </a:r>
            <a:r>
              <a:rPr lang="en-US" sz="1300" dirty="0"/>
              <a:t> </a:t>
            </a:r>
            <a:r>
              <a:rPr lang="en-US" sz="1300" dirty="0" err="1"/>
              <a:t>ერთად</a:t>
            </a:r>
            <a:r>
              <a:rPr lang="en-US" sz="1300" dirty="0"/>
              <a:t>, </a:t>
            </a:r>
            <a:r>
              <a:rPr lang="en-US" sz="1300" dirty="0" err="1"/>
              <a:t>უკრაინაში</a:t>
            </a:r>
            <a:r>
              <a:rPr lang="en-US" sz="1300" dirty="0"/>
              <a:t>, </a:t>
            </a:r>
            <a:r>
              <a:rPr lang="en-US" sz="1300" dirty="0" err="1"/>
              <a:t>ქ.ოდესაში</a:t>
            </a:r>
            <a:r>
              <a:rPr lang="ka-GE" sz="1300" dirty="0"/>
              <a:t>.  ვიზიტის მიზანს წარმოადგენდა  </a:t>
            </a:r>
            <a:r>
              <a:rPr lang="en-US" sz="1300" dirty="0" err="1"/>
              <a:t>მონაწილეობის</a:t>
            </a:r>
            <a:r>
              <a:rPr lang="en-US" sz="1300" dirty="0"/>
              <a:t> </a:t>
            </a:r>
            <a:r>
              <a:rPr lang="ka-GE" sz="1300" dirty="0"/>
              <a:t>მიღება  </a:t>
            </a:r>
            <a:r>
              <a:rPr lang="en-US" sz="1300" dirty="0" err="1"/>
              <a:t>უკრაინისა</a:t>
            </a:r>
            <a:r>
              <a:rPr lang="en-US" sz="1300" dirty="0"/>
              <a:t> </a:t>
            </a:r>
            <a:r>
              <a:rPr lang="en-US" sz="1300" dirty="0" err="1"/>
              <a:t>და</a:t>
            </a:r>
            <a:r>
              <a:rPr lang="en-US" sz="1300" dirty="0"/>
              <a:t> </a:t>
            </a:r>
            <a:r>
              <a:rPr lang="en-US" sz="1300" dirty="0" err="1"/>
              <a:t>საქართველოს</a:t>
            </a:r>
            <a:r>
              <a:rPr lang="en-US" sz="1300" dirty="0"/>
              <a:t> </a:t>
            </a:r>
            <a:r>
              <a:rPr lang="en-US" sz="1300" dirty="0" err="1"/>
              <a:t>დიპლომატიური</a:t>
            </a:r>
            <a:r>
              <a:rPr lang="en-US" sz="1300" dirty="0"/>
              <a:t> </a:t>
            </a:r>
            <a:r>
              <a:rPr lang="en-US" sz="1300" dirty="0" err="1"/>
              <a:t>ურთიერთობის</a:t>
            </a:r>
            <a:r>
              <a:rPr lang="en-US" sz="1300" dirty="0"/>
              <a:t> 100 </a:t>
            </a:r>
            <a:r>
              <a:rPr lang="en-US" sz="1300" dirty="0" err="1"/>
              <a:t>წლის</a:t>
            </a:r>
            <a:r>
              <a:rPr lang="en-US" sz="1300" dirty="0"/>
              <a:t> </a:t>
            </a:r>
            <a:r>
              <a:rPr lang="en-US" sz="1300" dirty="0" err="1"/>
              <a:t>იუბილისადმი</a:t>
            </a:r>
            <a:r>
              <a:rPr lang="en-US" sz="1300" dirty="0"/>
              <a:t> </a:t>
            </a:r>
            <a:r>
              <a:rPr lang="en-US" sz="1300" dirty="0" err="1"/>
              <a:t>მიძღვნილ</a:t>
            </a:r>
            <a:r>
              <a:rPr lang="en-US" sz="1300" dirty="0"/>
              <a:t> </a:t>
            </a:r>
            <a:r>
              <a:rPr lang="en-US" sz="1300" dirty="0" err="1" smtClean="0"/>
              <a:t>ღონისძიებებში</a:t>
            </a:r>
            <a:r>
              <a:rPr lang="en-US" sz="1300" dirty="0"/>
              <a:t>. </a:t>
            </a:r>
            <a:endParaRPr lang="ka-GE" sz="1300" dirty="0" smtClean="0"/>
          </a:p>
          <a:p>
            <a:pPr marL="0" lvl="0" indent="0" algn="just">
              <a:lnSpc>
                <a:spcPct val="150000"/>
              </a:lnSpc>
              <a:buNone/>
            </a:pPr>
            <a:endParaRPr lang="ka-GE" sz="1300" dirty="0" smtClean="0"/>
          </a:p>
          <a:p>
            <a:pPr lvl="0" algn="just">
              <a:lnSpc>
                <a:spcPct val="150000"/>
              </a:lnSpc>
            </a:pPr>
            <a:r>
              <a:rPr lang="en-US" sz="1300" dirty="0" err="1" smtClean="0"/>
              <a:t>ვეტერანების</a:t>
            </a:r>
            <a:r>
              <a:rPr lang="en-US" sz="1300" dirty="0" smtClean="0"/>
              <a:t> </a:t>
            </a:r>
            <a:r>
              <a:rPr lang="en-US" sz="1300" dirty="0" err="1"/>
              <a:t>საქმეთა</a:t>
            </a:r>
            <a:r>
              <a:rPr lang="en-US" sz="1300" dirty="0"/>
              <a:t> </a:t>
            </a:r>
            <a:r>
              <a:rPr lang="en-US" sz="1300" dirty="0" err="1"/>
              <a:t>სახელმწიფო</a:t>
            </a:r>
            <a:r>
              <a:rPr lang="en-US" sz="1300" dirty="0"/>
              <a:t> </a:t>
            </a:r>
            <a:r>
              <a:rPr lang="en-US" sz="1300" dirty="0" err="1"/>
              <a:t>სამსახურის</a:t>
            </a:r>
            <a:r>
              <a:rPr lang="en-US" sz="1300" dirty="0"/>
              <a:t> </a:t>
            </a:r>
            <a:r>
              <a:rPr lang="en-US" sz="1300" dirty="0" err="1"/>
              <a:t>დირექტორის</a:t>
            </a:r>
            <a:r>
              <a:rPr lang="en-US" sz="1300" dirty="0"/>
              <a:t> </a:t>
            </a:r>
            <a:r>
              <a:rPr lang="en-US" sz="1300" dirty="0" err="1" smtClean="0"/>
              <a:t>მოადგილის</a:t>
            </a:r>
            <a:r>
              <a:rPr lang="ka-GE" sz="1300" dirty="0" smtClean="0"/>
              <a:t> </a:t>
            </a:r>
            <a:r>
              <a:rPr lang="en-US" sz="1300" dirty="0" err="1" smtClean="0"/>
              <a:t>და</a:t>
            </a:r>
            <a:r>
              <a:rPr lang="en-US" sz="1300" dirty="0" smtClean="0"/>
              <a:t> </a:t>
            </a:r>
            <a:r>
              <a:rPr lang="ka-GE" sz="1300" dirty="0" smtClean="0"/>
              <a:t>სამართლებრივი უზრუნველყოფის</a:t>
            </a:r>
            <a:r>
              <a:rPr lang="en-US" sz="1300" dirty="0" smtClean="0"/>
              <a:t> </a:t>
            </a:r>
            <a:r>
              <a:rPr lang="en-US" sz="1300" dirty="0" err="1"/>
              <a:t>დეპარტამენტის</a:t>
            </a:r>
            <a:r>
              <a:rPr lang="en-US" sz="1300" dirty="0"/>
              <a:t> </a:t>
            </a:r>
            <a:r>
              <a:rPr lang="en-US" sz="1300" dirty="0" err="1"/>
              <a:t>უფროსი</a:t>
            </a:r>
            <a:r>
              <a:rPr lang="ka-GE" sz="1300" dirty="0" smtClean="0"/>
              <a:t>ს ოფიციალური </a:t>
            </a:r>
            <a:r>
              <a:rPr lang="ka-GE" sz="1300" dirty="0"/>
              <a:t>ვიზიტი </a:t>
            </a:r>
            <a:r>
              <a:rPr lang="ka-GE" sz="1300" dirty="0" smtClean="0"/>
              <a:t>უკრაინის დედაქალაქ კიევში</a:t>
            </a:r>
            <a:r>
              <a:rPr lang="ka-GE" sz="1300" dirty="0"/>
              <a:t>.  </a:t>
            </a:r>
            <a:r>
              <a:rPr lang="en-US" sz="1300" dirty="0" err="1"/>
              <a:t>ვიზიტის</a:t>
            </a:r>
            <a:r>
              <a:rPr lang="en-US" sz="1300" dirty="0"/>
              <a:t> </a:t>
            </a:r>
            <a:r>
              <a:rPr lang="en-US" sz="1300" dirty="0" err="1" smtClean="0"/>
              <a:t>მიზან</a:t>
            </a:r>
            <a:r>
              <a:rPr lang="ka-GE" sz="1300" dirty="0" smtClean="0"/>
              <a:t>ს წარმოადგენდა</a:t>
            </a:r>
            <a:r>
              <a:rPr lang="en-US" sz="1300" dirty="0" smtClean="0"/>
              <a:t> </a:t>
            </a:r>
            <a:r>
              <a:rPr lang="en-US" sz="1300" dirty="0" err="1"/>
              <a:t>სამიტზე</a:t>
            </a:r>
            <a:r>
              <a:rPr lang="ka-GE" sz="1300" dirty="0"/>
              <a:t> </a:t>
            </a:r>
            <a:r>
              <a:rPr lang="en-US" sz="1300" dirty="0" err="1" smtClean="0"/>
              <a:t>დასწრება</a:t>
            </a:r>
            <a:r>
              <a:rPr lang="ka-GE" sz="1300" dirty="0" smtClean="0"/>
              <a:t> სახელწოდებით </a:t>
            </a:r>
            <a:r>
              <a:rPr lang="en-US" sz="1300" dirty="0" smtClean="0"/>
              <a:t>„</a:t>
            </a:r>
            <a:r>
              <a:rPr lang="en-US" sz="1300" dirty="0" err="1" smtClean="0"/>
              <a:t>ვეტერანების</a:t>
            </a:r>
            <a:r>
              <a:rPr lang="en-US" sz="1300" dirty="0" smtClean="0"/>
              <a:t> </a:t>
            </a:r>
            <a:r>
              <a:rPr lang="en-US" sz="1300" dirty="0" err="1"/>
              <a:t>გაძლიერება</a:t>
            </a:r>
            <a:r>
              <a:rPr lang="en-US" sz="1300" dirty="0"/>
              <a:t> </a:t>
            </a:r>
            <a:r>
              <a:rPr lang="en-US" sz="1300" dirty="0" err="1"/>
              <a:t>და</a:t>
            </a:r>
            <a:r>
              <a:rPr lang="en-US" sz="1300" dirty="0"/>
              <a:t> </a:t>
            </a:r>
            <a:r>
              <a:rPr lang="en-US" sz="1300" dirty="0" err="1"/>
              <a:t>სამოქალაქო</a:t>
            </a:r>
            <a:r>
              <a:rPr lang="en-US" sz="1300" dirty="0"/>
              <a:t> </a:t>
            </a:r>
            <a:r>
              <a:rPr lang="en-US" sz="1300" dirty="0" err="1"/>
              <a:t>საზოგადოებაში</a:t>
            </a:r>
            <a:r>
              <a:rPr lang="en-US" sz="1300" dirty="0"/>
              <a:t> </a:t>
            </a:r>
            <a:r>
              <a:rPr lang="en-US" sz="1300" dirty="0" err="1"/>
              <a:t>მათი</a:t>
            </a:r>
            <a:r>
              <a:rPr lang="en-US" sz="1300" dirty="0"/>
              <a:t> </a:t>
            </a:r>
            <a:r>
              <a:rPr lang="en-US" sz="1300" dirty="0" err="1"/>
              <a:t>ინტეგრაციის</a:t>
            </a:r>
            <a:r>
              <a:rPr lang="en-US" sz="1300" dirty="0"/>
              <a:t> </a:t>
            </a:r>
            <a:r>
              <a:rPr lang="en-US" sz="1300" dirty="0" err="1"/>
              <a:t>ხელშეწყობა</a:t>
            </a:r>
            <a:r>
              <a:rPr lang="en-US" sz="1300" dirty="0" smtClean="0"/>
              <a:t>’’</a:t>
            </a:r>
            <a:r>
              <a:rPr lang="ka-GE" sz="1300" dirty="0" smtClean="0"/>
              <a:t>.</a:t>
            </a:r>
            <a:r>
              <a:rPr lang="en-US" sz="1300" dirty="0" smtClean="0"/>
              <a:t> </a:t>
            </a:r>
            <a:endParaRPr lang="ka-GE" sz="1300" dirty="0" smtClean="0"/>
          </a:p>
          <a:p>
            <a:pPr marL="0" lvl="0" indent="0" algn="just">
              <a:lnSpc>
                <a:spcPct val="150000"/>
              </a:lnSpc>
              <a:buNone/>
            </a:pPr>
            <a:endParaRPr lang="ka-GE" sz="1300" dirty="0" smtClean="0"/>
          </a:p>
          <a:p>
            <a:pPr lvl="0" algn="just">
              <a:lnSpc>
                <a:spcPct val="150000"/>
              </a:lnSpc>
            </a:pPr>
            <a:r>
              <a:rPr lang="en-US" sz="1300" dirty="0" err="1" smtClean="0"/>
              <a:t>ვეტერანების</a:t>
            </a:r>
            <a:r>
              <a:rPr lang="en-US" sz="1300" dirty="0" smtClean="0"/>
              <a:t> </a:t>
            </a:r>
            <a:r>
              <a:rPr lang="en-US" sz="1300" dirty="0" err="1"/>
              <a:t>საქმეთა</a:t>
            </a:r>
            <a:r>
              <a:rPr lang="en-US" sz="1300" dirty="0"/>
              <a:t> </a:t>
            </a:r>
            <a:r>
              <a:rPr lang="en-US" sz="1300" dirty="0" err="1"/>
              <a:t>სახელმწიფო</a:t>
            </a:r>
            <a:r>
              <a:rPr lang="en-US" sz="1300" dirty="0"/>
              <a:t> </a:t>
            </a:r>
            <a:r>
              <a:rPr lang="en-US" sz="1300" dirty="0" err="1"/>
              <a:t>სამსახურის</a:t>
            </a:r>
            <a:r>
              <a:rPr lang="en-US" sz="1300" dirty="0"/>
              <a:t> </a:t>
            </a:r>
            <a:r>
              <a:rPr lang="en-US" sz="1300" dirty="0" err="1"/>
              <a:t>დელეგაციის</a:t>
            </a:r>
            <a:r>
              <a:rPr lang="en-US" sz="1300" dirty="0"/>
              <a:t> </a:t>
            </a:r>
            <a:r>
              <a:rPr lang="en-US" sz="1300" dirty="0" err="1"/>
              <a:t>ვიზიტი</a:t>
            </a:r>
            <a:r>
              <a:rPr lang="en-US" sz="1300" dirty="0"/>
              <a:t> </a:t>
            </a:r>
            <a:r>
              <a:rPr lang="en-US" sz="1300" dirty="0" err="1"/>
              <a:t>საფრანგეთ</a:t>
            </a:r>
            <a:r>
              <a:rPr lang="ka-GE" sz="1300" dirty="0"/>
              <a:t>ის დედაქალაქ</a:t>
            </a:r>
            <a:r>
              <a:rPr lang="en-US" sz="1300" dirty="0"/>
              <a:t> </a:t>
            </a:r>
            <a:r>
              <a:rPr lang="en-US" sz="1300" dirty="0" err="1"/>
              <a:t>პარიზში</a:t>
            </a:r>
            <a:r>
              <a:rPr lang="en-US" sz="1300" dirty="0" smtClean="0"/>
              <a:t>.</a:t>
            </a:r>
            <a:r>
              <a:rPr lang="ka-GE" sz="1300" dirty="0" smtClean="0"/>
              <a:t> რომელიც</a:t>
            </a:r>
            <a:r>
              <a:rPr lang="en-US" sz="1300" dirty="0" smtClean="0"/>
              <a:t> </a:t>
            </a:r>
            <a:r>
              <a:rPr lang="en-US" sz="1300" dirty="0" err="1" smtClean="0"/>
              <a:t>ნიუ-იორკის</a:t>
            </a:r>
            <a:r>
              <a:rPr lang="en-US" sz="1300" dirty="0" smtClean="0"/>
              <a:t> </a:t>
            </a:r>
            <a:r>
              <a:rPr lang="en-US" sz="1300" dirty="0" err="1"/>
              <a:t>საერთაშორისო-საკონსულტაციო</a:t>
            </a:r>
            <a:r>
              <a:rPr lang="en-US" sz="1300" dirty="0"/>
              <a:t> </a:t>
            </a:r>
            <a:r>
              <a:rPr lang="en-US" sz="1300" dirty="0" err="1"/>
              <a:t>ფირმის</a:t>
            </a:r>
            <a:r>
              <a:rPr lang="en-US" sz="1300" dirty="0"/>
              <a:t> "Quantum International"-</a:t>
            </a:r>
            <a:r>
              <a:rPr lang="en-US" sz="1300" dirty="0" err="1"/>
              <a:t>ის</a:t>
            </a:r>
            <a:r>
              <a:rPr lang="en-US" sz="1300" dirty="0"/>
              <a:t> </a:t>
            </a:r>
            <a:r>
              <a:rPr lang="en-US" sz="1300" dirty="0" err="1" smtClean="0"/>
              <a:t>მიწვევით</a:t>
            </a:r>
            <a:r>
              <a:rPr lang="ka-GE" sz="1300" dirty="0" smtClean="0"/>
              <a:t> განხორციელდა. ვიზიტის </a:t>
            </a:r>
            <a:r>
              <a:rPr lang="en-US" sz="1300" dirty="0" err="1"/>
              <a:t>მიზანი</a:t>
            </a:r>
            <a:r>
              <a:rPr lang="en-US" sz="1300" dirty="0"/>
              <a:t>  </a:t>
            </a:r>
            <a:r>
              <a:rPr lang="en-US" sz="1300" dirty="0" err="1"/>
              <a:t>ურთიერთთანამშრომლობის</a:t>
            </a:r>
            <a:r>
              <a:rPr lang="en-US" sz="1300" dirty="0"/>
              <a:t> </a:t>
            </a:r>
            <a:r>
              <a:rPr lang="en-US" sz="1300" dirty="0" err="1"/>
              <a:t>საერთო</a:t>
            </a:r>
            <a:r>
              <a:rPr lang="en-US" sz="1300" dirty="0"/>
              <a:t> </a:t>
            </a:r>
            <a:r>
              <a:rPr lang="en-US" sz="1300" dirty="0" err="1"/>
              <a:t>ფორმატის</a:t>
            </a:r>
            <a:r>
              <a:rPr lang="en-US" sz="1300" dirty="0"/>
              <a:t> </a:t>
            </a:r>
            <a:r>
              <a:rPr lang="en-US" sz="1300" dirty="0" err="1"/>
              <a:t>მოძებნ</a:t>
            </a:r>
            <a:r>
              <a:rPr lang="ka-GE" sz="1300" dirty="0"/>
              <a:t>ა იყო. შეხვედრა  გაცნობითი ხასიათის იყო და კითხვა-პასუხის რეჟიმში გაიმართა.</a:t>
            </a:r>
            <a:endParaRPr lang="en-US" sz="1300" dirty="0"/>
          </a:p>
          <a:p>
            <a:pPr marL="0" indent="0" algn="just">
              <a:buNone/>
            </a:pPr>
            <a:endParaRPr lang="en-US" sz="1900" dirty="0"/>
          </a:p>
          <a:p>
            <a:endParaRPr lang="en-US"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20</a:t>
            </a:r>
            <a:endParaRPr lang="en-US" sz="1200" b="0" dirty="0">
              <a:solidFill>
                <a:schemeClr val="tx1"/>
              </a:solidFill>
            </a:endParaRPr>
          </a:p>
        </p:txBody>
      </p:sp>
    </p:spTree>
    <p:extLst>
      <p:ext uri="{BB962C8B-B14F-4D97-AF65-F5344CB8AC3E}">
        <p14:creationId xmlns:p14="http://schemas.microsoft.com/office/powerpoint/2010/main" val="34859778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81000"/>
            <a:ext cx="9144000" cy="6477000"/>
          </a:xfrm>
        </p:spPr>
        <p:txBody>
          <a:bodyPr>
            <a:normAutofit fontScale="40000" lnSpcReduction="20000"/>
          </a:bodyPr>
          <a:lstStyle/>
          <a:p>
            <a:pPr marL="0" indent="0">
              <a:buNone/>
            </a:pPr>
            <a:r>
              <a:rPr lang="en-US" b="1" i="1" dirty="0" smtClean="0"/>
              <a:t>     </a:t>
            </a:r>
            <a:r>
              <a:rPr lang="ka-GE" sz="3500" b="1" i="1" dirty="0" smtClean="0"/>
              <a:t>გამართული </a:t>
            </a:r>
            <a:r>
              <a:rPr lang="ka-GE" sz="3500" b="1" i="1" dirty="0"/>
              <a:t>შეხვედრები</a:t>
            </a:r>
            <a:r>
              <a:rPr lang="en-US" sz="3500" b="1" i="1" dirty="0" smtClean="0"/>
              <a:t>:</a:t>
            </a:r>
            <a:endParaRPr lang="en-US" b="1" i="1" dirty="0"/>
          </a:p>
          <a:p>
            <a:pPr algn="just">
              <a:lnSpc>
                <a:spcPct val="120000"/>
              </a:lnSpc>
            </a:pPr>
            <a:r>
              <a:rPr lang="en-US" sz="3000" b="1" dirty="0" err="1">
                <a:latin typeface="Sylfaen" panose="010A0502050306030303" pitchFamily="18" charset="0"/>
              </a:rPr>
              <a:t>ვეტერანების</a:t>
            </a:r>
            <a:r>
              <a:rPr lang="en-US" sz="3000" b="1" dirty="0">
                <a:latin typeface="Sylfaen" panose="010A0502050306030303" pitchFamily="18" charset="0"/>
              </a:rPr>
              <a:t> </a:t>
            </a:r>
            <a:r>
              <a:rPr lang="en-US" sz="3000" b="1" dirty="0" err="1">
                <a:latin typeface="Sylfaen" panose="010A0502050306030303" pitchFamily="18" charset="0"/>
              </a:rPr>
              <a:t>საქმეთა</a:t>
            </a:r>
            <a:r>
              <a:rPr lang="en-US" sz="3000" b="1" dirty="0">
                <a:latin typeface="Sylfaen" panose="010A0502050306030303" pitchFamily="18" charset="0"/>
              </a:rPr>
              <a:t> </a:t>
            </a:r>
            <a:r>
              <a:rPr lang="en-US" sz="3000" b="1" dirty="0" err="1">
                <a:latin typeface="Sylfaen" panose="010A0502050306030303" pitchFamily="18" charset="0"/>
              </a:rPr>
              <a:t>სახელმწიფო</a:t>
            </a:r>
            <a:r>
              <a:rPr lang="en-US" sz="3000" b="1" dirty="0">
                <a:latin typeface="Sylfaen" panose="010A0502050306030303" pitchFamily="18" charset="0"/>
              </a:rPr>
              <a:t> </a:t>
            </a:r>
            <a:r>
              <a:rPr lang="en-US" sz="3000" b="1" dirty="0" err="1">
                <a:latin typeface="Sylfaen" panose="010A0502050306030303" pitchFamily="18" charset="0"/>
              </a:rPr>
              <a:t>სამსახურის</a:t>
            </a:r>
            <a:r>
              <a:rPr lang="en-US" sz="3000" b="1" dirty="0">
                <a:latin typeface="Sylfaen" panose="010A0502050306030303" pitchFamily="18" charset="0"/>
              </a:rPr>
              <a:t> </a:t>
            </a:r>
            <a:r>
              <a:rPr lang="en-US" sz="3000" b="1" dirty="0" err="1">
                <a:latin typeface="Sylfaen" panose="010A0502050306030303" pitchFamily="18" charset="0"/>
              </a:rPr>
              <a:t>დირექტორი</a:t>
            </a:r>
            <a:r>
              <a:rPr lang="en-US" sz="3000" b="1" dirty="0">
                <a:latin typeface="Sylfaen" panose="010A0502050306030303" pitchFamily="18" charset="0"/>
              </a:rPr>
              <a:t> </a:t>
            </a:r>
            <a:r>
              <a:rPr lang="en-US" sz="3000" b="1" dirty="0" err="1">
                <a:latin typeface="Sylfaen" panose="010A0502050306030303" pitchFamily="18" charset="0"/>
              </a:rPr>
              <a:t>ვლადიმერ</a:t>
            </a:r>
            <a:r>
              <a:rPr lang="en-US" sz="3000" b="1" dirty="0">
                <a:latin typeface="Sylfaen" panose="010A0502050306030303" pitchFamily="18" charset="0"/>
              </a:rPr>
              <a:t> </a:t>
            </a:r>
            <a:r>
              <a:rPr lang="en-US" sz="3000" b="1" dirty="0" err="1">
                <a:latin typeface="Sylfaen" panose="010A0502050306030303" pitchFamily="18" charset="0"/>
              </a:rPr>
              <a:t>იმნაძე</a:t>
            </a:r>
            <a:r>
              <a:rPr lang="en-US" sz="3000" dirty="0">
                <a:latin typeface="Sylfaen" panose="010A0502050306030303" pitchFamily="18" charset="0"/>
              </a:rPr>
              <a:t> </a:t>
            </a:r>
            <a:r>
              <a:rPr lang="en-US" sz="3000" dirty="0" err="1">
                <a:latin typeface="Sylfaen" panose="010A0502050306030303" pitchFamily="18" charset="0"/>
              </a:rPr>
              <a:t>TiKA</a:t>
            </a:r>
            <a:r>
              <a:rPr lang="en-US" sz="3000" dirty="0">
                <a:latin typeface="Sylfaen" panose="010A0502050306030303" pitchFamily="18" charset="0"/>
              </a:rPr>
              <a:t>-ს </a:t>
            </a:r>
            <a:r>
              <a:rPr lang="en-US" sz="3000" dirty="0" err="1">
                <a:latin typeface="Sylfaen" panose="010A0502050306030303" pitchFamily="18" charset="0"/>
              </a:rPr>
              <a:t>კოორდინატორ</a:t>
            </a:r>
            <a:r>
              <a:rPr lang="en-US" sz="3000" dirty="0">
                <a:latin typeface="Sylfaen" panose="010A0502050306030303" pitchFamily="18" charset="0"/>
              </a:rPr>
              <a:t> </a:t>
            </a:r>
            <a:r>
              <a:rPr lang="en-US" sz="3000" dirty="0" err="1">
                <a:latin typeface="Sylfaen" panose="010A0502050306030303" pitchFamily="18" charset="0"/>
              </a:rPr>
              <a:t>ჰუსეინ</a:t>
            </a:r>
            <a:r>
              <a:rPr lang="en-US" sz="3000" dirty="0">
                <a:latin typeface="Sylfaen" panose="010A0502050306030303" pitchFamily="18" charset="0"/>
              </a:rPr>
              <a:t> </a:t>
            </a:r>
            <a:r>
              <a:rPr lang="en-US" sz="3000" dirty="0" err="1">
                <a:latin typeface="Sylfaen" panose="010A0502050306030303" pitchFamily="18" charset="0"/>
              </a:rPr>
              <a:t>შანლის</a:t>
            </a:r>
            <a:r>
              <a:rPr lang="en-US" sz="3000" dirty="0">
                <a:latin typeface="Sylfaen" panose="010A0502050306030303" pitchFamily="18" charset="0"/>
              </a:rPr>
              <a:t> </a:t>
            </a:r>
            <a:r>
              <a:rPr lang="en-US" sz="3000" dirty="0" err="1">
                <a:latin typeface="Sylfaen" panose="010A0502050306030303" pitchFamily="18" charset="0"/>
              </a:rPr>
              <a:t>შეხვდა</a:t>
            </a:r>
            <a:r>
              <a:rPr lang="ka-GE" sz="3000" dirty="0">
                <a:latin typeface="Sylfaen" panose="010A0502050306030303" pitchFamily="18" charset="0"/>
              </a:rPr>
              <a:t>, </a:t>
            </a:r>
            <a:r>
              <a:rPr lang="en-US" sz="3000" dirty="0" err="1">
                <a:latin typeface="Sylfaen" panose="010A0502050306030303" pitchFamily="18" charset="0"/>
              </a:rPr>
              <a:t>შეხვედრა</a:t>
            </a:r>
            <a:r>
              <a:rPr lang="en-US" sz="3000" dirty="0">
                <a:latin typeface="Sylfaen" panose="010A0502050306030303" pitchFamily="18" charset="0"/>
              </a:rPr>
              <a:t> </a:t>
            </a:r>
            <a:r>
              <a:rPr lang="en-US" sz="3000" dirty="0" err="1">
                <a:latin typeface="Sylfaen" panose="010A0502050306030303" pitchFamily="18" charset="0"/>
              </a:rPr>
              <a:t>გაცნობითი</a:t>
            </a:r>
            <a:r>
              <a:rPr lang="en-US" sz="3000" dirty="0">
                <a:latin typeface="Sylfaen" panose="010A0502050306030303" pitchFamily="18" charset="0"/>
              </a:rPr>
              <a:t> </a:t>
            </a:r>
            <a:r>
              <a:rPr lang="en-US" sz="3000" dirty="0" err="1">
                <a:latin typeface="Sylfaen" panose="010A0502050306030303" pitchFamily="18" charset="0"/>
              </a:rPr>
              <a:t>ხასიათის</a:t>
            </a:r>
            <a:r>
              <a:rPr lang="en-US" sz="3000" dirty="0">
                <a:latin typeface="Sylfaen" panose="010A0502050306030303" pitchFamily="18" charset="0"/>
              </a:rPr>
              <a:t> </a:t>
            </a:r>
            <a:r>
              <a:rPr lang="en-US" sz="3000" dirty="0" err="1">
                <a:latin typeface="Sylfaen" panose="010A0502050306030303" pitchFamily="18" charset="0"/>
              </a:rPr>
              <a:t>იყო</a:t>
            </a:r>
            <a:r>
              <a:rPr lang="en-US" sz="3000" dirty="0">
                <a:latin typeface="Sylfaen" panose="010A0502050306030303" pitchFamily="18" charset="0"/>
              </a:rPr>
              <a:t> </a:t>
            </a:r>
            <a:r>
              <a:rPr lang="en-US" sz="3000" dirty="0" err="1">
                <a:latin typeface="Sylfaen" panose="010A0502050306030303" pitchFamily="18" charset="0"/>
              </a:rPr>
              <a:t>და</a:t>
            </a:r>
            <a:r>
              <a:rPr lang="en-US" sz="3000" dirty="0">
                <a:latin typeface="Sylfaen" panose="010A0502050306030303" pitchFamily="18" charset="0"/>
              </a:rPr>
              <a:t> </a:t>
            </a:r>
            <a:r>
              <a:rPr lang="en-US" sz="3000" dirty="0" err="1">
                <a:latin typeface="Sylfaen" panose="010A0502050306030303" pitchFamily="18" charset="0"/>
              </a:rPr>
              <a:t>წარმომადგენლებმა</a:t>
            </a:r>
            <a:r>
              <a:rPr lang="en-US" sz="3000" dirty="0">
                <a:latin typeface="Sylfaen" panose="010A0502050306030303" pitchFamily="18" charset="0"/>
              </a:rPr>
              <a:t> </a:t>
            </a:r>
            <a:r>
              <a:rPr lang="en-US" sz="3000" dirty="0" err="1">
                <a:latin typeface="Sylfaen" panose="010A0502050306030303" pitchFamily="18" charset="0"/>
              </a:rPr>
              <a:t>სამომავლო</a:t>
            </a:r>
            <a:r>
              <a:rPr lang="en-US" sz="3000" dirty="0">
                <a:latin typeface="Sylfaen" panose="010A0502050306030303" pitchFamily="18" charset="0"/>
              </a:rPr>
              <a:t> </a:t>
            </a:r>
            <a:r>
              <a:rPr lang="en-US" sz="3000" dirty="0" err="1">
                <a:latin typeface="Sylfaen" panose="010A0502050306030303" pitchFamily="18" charset="0"/>
              </a:rPr>
              <a:t>თანამშრომლობის</a:t>
            </a:r>
            <a:r>
              <a:rPr lang="en-US" sz="3000" dirty="0">
                <a:latin typeface="Sylfaen" panose="010A0502050306030303" pitchFamily="18" charset="0"/>
              </a:rPr>
              <a:t> </a:t>
            </a:r>
            <a:r>
              <a:rPr lang="en-US" sz="3000" dirty="0" err="1">
                <a:latin typeface="Sylfaen" panose="010A0502050306030303" pitchFamily="18" charset="0"/>
              </a:rPr>
              <a:t>პერსპექტივები</a:t>
            </a:r>
            <a:r>
              <a:rPr lang="en-US" sz="3000" dirty="0">
                <a:latin typeface="Sylfaen" panose="010A0502050306030303" pitchFamily="18" charset="0"/>
              </a:rPr>
              <a:t> </a:t>
            </a:r>
            <a:r>
              <a:rPr lang="en-US" sz="3000" dirty="0" err="1">
                <a:latin typeface="Sylfaen" panose="010A0502050306030303" pitchFamily="18" charset="0"/>
              </a:rPr>
              <a:t>განიხილეს</a:t>
            </a:r>
            <a:r>
              <a:rPr lang="en-US" sz="3000" dirty="0" smtClean="0">
                <a:latin typeface="Sylfaen" panose="010A0502050306030303" pitchFamily="18" charset="0"/>
              </a:rPr>
              <a:t>.</a:t>
            </a:r>
            <a:endParaRPr lang="ka-GE" sz="3000" dirty="0" smtClean="0">
              <a:latin typeface="Sylfaen" panose="010A0502050306030303" pitchFamily="18" charset="0"/>
            </a:endParaRPr>
          </a:p>
          <a:p>
            <a:pPr marL="0" indent="0" algn="just">
              <a:lnSpc>
                <a:spcPct val="120000"/>
              </a:lnSpc>
              <a:buNone/>
            </a:pPr>
            <a:endParaRPr lang="en-US" sz="2500" dirty="0">
              <a:latin typeface="Sylfaen" panose="010A0502050306030303" pitchFamily="18" charset="0"/>
            </a:endParaRPr>
          </a:p>
          <a:p>
            <a:pPr algn="just">
              <a:lnSpc>
                <a:spcPct val="120000"/>
              </a:lnSpc>
            </a:pPr>
            <a:r>
              <a:rPr lang="en-US" sz="3000" b="1" dirty="0" err="1">
                <a:latin typeface="Sylfaen" panose="010A0502050306030303" pitchFamily="18" charset="0"/>
              </a:rPr>
              <a:t>ვეტერანების</a:t>
            </a:r>
            <a:r>
              <a:rPr lang="en-US" sz="3000" b="1" dirty="0">
                <a:latin typeface="Sylfaen" panose="010A0502050306030303" pitchFamily="18" charset="0"/>
              </a:rPr>
              <a:t> </a:t>
            </a:r>
            <a:r>
              <a:rPr lang="en-US" sz="3000" b="1" dirty="0" err="1">
                <a:latin typeface="Sylfaen" panose="010A0502050306030303" pitchFamily="18" charset="0"/>
              </a:rPr>
              <a:t>საქმეთა</a:t>
            </a:r>
            <a:r>
              <a:rPr lang="en-US" sz="3000" b="1" dirty="0">
                <a:latin typeface="Sylfaen" panose="010A0502050306030303" pitchFamily="18" charset="0"/>
              </a:rPr>
              <a:t> </a:t>
            </a:r>
            <a:r>
              <a:rPr lang="en-US" sz="3000" b="1" dirty="0" err="1">
                <a:latin typeface="Sylfaen" panose="010A0502050306030303" pitchFamily="18" charset="0"/>
              </a:rPr>
              <a:t>სახელმწიფო</a:t>
            </a:r>
            <a:r>
              <a:rPr lang="en-US" sz="3000" b="1" dirty="0">
                <a:latin typeface="Sylfaen" panose="010A0502050306030303" pitchFamily="18" charset="0"/>
              </a:rPr>
              <a:t> </a:t>
            </a:r>
            <a:r>
              <a:rPr lang="en-US" sz="3000" b="1" dirty="0" err="1">
                <a:latin typeface="Sylfaen" panose="010A0502050306030303" pitchFamily="18" charset="0"/>
              </a:rPr>
              <a:t>სამსახურის</a:t>
            </a:r>
            <a:r>
              <a:rPr lang="en-US" sz="3000" b="1" dirty="0">
                <a:latin typeface="Sylfaen" panose="010A0502050306030303" pitchFamily="18" charset="0"/>
              </a:rPr>
              <a:t> </a:t>
            </a:r>
            <a:r>
              <a:rPr lang="en-US" sz="3000" b="1" dirty="0" err="1">
                <a:latin typeface="Sylfaen" panose="010A0502050306030303" pitchFamily="18" charset="0"/>
              </a:rPr>
              <a:t>დირექტორმა</a:t>
            </a:r>
            <a:r>
              <a:rPr lang="en-US" sz="3000" b="1" dirty="0">
                <a:latin typeface="Sylfaen" panose="010A0502050306030303" pitchFamily="18" charset="0"/>
              </a:rPr>
              <a:t> </a:t>
            </a:r>
            <a:r>
              <a:rPr lang="en-US" sz="3000" b="1" dirty="0" err="1">
                <a:latin typeface="Sylfaen" panose="010A0502050306030303" pitchFamily="18" charset="0"/>
              </a:rPr>
              <a:t>ვლადიმერ</a:t>
            </a:r>
            <a:r>
              <a:rPr lang="en-US" sz="3000" b="1" dirty="0">
                <a:latin typeface="Sylfaen" panose="010A0502050306030303" pitchFamily="18" charset="0"/>
              </a:rPr>
              <a:t> </a:t>
            </a:r>
            <a:r>
              <a:rPr lang="en-US" sz="3000" b="1" dirty="0" err="1">
                <a:latin typeface="Sylfaen" panose="010A0502050306030303" pitchFamily="18" charset="0"/>
              </a:rPr>
              <a:t>იმნაძემ</a:t>
            </a:r>
            <a:r>
              <a:rPr lang="en-US" sz="3000" b="1" dirty="0">
                <a:latin typeface="Sylfaen" panose="010A0502050306030303" pitchFamily="18" charset="0"/>
              </a:rPr>
              <a:t> </a:t>
            </a:r>
            <a:r>
              <a:rPr lang="en-US" sz="3000" dirty="0" err="1">
                <a:latin typeface="Sylfaen" panose="010A0502050306030303" pitchFamily="18" charset="0"/>
              </a:rPr>
              <a:t>მსოფლიოში</a:t>
            </a:r>
            <a:r>
              <a:rPr lang="en-US" sz="3000" dirty="0">
                <a:latin typeface="Sylfaen" panose="010A0502050306030303" pitchFamily="18" charset="0"/>
              </a:rPr>
              <a:t> </a:t>
            </a:r>
            <a:r>
              <a:rPr lang="en-US" sz="3000" dirty="0" err="1">
                <a:latin typeface="Sylfaen" panose="010A0502050306030303" pitchFamily="18" charset="0"/>
              </a:rPr>
              <a:t>ლიდერი</a:t>
            </a:r>
            <a:r>
              <a:rPr lang="en-US" sz="3000" dirty="0">
                <a:latin typeface="Sylfaen" panose="010A0502050306030303" pitchFamily="18" charset="0"/>
              </a:rPr>
              <a:t> </a:t>
            </a:r>
            <a:r>
              <a:rPr lang="en-US" sz="3000" dirty="0" err="1">
                <a:latin typeface="Sylfaen" panose="010A0502050306030303" pitchFamily="18" charset="0"/>
              </a:rPr>
              <a:t>საპროთეზო</a:t>
            </a:r>
            <a:r>
              <a:rPr lang="en-US" sz="3000" dirty="0">
                <a:latin typeface="Sylfaen" panose="010A0502050306030303" pitchFamily="18" charset="0"/>
              </a:rPr>
              <a:t> </a:t>
            </a:r>
            <a:r>
              <a:rPr lang="en-US" sz="3000" dirty="0" err="1">
                <a:latin typeface="Sylfaen" panose="010A0502050306030303" pitchFamily="18" charset="0"/>
              </a:rPr>
              <a:t>ცენტრის</a:t>
            </a:r>
            <a:r>
              <a:rPr lang="en-US" sz="3000" dirty="0">
                <a:latin typeface="Sylfaen" panose="010A0502050306030303" pitchFamily="18" charset="0"/>
              </a:rPr>
              <a:t> „</a:t>
            </a:r>
            <a:r>
              <a:rPr lang="en-US" sz="3000" dirty="0" err="1">
                <a:latin typeface="Sylfaen" panose="010A0502050306030303" pitchFamily="18" charset="0"/>
              </a:rPr>
              <a:t>OttoBock</a:t>
            </a:r>
            <a:r>
              <a:rPr lang="en-US" sz="3000" dirty="0">
                <a:latin typeface="Sylfaen" panose="010A0502050306030303" pitchFamily="18" charset="0"/>
              </a:rPr>
              <a:t>”-</a:t>
            </a:r>
            <a:r>
              <a:rPr lang="en-US" sz="3000" dirty="0" err="1">
                <a:latin typeface="Sylfaen" panose="010A0502050306030303" pitchFamily="18" charset="0"/>
              </a:rPr>
              <a:t>ის</a:t>
            </a:r>
            <a:r>
              <a:rPr lang="en-US" sz="3000" dirty="0">
                <a:latin typeface="Sylfaen" panose="010A0502050306030303" pitchFamily="18" charset="0"/>
              </a:rPr>
              <a:t> </a:t>
            </a:r>
            <a:r>
              <a:rPr lang="en-US" sz="3000" dirty="0" err="1">
                <a:latin typeface="Sylfaen" panose="010A0502050306030303" pitchFamily="18" charset="0"/>
              </a:rPr>
              <a:t>აღმოსავლეთ</a:t>
            </a:r>
            <a:r>
              <a:rPr lang="en-US" sz="3000" dirty="0">
                <a:latin typeface="Sylfaen" panose="010A0502050306030303" pitchFamily="18" charset="0"/>
              </a:rPr>
              <a:t> </a:t>
            </a:r>
            <a:r>
              <a:rPr lang="en-US" sz="3000" dirty="0" err="1">
                <a:latin typeface="Sylfaen" panose="010A0502050306030303" pitchFamily="18" charset="0"/>
              </a:rPr>
              <a:t>ევროპის</a:t>
            </a:r>
            <a:r>
              <a:rPr lang="en-US" sz="3000" dirty="0">
                <a:latin typeface="Sylfaen" panose="010A0502050306030303" pitchFamily="18" charset="0"/>
              </a:rPr>
              <a:t> </a:t>
            </a:r>
            <a:r>
              <a:rPr lang="en-US" sz="3000" dirty="0" err="1">
                <a:latin typeface="Sylfaen" panose="010A0502050306030303" pitchFamily="18" charset="0"/>
              </a:rPr>
              <a:t>ზონის</a:t>
            </a:r>
            <a:r>
              <a:rPr lang="en-US" sz="3000" dirty="0">
                <a:latin typeface="Sylfaen" panose="010A0502050306030303" pitchFamily="18" charset="0"/>
              </a:rPr>
              <a:t> </a:t>
            </a:r>
            <a:r>
              <a:rPr lang="en-US" sz="3000" dirty="0" err="1">
                <a:latin typeface="Sylfaen" panose="010A0502050306030303" pitchFamily="18" charset="0"/>
              </a:rPr>
              <a:t>მენეჯერს</a:t>
            </a:r>
            <a:r>
              <a:rPr lang="en-US" sz="3000" dirty="0">
                <a:latin typeface="Sylfaen" panose="010A0502050306030303" pitchFamily="18" charset="0"/>
              </a:rPr>
              <a:t> </a:t>
            </a:r>
            <a:r>
              <a:rPr lang="en-US" sz="3000" dirty="0" err="1">
                <a:latin typeface="Sylfaen" panose="010A0502050306030303" pitchFamily="18" charset="0"/>
              </a:rPr>
              <a:t>დიმიტრი</a:t>
            </a:r>
            <a:r>
              <a:rPr lang="en-US" sz="3000" dirty="0">
                <a:latin typeface="Sylfaen" panose="010A0502050306030303" pitchFamily="18" charset="0"/>
              </a:rPr>
              <a:t> </a:t>
            </a:r>
            <a:r>
              <a:rPr lang="en-US" sz="3000" dirty="0" err="1">
                <a:latin typeface="Sylfaen" panose="010A0502050306030303" pitchFamily="18" charset="0"/>
              </a:rPr>
              <a:t>დანიჩენკოს</a:t>
            </a:r>
            <a:r>
              <a:rPr lang="en-US" sz="3000" dirty="0">
                <a:latin typeface="Sylfaen" panose="010A0502050306030303" pitchFamily="18" charset="0"/>
              </a:rPr>
              <a:t> </a:t>
            </a:r>
            <a:r>
              <a:rPr lang="en-US" sz="3000" dirty="0" err="1">
                <a:latin typeface="Sylfaen" panose="010A0502050306030303" pitchFamily="18" charset="0"/>
              </a:rPr>
              <a:t>და</a:t>
            </a:r>
            <a:r>
              <a:rPr lang="en-US" sz="3000" dirty="0">
                <a:latin typeface="Sylfaen" panose="010A0502050306030303" pitchFamily="18" charset="0"/>
              </a:rPr>
              <a:t> </a:t>
            </a:r>
            <a:r>
              <a:rPr lang="en-US" sz="3000" dirty="0" err="1">
                <a:latin typeface="Sylfaen" panose="010A0502050306030303" pitchFamily="18" charset="0"/>
              </a:rPr>
              <a:t>შშმ</a:t>
            </a:r>
            <a:r>
              <a:rPr lang="en-US" sz="3000" dirty="0">
                <a:latin typeface="Sylfaen" panose="010A0502050306030303" pitchFamily="18" charset="0"/>
              </a:rPr>
              <a:t> </a:t>
            </a:r>
            <a:r>
              <a:rPr lang="en-US" sz="3000" dirty="0" err="1">
                <a:latin typeface="Sylfaen" panose="010A0502050306030303" pitchFamily="18" charset="0"/>
              </a:rPr>
              <a:t>პირთა</a:t>
            </a:r>
            <a:r>
              <a:rPr lang="en-US" sz="3000" dirty="0">
                <a:latin typeface="Sylfaen" panose="010A0502050306030303" pitchFamily="18" charset="0"/>
              </a:rPr>
              <a:t> </a:t>
            </a:r>
            <a:r>
              <a:rPr lang="en-US" sz="3000" dirty="0" err="1">
                <a:latin typeface="Sylfaen" panose="010A0502050306030303" pitchFamily="18" charset="0"/>
              </a:rPr>
              <a:t>სოციალური</a:t>
            </a:r>
            <a:r>
              <a:rPr lang="en-US" sz="3000" dirty="0">
                <a:latin typeface="Sylfaen" panose="010A0502050306030303" pitchFamily="18" charset="0"/>
              </a:rPr>
              <a:t> </a:t>
            </a:r>
            <a:r>
              <a:rPr lang="en-US" sz="3000" dirty="0" err="1">
                <a:latin typeface="Sylfaen" panose="010A0502050306030303" pitchFamily="18" charset="0"/>
              </a:rPr>
              <a:t>რეაბილიტაციის</a:t>
            </a:r>
            <a:r>
              <a:rPr lang="en-US" sz="3000" dirty="0">
                <a:latin typeface="Sylfaen" panose="010A0502050306030303" pitchFamily="18" charset="0"/>
              </a:rPr>
              <a:t> </a:t>
            </a:r>
            <a:r>
              <a:rPr lang="en-US" sz="3000" dirty="0" err="1">
                <a:latin typeface="Sylfaen" panose="010A0502050306030303" pitchFamily="18" charset="0"/>
              </a:rPr>
              <a:t>ცენტრის</a:t>
            </a:r>
            <a:r>
              <a:rPr lang="en-US" sz="3000" dirty="0">
                <a:latin typeface="Sylfaen" panose="010A0502050306030303" pitchFamily="18" charset="0"/>
              </a:rPr>
              <a:t> </a:t>
            </a:r>
            <a:r>
              <a:rPr lang="en-US" sz="3000" dirty="0" err="1">
                <a:latin typeface="Sylfaen" panose="010A0502050306030303" pitchFamily="18" charset="0"/>
              </a:rPr>
              <a:t>დირექტორს</a:t>
            </a:r>
            <a:r>
              <a:rPr lang="en-US" sz="3000" dirty="0">
                <a:latin typeface="Sylfaen" panose="010A0502050306030303" pitchFamily="18" charset="0"/>
              </a:rPr>
              <a:t> </a:t>
            </a:r>
            <a:r>
              <a:rPr lang="en-US" sz="3000" dirty="0" err="1">
                <a:latin typeface="Sylfaen" panose="010A0502050306030303" pitchFamily="18" charset="0"/>
              </a:rPr>
              <a:t>თეა</a:t>
            </a:r>
            <a:r>
              <a:rPr lang="en-US" sz="3000" dirty="0">
                <a:latin typeface="Sylfaen" panose="010A0502050306030303" pitchFamily="18" charset="0"/>
              </a:rPr>
              <a:t> </a:t>
            </a:r>
            <a:r>
              <a:rPr lang="en-US" sz="3000" dirty="0" err="1">
                <a:latin typeface="Sylfaen" panose="010A0502050306030303" pitchFamily="18" charset="0"/>
              </a:rPr>
              <a:t>ერისთავს</a:t>
            </a:r>
            <a:r>
              <a:rPr lang="en-US" sz="3000" dirty="0">
                <a:latin typeface="Sylfaen" panose="010A0502050306030303" pitchFamily="18" charset="0"/>
              </a:rPr>
              <a:t> </a:t>
            </a:r>
            <a:r>
              <a:rPr lang="en-US" sz="3000" dirty="0" err="1">
                <a:latin typeface="Sylfaen" panose="010A0502050306030303" pitchFamily="18" charset="0"/>
              </a:rPr>
              <a:t>უმასპინძლა</a:t>
            </a:r>
            <a:r>
              <a:rPr lang="ka-GE" sz="3000" dirty="0">
                <a:latin typeface="Sylfaen" panose="010A0502050306030303" pitchFamily="18" charset="0"/>
              </a:rPr>
              <a:t>. შეხვედრაზე სამომავლოდ თანამშრომლობის გაგრძელებეზე იმსჯელეს</a:t>
            </a:r>
            <a:r>
              <a:rPr lang="ka-GE" sz="3000" dirty="0" smtClean="0">
                <a:latin typeface="Sylfaen" panose="010A0502050306030303" pitchFamily="18" charset="0"/>
              </a:rPr>
              <a:t>.</a:t>
            </a:r>
          </a:p>
          <a:p>
            <a:pPr marL="0" indent="0" algn="just">
              <a:lnSpc>
                <a:spcPct val="120000"/>
              </a:lnSpc>
              <a:buNone/>
            </a:pPr>
            <a:endParaRPr lang="ka-GE" sz="2500" dirty="0">
              <a:latin typeface="Sylfaen" panose="010A0502050306030303" pitchFamily="18" charset="0"/>
            </a:endParaRPr>
          </a:p>
          <a:p>
            <a:pPr lvl="0" algn="just">
              <a:lnSpc>
                <a:spcPct val="120000"/>
              </a:lnSpc>
            </a:pPr>
            <a:r>
              <a:rPr lang="en-US" sz="3000" b="1" dirty="0" err="1">
                <a:latin typeface="Sylfaen" panose="010A0502050306030303" pitchFamily="18" charset="0"/>
              </a:rPr>
              <a:t>ვეტერანების</a:t>
            </a:r>
            <a:r>
              <a:rPr lang="en-US" sz="3000" b="1" dirty="0">
                <a:latin typeface="Sylfaen" panose="010A0502050306030303" pitchFamily="18" charset="0"/>
              </a:rPr>
              <a:t> </a:t>
            </a:r>
            <a:r>
              <a:rPr lang="en-US" sz="3000" b="1" dirty="0" err="1">
                <a:latin typeface="Sylfaen" panose="010A0502050306030303" pitchFamily="18" charset="0"/>
              </a:rPr>
              <a:t>საქმეთა</a:t>
            </a:r>
            <a:r>
              <a:rPr lang="en-US" sz="3000" b="1" dirty="0">
                <a:latin typeface="Sylfaen" panose="010A0502050306030303" pitchFamily="18" charset="0"/>
              </a:rPr>
              <a:t> </a:t>
            </a:r>
            <a:r>
              <a:rPr lang="en-US" sz="3000" b="1" dirty="0" err="1">
                <a:latin typeface="Sylfaen" panose="010A0502050306030303" pitchFamily="18" charset="0"/>
              </a:rPr>
              <a:t>სახელმწიფო</a:t>
            </a:r>
            <a:r>
              <a:rPr lang="en-US" sz="3000" b="1" dirty="0">
                <a:latin typeface="Sylfaen" panose="010A0502050306030303" pitchFamily="18" charset="0"/>
              </a:rPr>
              <a:t> </a:t>
            </a:r>
            <a:r>
              <a:rPr lang="en-US" sz="3000" b="1" dirty="0" err="1">
                <a:latin typeface="Sylfaen" panose="010A0502050306030303" pitchFamily="18" charset="0"/>
              </a:rPr>
              <a:t>სამსახურის</a:t>
            </a:r>
            <a:r>
              <a:rPr lang="en-US" sz="3000" b="1" dirty="0">
                <a:latin typeface="Sylfaen" panose="010A0502050306030303" pitchFamily="18" charset="0"/>
              </a:rPr>
              <a:t> </a:t>
            </a:r>
            <a:r>
              <a:rPr lang="en-US" sz="3000" b="1" dirty="0" err="1">
                <a:latin typeface="Sylfaen" panose="010A0502050306030303" pitchFamily="18" charset="0"/>
              </a:rPr>
              <a:t>დირექტორ</a:t>
            </a:r>
            <a:r>
              <a:rPr lang="ka-GE" sz="3000" b="1" dirty="0">
                <a:latin typeface="Sylfaen" panose="010A0502050306030303" pitchFamily="18" charset="0"/>
              </a:rPr>
              <a:t>მა ვლადიმერ იმნაძემ </a:t>
            </a:r>
            <a:r>
              <a:rPr lang="en-US" sz="3000" dirty="0" err="1">
                <a:latin typeface="Sylfaen" panose="010A0502050306030303" pitchFamily="18" charset="0"/>
              </a:rPr>
              <a:t>უწყების</a:t>
            </a:r>
            <a:r>
              <a:rPr lang="en-US" sz="3000" dirty="0">
                <a:latin typeface="Sylfaen" panose="010A0502050306030303" pitchFamily="18" charset="0"/>
              </a:rPr>
              <a:t> </a:t>
            </a:r>
            <a:r>
              <a:rPr lang="en-US" sz="3000" dirty="0" err="1">
                <a:latin typeface="Sylfaen" panose="010A0502050306030303" pitchFamily="18" charset="0"/>
              </a:rPr>
              <a:t>წარმომადგენლებთან</a:t>
            </a:r>
            <a:r>
              <a:rPr lang="en-US" sz="3000" dirty="0">
                <a:latin typeface="Sylfaen" panose="010A0502050306030303" pitchFamily="18" charset="0"/>
              </a:rPr>
              <a:t> </a:t>
            </a:r>
            <a:r>
              <a:rPr lang="en-US" sz="3000" dirty="0" err="1">
                <a:latin typeface="Sylfaen" panose="010A0502050306030303" pitchFamily="18" charset="0"/>
              </a:rPr>
              <a:t>ერთად</a:t>
            </a:r>
            <a:r>
              <a:rPr lang="ka-GE" sz="3000" dirty="0">
                <a:latin typeface="Sylfaen" panose="010A0502050306030303" pitchFamily="18" charset="0"/>
              </a:rPr>
              <a:t> ახალციხის მუნიციპალიტეტის მერ ზაზა მელაძესთან გამართულ შეხვედრაზე განიხილეა ახალციხეში მცხოვრები </a:t>
            </a:r>
            <a:r>
              <a:rPr lang="en-US" sz="3000" dirty="0" err="1">
                <a:latin typeface="Sylfaen" panose="010A0502050306030303" pitchFamily="18" charset="0"/>
              </a:rPr>
              <a:t>ვეტერანების</a:t>
            </a:r>
            <a:r>
              <a:rPr lang="en-US" sz="3000" dirty="0">
                <a:latin typeface="Sylfaen" panose="010A0502050306030303" pitchFamily="18" charset="0"/>
              </a:rPr>
              <a:t> </a:t>
            </a:r>
            <a:r>
              <a:rPr lang="en-US" sz="3000" dirty="0" err="1">
                <a:latin typeface="Sylfaen" panose="010A0502050306030303" pitchFamily="18" charset="0"/>
              </a:rPr>
              <a:t>სოციალური</a:t>
            </a:r>
            <a:r>
              <a:rPr lang="en-US" sz="3000" dirty="0">
                <a:latin typeface="Sylfaen" panose="010A0502050306030303" pitchFamily="18" charset="0"/>
              </a:rPr>
              <a:t> </a:t>
            </a:r>
            <a:r>
              <a:rPr lang="en-US" sz="3000" dirty="0" err="1">
                <a:latin typeface="Sylfaen" panose="010A0502050306030303" pitchFamily="18" charset="0"/>
              </a:rPr>
              <a:t>პირობების</a:t>
            </a:r>
            <a:r>
              <a:rPr lang="en-US" sz="3000" dirty="0">
                <a:latin typeface="Sylfaen" panose="010A0502050306030303" pitchFamily="18" charset="0"/>
              </a:rPr>
              <a:t> </a:t>
            </a:r>
            <a:r>
              <a:rPr lang="en-US" sz="3000" dirty="0" err="1">
                <a:latin typeface="Sylfaen" panose="010A0502050306030303" pitchFamily="18" charset="0"/>
              </a:rPr>
              <a:t>გაუმჯობ</a:t>
            </a:r>
            <a:r>
              <a:rPr lang="ka-GE" sz="3000" dirty="0">
                <a:latin typeface="Sylfaen" panose="010A0502050306030303" pitchFamily="18" charset="0"/>
              </a:rPr>
              <a:t>ისა</a:t>
            </a:r>
            <a:r>
              <a:rPr lang="en-US" sz="3000" dirty="0">
                <a:latin typeface="Sylfaen" panose="010A0502050306030303" pitchFamily="18" charset="0"/>
              </a:rPr>
              <a:t> </a:t>
            </a:r>
            <a:r>
              <a:rPr lang="en-US" sz="3000" dirty="0" err="1">
                <a:latin typeface="Sylfaen" panose="010A0502050306030303" pitchFamily="18" charset="0"/>
              </a:rPr>
              <a:t>და</a:t>
            </a:r>
            <a:r>
              <a:rPr lang="en-US" sz="3000" dirty="0">
                <a:latin typeface="Sylfaen" panose="010A0502050306030303" pitchFamily="18" charset="0"/>
              </a:rPr>
              <a:t> </a:t>
            </a:r>
            <a:r>
              <a:rPr lang="en-US" sz="3000" dirty="0" err="1">
                <a:latin typeface="Sylfaen" panose="010A0502050306030303" pitchFamily="18" charset="0"/>
              </a:rPr>
              <a:t>მათი</a:t>
            </a:r>
            <a:r>
              <a:rPr lang="en-US" sz="3000" dirty="0">
                <a:latin typeface="Sylfaen" panose="010A0502050306030303" pitchFamily="18" charset="0"/>
              </a:rPr>
              <a:t> </a:t>
            </a:r>
            <a:r>
              <a:rPr lang="en-US" sz="3000" dirty="0" err="1">
                <a:latin typeface="Sylfaen" panose="010A0502050306030303" pitchFamily="18" charset="0"/>
              </a:rPr>
              <a:t>პრობლემების</a:t>
            </a:r>
            <a:r>
              <a:rPr lang="en-US" sz="3000" dirty="0">
                <a:latin typeface="Sylfaen" panose="010A0502050306030303" pitchFamily="18" charset="0"/>
              </a:rPr>
              <a:t> </a:t>
            </a:r>
            <a:r>
              <a:rPr lang="en-US" sz="3000" dirty="0" err="1">
                <a:latin typeface="Sylfaen" panose="010A0502050306030303" pitchFamily="18" charset="0"/>
              </a:rPr>
              <a:t>გადაჭრის</a:t>
            </a:r>
            <a:r>
              <a:rPr lang="en-US" sz="3000" dirty="0">
                <a:latin typeface="Sylfaen" panose="010A0502050306030303" pitchFamily="18" charset="0"/>
              </a:rPr>
              <a:t> </a:t>
            </a:r>
            <a:r>
              <a:rPr lang="en-US" sz="3000" dirty="0" err="1">
                <a:latin typeface="Sylfaen" panose="010A0502050306030303" pitchFamily="18" charset="0"/>
              </a:rPr>
              <a:t>საკითხები</a:t>
            </a:r>
            <a:r>
              <a:rPr lang="en-US" sz="3000" dirty="0">
                <a:latin typeface="Sylfaen" panose="010A0502050306030303" pitchFamily="18" charset="0"/>
              </a:rPr>
              <a:t>. </a:t>
            </a:r>
            <a:endParaRPr lang="ka-GE" sz="3000" dirty="0" smtClean="0">
              <a:latin typeface="Sylfaen" panose="010A0502050306030303" pitchFamily="18" charset="0"/>
            </a:endParaRPr>
          </a:p>
          <a:p>
            <a:pPr marL="0" lvl="0" indent="0" algn="just">
              <a:lnSpc>
                <a:spcPct val="120000"/>
              </a:lnSpc>
              <a:buNone/>
            </a:pPr>
            <a:endParaRPr lang="ka-GE" sz="3000" dirty="0">
              <a:latin typeface="Sylfaen" panose="010A0502050306030303" pitchFamily="18" charset="0"/>
            </a:endParaRPr>
          </a:p>
          <a:p>
            <a:pPr algn="just">
              <a:lnSpc>
                <a:spcPct val="120000"/>
              </a:lnSpc>
            </a:pPr>
            <a:r>
              <a:rPr lang="en-US" sz="3000" b="1" dirty="0" err="1">
                <a:latin typeface="Sylfaen" panose="010A0502050306030303" pitchFamily="18" charset="0"/>
              </a:rPr>
              <a:t>ვეტერანების</a:t>
            </a:r>
            <a:r>
              <a:rPr lang="en-US" sz="3000" b="1" dirty="0">
                <a:latin typeface="Sylfaen" panose="010A0502050306030303" pitchFamily="18" charset="0"/>
              </a:rPr>
              <a:t> </a:t>
            </a:r>
            <a:r>
              <a:rPr lang="en-US" sz="3000" b="1" dirty="0" err="1">
                <a:latin typeface="Sylfaen" panose="010A0502050306030303" pitchFamily="18" charset="0"/>
              </a:rPr>
              <a:t>საქმეთა</a:t>
            </a:r>
            <a:r>
              <a:rPr lang="en-US" sz="3000" b="1" dirty="0">
                <a:latin typeface="Sylfaen" panose="010A0502050306030303" pitchFamily="18" charset="0"/>
              </a:rPr>
              <a:t> </a:t>
            </a:r>
            <a:r>
              <a:rPr lang="en-US" sz="3000" b="1" dirty="0" err="1">
                <a:latin typeface="Sylfaen" panose="010A0502050306030303" pitchFamily="18" charset="0"/>
              </a:rPr>
              <a:t>სახელმწიფო</a:t>
            </a:r>
            <a:r>
              <a:rPr lang="en-US" sz="3000" b="1" dirty="0">
                <a:latin typeface="Sylfaen" panose="010A0502050306030303" pitchFamily="18" charset="0"/>
              </a:rPr>
              <a:t> </a:t>
            </a:r>
            <a:r>
              <a:rPr lang="en-US" sz="3000" b="1" dirty="0" err="1">
                <a:latin typeface="Sylfaen" panose="010A0502050306030303" pitchFamily="18" charset="0"/>
              </a:rPr>
              <a:t>სამსახურ</a:t>
            </a:r>
            <a:r>
              <a:rPr lang="ka-GE" sz="3000" b="1" dirty="0">
                <a:latin typeface="Sylfaen" panose="010A0502050306030303" pitchFamily="18" charset="0"/>
              </a:rPr>
              <a:t>ის </a:t>
            </a:r>
            <a:r>
              <a:rPr lang="en-US" sz="3000" b="1" dirty="0" err="1">
                <a:latin typeface="Sylfaen" panose="010A0502050306030303" pitchFamily="18" charset="0"/>
              </a:rPr>
              <a:t>დირექტორის</a:t>
            </a:r>
            <a:r>
              <a:rPr lang="en-US" sz="3000" b="1" dirty="0">
                <a:latin typeface="Sylfaen" panose="010A0502050306030303" pitchFamily="18" charset="0"/>
              </a:rPr>
              <a:t> </a:t>
            </a:r>
            <a:r>
              <a:rPr lang="en-US" sz="3000" b="1" dirty="0" err="1">
                <a:latin typeface="Sylfaen" panose="010A0502050306030303" pitchFamily="18" charset="0"/>
              </a:rPr>
              <a:t>მოადგილ</a:t>
            </a:r>
            <a:r>
              <a:rPr lang="ka-GE" sz="3000" b="1" dirty="0">
                <a:latin typeface="Sylfaen" panose="010A0502050306030303" pitchFamily="18" charset="0"/>
              </a:rPr>
              <a:t>ე </a:t>
            </a:r>
            <a:r>
              <a:rPr lang="en-US" sz="3000" b="1" dirty="0" err="1">
                <a:latin typeface="Sylfaen" panose="010A0502050306030303" pitchFamily="18" charset="0"/>
              </a:rPr>
              <a:t>ჯანდრი</a:t>
            </a:r>
            <a:r>
              <a:rPr lang="en-US" sz="3000" b="1" dirty="0">
                <a:latin typeface="Sylfaen" panose="010A0502050306030303" pitchFamily="18" charset="0"/>
              </a:rPr>
              <a:t> </a:t>
            </a:r>
            <a:r>
              <a:rPr lang="en-US" sz="3000" b="1" dirty="0" err="1">
                <a:latin typeface="Sylfaen" panose="010A0502050306030303" pitchFamily="18" charset="0"/>
              </a:rPr>
              <a:t>უბირია</a:t>
            </a:r>
            <a:r>
              <a:rPr lang="ka-GE" sz="3000" b="1" dirty="0">
                <a:latin typeface="Sylfaen" panose="010A0502050306030303" pitchFamily="18" charset="0"/>
              </a:rPr>
              <a:t>სა</a:t>
            </a:r>
            <a:r>
              <a:rPr lang="en-US" sz="3000" b="1" dirty="0">
                <a:latin typeface="Sylfaen" panose="010A0502050306030303" pitchFamily="18" charset="0"/>
              </a:rPr>
              <a:t> </a:t>
            </a:r>
            <a:r>
              <a:rPr lang="ka-GE" sz="3000" dirty="0">
                <a:latin typeface="Sylfaen" panose="010A0502050306030303" pitchFamily="18" charset="0"/>
              </a:rPr>
              <a:t>(დირექრორის კურატორი სოციალურ საკითხებში)</a:t>
            </a:r>
            <a:r>
              <a:rPr lang="en-US" sz="3000" dirty="0">
                <a:latin typeface="Sylfaen" panose="010A0502050306030303" pitchFamily="18" charset="0"/>
              </a:rPr>
              <a:t> </a:t>
            </a:r>
            <a:r>
              <a:rPr lang="ka-GE" sz="3000" dirty="0">
                <a:latin typeface="Sylfaen" panose="010A0502050306030303" pitchFamily="18" charset="0"/>
              </a:rPr>
              <a:t>შეხვდა </a:t>
            </a:r>
            <a:r>
              <a:rPr lang="en-US" sz="3000" dirty="0" err="1">
                <a:latin typeface="Sylfaen" panose="010A0502050306030303" pitchFamily="18" charset="0"/>
              </a:rPr>
              <a:t>სტრესის</a:t>
            </a:r>
            <a:r>
              <a:rPr lang="en-US" sz="3000" dirty="0">
                <a:latin typeface="Sylfaen" panose="010A0502050306030303" pitchFamily="18" charset="0"/>
              </a:rPr>
              <a:t> </a:t>
            </a:r>
            <a:r>
              <a:rPr lang="en-US" sz="3000" dirty="0" err="1">
                <a:latin typeface="Sylfaen" panose="010A0502050306030303" pitchFamily="18" charset="0"/>
              </a:rPr>
              <a:t>მართვის</a:t>
            </a:r>
            <a:r>
              <a:rPr lang="en-US" sz="3000" dirty="0">
                <a:latin typeface="Sylfaen" panose="010A0502050306030303" pitchFamily="18" charset="0"/>
              </a:rPr>
              <a:t> </a:t>
            </a:r>
            <a:r>
              <a:rPr lang="en-US" sz="3000" dirty="0" err="1">
                <a:latin typeface="Sylfaen" panose="010A0502050306030303" pitchFamily="18" charset="0"/>
              </a:rPr>
              <a:t>და</a:t>
            </a:r>
            <a:r>
              <a:rPr lang="en-US" sz="3000" dirty="0">
                <a:latin typeface="Sylfaen" panose="010A0502050306030303" pitchFamily="18" charset="0"/>
              </a:rPr>
              <a:t> </a:t>
            </a:r>
            <a:r>
              <a:rPr lang="en-US" sz="3000" dirty="0" err="1">
                <a:latin typeface="Sylfaen" panose="010A0502050306030303" pitchFamily="18" charset="0"/>
              </a:rPr>
              <a:t>მენტალური</a:t>
            </a:r>
            <a:r>
              <a:rPr lang="en-US" sz="3000" dirty="0">
                <a:latin typeface="Sylfaen" panose="010A0502050306030303" pitchFamily="18" charset="0"/>
              </a:rPr>
              <a:t> </a:t>
            </a:r>
            <a:r>
              <a:rPr lang="en-US" sz="3000" dirty="0" err="1">
                <a:latin typeface="Sylfaen" panose="010A0502050306030303" pitchFamily="18" charset="0"/>
              </a:rPr>
              <a:t>ჯანმრთელობის</a:t>
            </a:r>
            <a:r>
              <a:rPr lang="en-US" sz="3000" dirty="0">
                <a:latin typeface="Sylfaen" panose="010A0502050306030303" pitchFamily="18" charset="0"/>
              </a:rPr>
              <a:t> </a:t>
            </a:r>
            <a:r>
              <a:rPr lang="en-US" sz="3000" dirty="0" err="1">
                <a:latin typeface="Sylfaen" panose="010A0502050306030303" pitchFamily="18" charset="0"/>
              </a:rPr>
              <a:t>ცენტრის</a:t>
            </a:r>
            <a:r>
              <a:rPr lang="en-US" sz="3000" dirty="0">
                <a:latin typeface="Sylfaen" panose="010A0502050306030303" pitchFamily="18" charset="0"/>
              </a:rPr>
              <a:t> </a:t>
            </a:r>
            <a:r>
              <a:rPr lang="en-US" sz="3000" dirty="0" err="1">
                <a:latin typeface="Sylfaen" panose="010A0502050306030303" pitchFamily="18" charset="0"/>
              </a:rPr>
              <a:t>ხელმძღვანელ</a:t>
            </a:r>
            <a:r>
              <a:rPr lang="en-US" sz="3000" dirty="0">
                <a:latin typeface="Sylfaen" panose="010A0502050306030303" pitchFamily="18" charset="0"/>
              </a:rPr>
              <a:t> </a:t>
            </a:r>
            <a:r>
              <a:rPr lang="en-US" sz="3000" dirty="0" err="1">
                <a:latin typeface="Sylfaen" panose="010A0502050306030303" pitchFamily="18" charset="0"/>
              </a:rPr>
              <a:t>გუგა</a:t>
            </a:r>
            <a:r>
              <a:rPr lang="en-US" sz="3000" dirty="0">
                <a:latin typeface="Sylfaen" panose="010A0502050306030303" pitchFamily="18" charset="0"/>
              </a:rPr>
              <a:t> </a:t>
            </a:r>
            <a:r>
              <a:rPr lang="en-US" sz="3000" dirty="0" err="1">
                <a:latin typeface="Sylfaen" panose="010A0502050306030303" pitchFamily="18" charset="0"/>
              </a:rPr>
              <a:t>სიხარულიძე</a:t>
            </a:r>
            <a:r>
              <a:rPr lang="ka-GE" sz="3000" dirty="0">
                <a:latin typeface="Sylfaen" panose="010A0502050306030303" pitchFamily="18" charset="0"/>
              </a:rPr>
              <a:t>ს</a:t>
            </a:r>
            <a:r>
              <a:rPr lang="en-US" sz="3000" dirty="0">
                <a:latin typeface="Sylfaen" panose="010A0502050306030303" pitchFamily="18" charset="0"/>
              </a:rPr>
              <a:t>.</a:t>
            </a:r>
            <a:r>
              <a:rPr lang="ka-GE" sz="3000" dirty="0">
                <a:latin typeface="Sylfaen" panose="010A0502050306030303" pitchFamily="18" charset="0"/>
              </a:rPr>
              <a:t> სამუშაო შეხვედრაზე განიხილეს </a:t>
            </a:r>
            <a:r>
              <a:rPr lang="en-US" sz="3000" dirty="0">
                <a:latin typeface="Sylfaen" panose="010A0502050306030303" pitchFamily="18" charset="0"/>
              </a:rPr>
              <a:t> </a:t>
            </a:r>
            <a:r>
              <a:rPr lang="en-US" sz="3000" dirty="0" err="1">
                <a:latin typeface="Sylfaen" panose="010A0502050306030303" pitchFamily="18" charset="0"/>
              </a:rPr>
              <a:t>ვეტერანების</a:t>
            </a:r>
            <a:r>
              <a:rPr lang="en-US" sz="3000" dirty="0">
                <a:latin typeface="Sylfaen" panose="010A0502050306030303" pitchFamily="18" charset="0"/>
              </a:rPr>
              <a:t> </a:t>
            </a:r>
            <a:r>
              <a:rPr lang="en-US" sz="3000" dirty="0" err="1">
                <a:latin typeface="Sylfaen" panose="010A0502050306030303" pitchFamily="18" charset="0"/>
              </a:rPr>
              <a:t>პოსტ</a:t>
            </a:r>
            <a:r>
              <a:rPr lang="ka-GE" sz="3000" dirty="0">
                <a:latin typeface="Sylfaen" panose="010A0502050306030303" pitchFamily="18" charset="0"/>
              </a:rPr>
              <a:t>-</a:t>
            </a:r>
            <a:r>
              <a:rPr lang="en-US" sz="3000" dirty="0" err="1">
                <a:latin typeface="Sylfaen" panose="010A0502050306030303" pitchFamily="18" charset="0"/>
              </a:rPr>
              <a:t>ტრავ</a:t>
            </a:r>
            <a:r>
              <a:rPr lang="ka-GE" sz="3000" dirty="0">
                <a:latin typeface="Sylfaen" panose="010A0502050306030303" pitchFamily="18" charset="0"/>
              </a:rPr>
              <a:t>მ</a:t>
            </a:r>
            <a:r>
              <a:rPr lang="en-US" sz="3000" dirty="0" err="1">
                <a:latin typeface="Sylfaen" panose="010A0502050306030303" pitchFamily="18" charset="0"/>
              </a:rPr>
              <a:t>ული</a:t>
            </a:r>
            <a:r>
              <a:rPr lang="en-US" sz="3000" dirty="0">
                <a:latin typeface="Sylfaen" panose="010A0502050306030303" pitchFamily="18" charset="0"/>
              </a:rPr>
              <a:t> </a:t>
            </a:r>
            <a:r>
              <a:rPr lang="en-US" sz="3000" dirty="0" err="1">
                <a:latin typeface="Sylfaen" panose="010A0502050306030303" pitchFamily="18" charset="0"/>
              </a:rPr>
              <a:t>ფსიქო-რეაბილიტაციის</a:t>
            </a:r>
            <a:r>
              <a:rPr lang="en-US" sz="3000" dirty="0">
                <a:latin typeface="Sylfaen" panose="010A0502050306030303" pitchFamily="18" charset="0"/>
              </a:rPr>
              <a:t> </a:t>
            </a:r>
            <a:r>
              <a:rPr lang="en-US" sz="3000" dirty="0" err="1">
                <a:latin typeface="Sylfaen" panose="010A0502050306030303" pitchFamily="18" charset="0"/>
              </a:rPr>
              <a:t>საკითხ</a:t>
            </a:r>
            <a:r>
              <a:rPr lang="ka-GE" sz="3000" dirty="0">
                <a:latin typeface="Sylfaen" panose="010A0502050306030303" pitchFamily="18" charset="0"/>
              </a:rPr>
              <a:t>ები</a:t>
            </a:r>
            <a:r>
              <a:rPr lang="ka-GE" sz="3000" dirty="0" smtClean="0">
                <a:latin typeface="Sylfaen" panose="010A0502050306030303" pitchFamily="18" charset="0"/>
              </a:rPr>
              <a:t>.</a:t>
            </a:r>
          </a:p>
          <a:p>
            <a:pPr marL="0" indent="0" algn="just">
              <a:lnSpc>
                <a:spcPct val="120000"/>
              </a:lnSpc>
              <a:buNone/>
            </a:pPr>
            <a:endParaRPr lang="ka-GE" sz="3000" dirty="0">
              <a:latin typeface="Sylfaen" panose="010A0502050306030303" pitchFamily="18" charset="0"/>
            </a:endParaRPr>
          </a:p>
          <a:p>
            <a:pPr algn="just">
              <a:lnSpc>
                <a:spcPct val="120000"/>
              </a:lnSpc>
            </a:pPr>
            <a:r>
              <a:rPr lang="en-US" sz="3000" b="1" dirty="0" err="1">
                <a:latin typeface="Sylfaen" panose="010A0502050306030303" pitchFamily="18" charset="0"/>
              </a:rPr>
              <a:t>ვეტერანების</a:t>
            </a:r>
            <a:r>
              <a:rPr lang="en-US" sz="3000" b="1" dirty="0">
                <a:latin typeface="Sylfaen" panose="010A0502050306030303" pitchFamily="18" charset="0"/>
              </a:rPr>
              <a:t> </a:t>
            </a:r>
            <a:r>
              <a:rPr lang="en-US" sz="3000" b="1" dirty="0" err="1">
                <a:latin typeface="Sylfaen" panose="010A0502050306030303" pitchFamily="18" charset="0"/>
              </a:rPr>
              <a:t>საქმეთა</a:t>
            </a:r>
            <a:r>
              <a:rPr lang="en-US" sz="3000" b="1" dirty="0">
                <a:latin typeface="Sylfaen" panose="010A0502050306030303" pitchFamily="18" charset="0"/>
              </a:rPr>
              <a:t> </a:t>
            </a:r>
            <a:r>
              <a:rPr lang="en-US" sz="3000" b="1" dirty="0" err="1">
                <a:latin typeface="Sylfaen" panose="010A0502050306030303" pitchFamily="18" charset="0"/>
              </a:rPr>
              <a:t>სახელმწიფო</a:t>
            </a:r>
            <a:r>
              <a:rPr lang="en-US" sz="3000" b="1" dirty="0">
                <a:latin typeface="Sylfaen" panose="010A0502050306030303" pitchFamily="18" charset="0"/>
              </a:rPr>
              <a:t> </a:t>
            </a:r>
            <a:r>
              <a:rPr lang="en-US" sz="3000" b="1" dirty="0" err="1">
                <a:latin typeface="Sylfaen" panose="010A0502050306030303" pitchFamily="18" charset="0"/>
              </a:rPr>
              <a:t>სამსახურის</a:t>
            </a:r>
            <a:r>
              <a:rPr lang="en-US" sz="3000" b="1" dirty="0">
                <a:latin typeface="Sylfaen" panose="010A0502050306030303" pitchFamily="18" charset="0"/>
              </a:rPr>
              <a:t> </a:t>
            </a:r>
            <a:r>
              <a:rPr lang="en-US" sz="3000" b="1" dirty="0" err="1">
                <a:latin typeface="Sylfaen" panose="010A0502050306030303" pitchFamily="18" charset="0"/>
              </a:rPr>
              <a:t>დირექტორმა</a:t>
            </a:r>
            <a:r>
              <a:rPr lang="en-US" sz="3000" b="1" dirty="0">
                <a:latin typeface="Sylfaen" panose="010A0502050306030303" pitchFamily="18" charset="0"/>
              </a:rPr>
              <a:t> </a:t>
            </a:r>
            <a:r>
              <a:rPr lang="en-US" sz="3000" b="1" dirty="0" err="1">
                <a:latin typeface="Sylfaen" panose="010A0502050306030303" pitchFamily="18" charset="0"/>
              </a:rPr>
              <a:t>ვლადიმერ</a:t>
            </a:r>
            <a:r>
              <a:rPr lang="en-US" sz="3000" b="1" dirty="0">
                <a:latin typeface="Sylfaen" panose="010A0502050306030303" pitchFamily="18" charset="0"/>
              </a:rPr>
              <a:t> </a:t>
            </a:r>
            <a:r>
              <a:rPr lang="en-US" sz="3000" b="1" dirty="0" err="1">
                <a:latin typeface="Sylfaen" panose="010A0502050306030303" pitchFamily="18" charset="0"/>
              </a:rPr>
              <a:t>იმნაძემ</a:t>
            </a:r>
            <a:r>
              <a:rPr lang="en-US" sz="3000" dirty="0">
                <a:latin typeface="Sylfaen" panose="010A0502050306030303" pitchFamily="18" charset="0"/>
              </a:rPr>
              <a:t> </a:t>
            </a:r>
            <a:r>
              <a:rPr lang="en-US" sz="3000" dirty="0" err="1">
                <a:latin typeface="Sylfaen" panose="010A0502050306030303" pitchFamily="18" charset="0"/>
              </a:rPr>
              <a:t>საქველმოქმედო</a:t>
            </a:r>
            <a:r>
              <a:rPr lang="en-US" sz="3000" dirty="0">
                <a:latin typeface="Sylfaen" panose="010A0502050306030303" pitchFamily="18" charset="0"/>
              </a:rPr>
              <a:t> </a:t>
            </a:r>
            <a:r>
              <a:rPr lang="en-US" sz="3000" dirty="0" err="1">
                <a:latin typeface="Sylfaen" panose="010A0502050306030303" pitchFamily="18" charset="0"/>
              </a:rPr>
              <a:t>ორგანიზაციების</a:t>
            </a:r>
            <a:r>
              <a:rPr lang="en-US" sz="3000" dirty="0">
                <a:latin typeface="Sylfaen" panose="010A0502050306030303" pitchFamily="18" charset="0"/>
              </a:rPr>
              <a:t> „Give an Hour“ </a:t>
            </a:r>
            <a:r>
              <a:rPr lang="en-US" sz="3000" dirty="0" err="1">
                <a:latin typeface="Sylfaen" panose="010A0502050306030303" pitchFamily="18" charset="0"/>
              </a:rPr>
              <a:t>და</a:t>
            </a:r>
            <a:r>
              <a:rPr lang="en-US" sz="3000" dirty="0">
                <a:latin typeface="Sylfaen" panose="010A0502050306030303" pitchFamily="18" charset="0"/>
              </a:rPr>
              <a:t> „Allied Forces Foundation“ </a:t>
            </a:r>
            <a:r>
              <a:rPr lang="en-US" sz="3000" dirty="0" err="1">
                <a:latin typeface="Sylfaen" panose="010A0502050306030303" pitchFamily="18" charset="0"/>
              </a:rPr>
              <a:t>პრეზიდენტებს</a:t>
            </a:r>
            <a:r>
              <a:rPr lang="en-US" sz="3000" dirty="0">
                <a:latin typeface="Sylfaen" panose="010A0502050306030303" pitchFamily="18" charset="0"/>
              </a:rPr>
              <a:t> </a:t>
            </a:r>
            <a:r>
              <a:rPr lang="en-US" sz="3000" dirty="0" err="1">
                <a:latin typeface="Sylfaen" panose="010A0502050306030303" pitchFamily="18" charset="0"/>
              </a:rPr>
              <a:t>დოქტორ</a:t>
            </a:r>
            <a:r>
              <a:rPr lang="en-US" sz="3000" dirty="0">
                <a:latin typeface="Sylfaen" panose="010A0502050306030303" pitchFamily="18" charset="0"/>
              </a:rPr>
              <a:t> </a:t>
            </a:r>
            <a:r>
              <a:rPr lang="en-US" sz="3000" dirty="0" err="1">
                <a:latin typeface="Sylfaen" panose="010A0502050306030303" pitchFamily="18" charset="0"/>
              </a:rPr>
              <a:t>ბარბარა</a:t>
            </a:r>
            <a:r>
              <a:rPr lang="en-US" sz="3000" dirty="0">
                <a:latin typeface="Sylfaen" panose="010A0502050306030303" pitchFamily="18" charset="0"/>
              </a:rPr>
              <a:t> </a:t>
            </a:r>
            <a:r>
              <a:rPr lang="en-US" sz="3000" dirty="0" err="1">
                <a:latin typeface="Sylfaen" panose="010A0502050306030303" pitchFamily="18" charset="0"/>
              </a:rPr>
              <a:t>ვან</a:t>
            </a:r>
            <a:r>
              <a:rPr lang="en-US" sz="3000" dirty="0">
                <a:latin typeface="Sylfaen" panose="010A0502050306030303" pitchFamily="18" charset="0"/>
              </a:rPr>
              <a:t> </a:t>
            </a:r>
            <a:r>
              <a:rPr lang="en-US" sz="3000" dirty="0" err="1">
                <a:latin typeface="Sylfaen" panose="010A0502050306030303" pitchFamily="18" charset="0"/>
              </a:rPr>
              <a:t>დალენს</a:t>
            </a:r>
            <a:r>
              <a:rPr lang="en-US" sz="3000" dirty="0">
                <a:latin typeface="Sylfaen" panose="010A0502050306030303" pitchFamily="18" charset="0"/>
              </a:rPr>
              <a:t>, </a:t>
            </a:r>
            <a:r>
              <a:rPr lang="en-US" sz="3000" dirty="0" err="1">
                <a:latin typeface="Sylfaen" panose="010A0502050306030303" pitchFamily="18" charset="0"/>
              </a:rPr>
              <a:t>დოქტორ</a:t>
            </a:r>
            <a:r>
              <a:rPr lang="en-US" sz="3000" dirty="0">
                <a:latin typeface="Sylfaen" panose="010A0502050306030303" pitchFamily="18" charset="0"/>
              </a:rPr>
              <a:t> </a:t>
            </a:r>
            <a:r>
              <a:rPr lang="en-US" sz="3000" dirty="0" err="1">
                <a:latin typeface="Sylfaen" panose="010A0502050306030303" pitchFamily="18" charset="0"/>
              </a:rPr>
              <a:t>სტიუარტ</a:t>
            </a:r>
            <a:r>
              <a:rPr lang="en-US" sz="3000" dirty="0">
                <a:latin typeface="Sylfaen" panose="010A0502050306030303" pitchFamily="18" charset="0"/>
              </a:rPr>
              <a:t> </a:t>
            </a:r>
            <a:r>
              <a:rPr lang="en-US" sz="3000" dirty="0" err="1">
                <a:latin typeface="Sylfaen" panose="010A0502050306030303" pitchFamily="18" charset="0"/>
              </a:rPr>
              <a:t>ტეილორს</a:t>
            </a:r>
            <a:r>
              <a:rPr lang="en-US" sz="3000" dirty="0">
                <a:latin typeface="Sylfaen" panose="010A0502050306030303" pitchFamily="18" charset="0"/>
              </a:rPr>
              <a:t> </a:t>
            </a:r>
            <a:r>
              <a:rPr lang="en-US" sz="3000" dirty="0" err="1">
                <a:latin typeface="Sylfaen" panose="010A0502050306030303" pitchFamily="18" charset="0"/>
              </a:rPr>
              <a:t>და</a:t>
            </a:r>
            <a:r>
              <a:rPr lang="en-US" sz="3000" dirty="0">
                <a:latin typeface="Sylfaen" panose="010A0502050306030303" pitchFamily="18" charset="0"/>
              </a:rPr>
              <a:t> „Give an Hour“-</a:t>
            </a:r>
            <a:r>
              <a:rPr lang="en-US" sz="3000" dirty="0" err="1">
                <a:latin typeface="Sylfaen" panose="010A0502050306030303" pitchFamily="18" charset="0"/>
              </a:rPr>
              <a:t>ის</a:t>
            </a:r>
            <a:r>
              <a:rPr lang="en-US" sz="3000" dirty="0">
                <a:latin typeface="Sylfaen" panose="010A0502050306030303" pitchFamily="18" charset="0"/>
              </a:rPr>
              <a:t> </a:t>
            </a:r>
            <a:r>
              <a:rPr lang="en-US" sz="3000" dirty="0" err="1">
                <a:latin typeface="Sylfaen" panose="010A0502050306030303" pitchFamily="18" charset="0"/>
              </a:rPr>
              <a:t>ვიცე-პრეზიდენტს</a:t>
            </a:r>
            <a:r>
              <a:rPr lang="en-US" sz="3000" dirty="0">
                <a:latin typeface="Sylfaen" panose="010A0502050306030303" pitchFamily="18" charset="0"/>
              </a:rPr>
              <a:t> </a:t>
            </a:r>
            <a:r>
              <a:rPr lang="en-US" sz="3000" dirty="0" err="1">
                <a:latin typeface="Sylfaen" panose="010A0502050306030303" pitchFamily="18" charset="0"/>
              </a:rPr>
              <a:t>დოქტორ</a:t>
            </a:r>
            <a:r>
              <a:rPr lang="en-US" sz="3000" dirty="0">
                <a:latin typeface="Sylfaen" panose="010A0502050306030303" pitchFamily="18" charset="0"/>
              </a:rPr>
              <a:t> </a:t>
            </a:r>
            <a:r>
              <a:rPr lang="en-US" sz="3000" dirty="0" err="1">
                <a:latin typeface="Sylfaen" panose="010A0502050306030303" pitchFamily="18" charset="0"/>
              </a:rPr>
              <a:t>რენდი</a:t>
            </a:r>
            <a:r>
              <a:rPr lang="en-US" sz="3000" dirty="0">
                <a:latin typeface="Sylfaen" panose="010A0502050306030303" pitchFamily="18" charset="0"/>
              </a:rPr>
              <a:t> </a:t>
            </a:r>
            <a:r>
              <a:rPr lang="en-US" sz="3000" dirty="0" err="1">
                <a:latin typeface="Sylfaen" panose="010A0502050306030303" pitchFamily="18" charset="0"/>
              </a:rPr>
              <a:t>ფელპსის</a:t>
            </a:r>
            <a:r>
              <a:rPr lang="en-US" sz="3000" dirty="0">
                <a:latin typeface="Sylfaen" panose="010A0502050306030303" pitchFamily="18" charset="0"/>
              </a:rPr>
              <a:t> </a:t>
            </a:r>
            <a:r>
              <a:rPr lang="en-US" sz="3000" dirty="0" err="1">
                <a:latin typeface="Sylfaen" panose="010A0502050306030303" pitchFamily="18" charset="0"/>
              </a:rPr>
              <a:t>უმასპინძლა</a:t>
            </a:r>
            <a:r>
              <a:rPr lang="en-US" sz="3000" dirty="0">
                <a:latin typeface="Sylfaen" panose="010A0502050306030303" pitchFamily="18" charset="0"/>
              </a:rPr>
              <a:t>. </a:t>
            </a:r>
            <a:endParaRPr lang="ka-GE" sz="3000" dirty="0" smtClean="0">
              <a:latin typeface="Sylfaen" panose="010A0502050306030303" pitchFamily="18" charset="0"/>
            </a:endParaRPr>
          </a:p>
          <a:p>
            <a:pPr marL="0" indent="0" algn="just">
              <a:lnSpc>
                <a:spcPct val="120000"/>
              </a:lnSpc>
              <a:buNone/>
            </a:pPr>
            <a:endParaRPr lang="ka-GE" sz="3000" dirty="0">
              <a:latin typeface="Sylfaen" panose="010A0502050306030303" pitchFamily="18" charset="0"/>
            </a:endParaRPr>
          </a:p>
          <a:p>
            <a:pPr lvl="0" algn="just">
              <a:lnSpc>
                <a:spcPct val="120000"/>
              </a:lnSpc>
            </a:pPr>
            <a:r>
              <a:rPr lang="en-US" sz="2800" b="1" dirty="0" err="1">
                <a:latin typeface="Sylfaen" panose="010A0502050306030303" pitchFamily="18" charset="0"/>
              </a:rPr>
              <a:t>ვეტერანების</a:t>
            </a:r>
            <a:r>
              <a:rPr lang="en-US" sz="2800" b="1" dirty="0">
                <a:latin typeface="Sylfaen" panose="010A0502050306030303" pitchFamily="18" charset="0"/>
              </a:rPr>
              <a:t> </a:t>
            </a:r>
            <a:r>
              <a:rPr lang="en-US" sz="2800" b="1" dirty="0" err="1">
                <a:latin typeface="Sylfaen" panose="010A0502050306030303" pitchFamily="18" charset="0"/>
              </a:rPr>
              <a:t>საქმეთა</a:t>
            </a:r>
            <a:r>
              <a:rPr lang="en-US" sz="2800" b="1" dirty="0">
                <a:latin typeface="Sylfaen" panose="010A0502050306030303" pitchFamily="18" charset="0"/>
              </a:rPr>
              <a:t> </a:t>
            </a:r>
            <a:r>
              <a:rPr lang="en-US" sz="2800" b="1" dirty="0" err="1">
                <a:latin typeface="Sylfaen" panose="010A0502050306030303" pitchFamily="18" charset="0"/>
              </a:rPr>
              <a:t>სახელმწიფო</a:t>
            </a:r>
            <a:r>
              <a:rPr lang="en-US" sz="2800" b="1" dirty="0">
                <a:latin typeface="Sylfaen" panose="010A0502050306030303" pitchFamily="18" charset="0"/>
              </a:rPr>
              <a:t> </a:t>
            </a:r>
            <a:r>
              <a:rPr lang="en-US" sz="2800" b="1" dirty="0" err="1">
                <a:latin typeface="Sylfaen" panose="010A0502050306030303" pitchFamily="18" charset="0"/>
              </a:rPr>
              <a:t>სამსახურის</a:t>
            </a:r>
            <a:r>
              <a:rPr lang="en-US" sz="2800" b="1" dirty="0">
                <a:latin typeface="Sylfaen" panose="010A0502050306030303" pitchFamily="18" charset="0"/>
              </a:rPr>
              <a:t> </a:t>
            </a:r>
            <a:r>
              <a:rPr lang="en-US" sz="2800" b="1" dirty="0" err="1">
                <a:latin typeface="Sylfaen" panose="010A0502050306030303" pitchFamily="18" charset="0"/>
              </a:rPr>
              <a:t>დირექტორმა</a:t>
            </a:r>
            <a:r>
              <a:rPr lang="en-US" sz="2800" b="1" dirty="0">
                <a:latin typeface="Sylfaen" panose="010A0502050306030303" pitchFamily="18" charset="0"/>
              </a:rPr>
              <a:t> </a:t>
            </a:r>
            <a:r>
              <a:rPr lang="en-US" sz="2800" b="1" dirty="0" err="1">
                <a:latin typeface="Sylfaen" panose="010A0502050306030303" pitchFamily="18" charset="0"/>
              </a:rPr>
              <a:t>ვლადიმერ</a:t>
            </a:r>
            <a:r>
              <a:rPr lang="en-US" sz="2800" b="1" dirty="0">
                <a:latin typeface="Sylfaen" panose="010A0502050306030303" pitchFamily="18" charset="0"/>
              </a:rPr>
              <a:t> </a:t>
            </a:r>
            <a:r>
              <a:rPr lang="en-US" sz="2800" b="1" dirty="0" err="1">
                <a:latin typeface="Sylfaen" panose="010A0502050306030303" pitchFamily="18" charset="0"/>
              </a:rPr>
              <a:t>იმნაძემ</a:t>
            </a:r>
            <a:r>
              <a:rPr lang="en-US" sz="2800" b="1" dirty="0">
                <a:latin typeface="Sylfaen" panose="010A0502050306030303" pitchFamily="18" charset="0"/>
              </a:rPr>
              <a:t>,</a:t>
            </a:r>
            <a:r>
              <a:rPr lang="en-US" sz="2800" dirty="0">
                <a:latin typeface="Sylfaen" panose="010A0502050306030303" pitchFamily="18" charset="0"/>
              </a:rPr>
              <a:t> </a:t>
            </a:r>
            <a:r>
              <a:rPr lang="ka-GE" sz="2800" dirty="0">
                <a:latin typeface="Sylfaen" panose="010A0502050306030303" pitchFamily="18" charset="0"/>
              </a:rPr>
              <a:t>ს</a:t>
            </a:r>
            <a:r>
              <a:rPr lang="ka-GE" sz="2800" cap="all" dirty="0">
                <a:latin typeface="Sylfaen" panose="010A0502050306030303" pitchFamily="18" charset="0"/>
              </a:rPr>
              <a:t>აქართველოს ოკუპირებული ტერიტორიებიდან იძულებით გადაადგილებულ პირთა, განსახლებისა და ლტოლვილთა </a:t>
            </a:r>
            <a:r>
              <a:rPr lang="en-US" sz="2800" dirty="0" err="1">
                <a:latin typeface="Sylfaen" panose="010A0502050306030303" pitchFamily="18" charset="0"/>
              </a:rPr>
              <a:t>მინისტრმა</a:t>
            </a:r>
            <a:r>
              <a:rPr lang="en-US" sz="2800" dirty="0">
                <a:latin typeface="Sylfaen" panose="010A0502050306030303" pitchFamily="18" charset="0"/>
              </a:rPr>
              <a:t> </a:t>
            </a:r>
            <a:r>
              <a:rPr lang="en-US" sz="2800" dirty="0" err="1">
                <a:latin typeface="Sylfaen" panose="010A0502050306030303" pitchFamily="18" charset="0"/>
              </a:rPr>
              <a:t>სოზარ</a:t>
            </a:r>
            <a:r>
              <a:rPr lang="en-US" sz="2800" dirty="0">
                <a:latin typeface="Sylfaen" panose="010A0502050306030303" pitchFamily="18" charset="0"/>
              </a:rPr>
              <a:t> </a:t>
            </a:r>
            <a:r>
              <a:rPr lang="en-US" sz="2800" dirty="0" err="1">
                <a:latin typeface="Sylfaen" panose="010A0502050306030303" pitchFamily="18" charset="0"/>
              </a:rPr>
              <a:t>სუბარმა</a:t>
            </a:r>
            <a:r>
              <a:rPr lang="en-US" sz="2800" dirty="0">
                <a:latin typeface="Sylfaen" panose="010A0502050306030303" pitchFamily="18" charset="0"/>
              </a:rPr>
              <a:t>, </a:t>
            </a:r>
            <a:r>
              <a:rPr lang="en-US" sz="2800" dirty="0" err="1">
                <a:latin typeface="Sylfaen" panose="010A0502050306030303" pitchFamily="18" charset="0"/>
              </a:rPr>
              <a:t>წითელი</a:t>
            </a:r>
            <a:r>
              <a:rPr lang="en-US" sz="2800" dirty="0">
                <a:latin typeface="Sylfaen" panose="010A0502050306030303" pitchFamily="18" charset="0"/>
              </a:rPr>
              <a:t> </a:t>
            </a:r>
            <a:r>
              <a:rPr lang="en-US" sz="2800" dirty="0" err="1">
                <a:latin typeface="Sylfaen" panose="010A0502050306030303" pitchFamily="18" charset="0"/>
              </a:rPr>
              <a:t>ჯვრის</a:t>
            </a:r>
            <a:r>
              <a:rPr lang="en-US" sz="2800" dirty="0">
                <a:latin typeface="Sylfaen" panose="010A0502050306030303" pitchFamily="18" charset="0"/>
              </a:rPr>
              <a:t> </a:t>
            </a:r>
            <a:r>
              <a:rPr lang="en-US" sz="2800" dirty="0" err="1">
                <a:latin typeface="Sylfaen" panose="010A0502050306030303" pitchFamily="18" charset="0"/>
              </a:rPr>
              <a:t>საერთაშორისო</a:t>
            </a:r>
            <a:r>
              <a:rPr lang="en-US" sz="2800" dirty="0">
                <a:latin typeface="Sylfaen" panose="010A0502050306030303" pitchFamily="18" charset="0"/>
              </a:rPr>
              <a:t> </a:t>
            </a:r>
            <a:r>
              <a:rPr lang="en-US" sz="2800" dirty="0" err="1">
                <a:latin typeface="Sylfaen" panose="010A0502050306030303" pitchFamily="18" charset="0"/>
              </a:rPr>
              <a:t>კომიტეტის</a:t>
            </a:r>
            <a:r>
              <a:rPr lang="en-US" sz="2800" dirty="0">
                <a:latin typeface="Sylfaen" panose="010A0502050306030303" pitchFamily="18" charset="0"/>
              </a:rPr>
              <a:t> </a:t>
            </a:r>
            <a:r>
              <a:rPr lang="en-US" sz="2800" dirty="0" err="1">
                <a:latin typeface="Sylfaen" panose="010A0502050306030303" pitchFamily="18" charset="0"/>
              </a:rPr>
              <a:t>წარმომადგენლებთან</a:t>
            </a:r>
            <a:r>
              <a:rPr lang="en-US" sz="2800" dirty="0">
                <a:latin typeface="Sylfaen" panose="010A0502050306030303" pitchFamily="18" charset="0"/>
              </a:rPr>
              <a:t> </a:t>
            </a:r>
            <a:r>
              <a:rPr lang="en-US" sz="2800" dirty="0" err="1">
                <a:latin typeface="Sylfaen" panose="010A0502050306030303" pitchFamily="18" charset="0"/>
              </a:rPr>
              <a:t>ერთად</a:t>
            </a:r>
            <a:r>
              <a:rPr lang="en-US" sz="2800" dirty="0">
                <a:latin typeface="Sylfaen" panose="010A0502050306030303" pitchFamily="18" charset="0"/>
              </a:rPr>
              <a:t>, </a:t>
            </a:r>
            <a:r>
              <a:rPr lang="en-US" sz="2800" dirty="0" err="1">
                <a:latin typeface="Sylfaen" panose="010A0502050306030303" pitchFamily="18" charset="0"/>
              </a:rPr>
              <a:t>აფხაზეთის</a:t>
            </a:r>
            <a:r>
              <a:rPr lang="en-US" sz="2800" dirty="0">
                <a:latin typeface="Sylfaen" panose="010A0502050306030303" pitchFamily="18" charset="0"/>
              </a:rPr>
              <a:t>, </a:t>
            </a:r>
            <a:r>
              <a:rPr lang="en-US" sz="2800" dirty="0" err="1">
                <a:latin typeface="Sylfaen" panose="010A0502050306030303" pitchFamily="18" charset="0"/>
              </a:rPr>
              <a:t>სამაჩაბლოს</a:t>
            </a:r>
            <a:r>
              <a:rPr lang="en-US" sz="2800" dirty="0">
                <a:latin typeface="Sylfaen" panose="010A0502050306030303" pitchFamily="18" charset="0"/>
              </a:rPr>
              <a:t> </a:t>
            </a:r>
            <a:r>
              <a:rPr lang="en-US" sz="2800" dirty="0" err="1">
                <a:latin typeface="Sylfaen" panose="010A0502050306030303" pitchFamily="18" charset="0"/>
              </a:rPr>
              <a:t>და</a:t>
            </a:r>
            <a:r>
              <a:rPr lang="en-US" sz="2800" dirty="0">
                <a:latin typeface="Sylfaen" panose="010A0502050306030303" pitchFamily="18" charset="0"/>
              </a:rPr>
              <a:t> 2008 </a:t>
            </a:r>
            <a:r>
              <a:rPr lang="en-US" sz="2800" dirty="0" err="1">
                <a:latin typeface="Sylfaen" panose="010A0502050306030303" pitchFamily="18" charset="0"/>
              </a:rPr>
              <a:t>წლის</a:t>
            </a:r>
            <a:r>
              <a:rPr lang="en-US" sz="2800" dirty="0">
                <a:latin typeface="Sylfaen" panose="010A0502050306030303" pitchFamily="18" charset="0"/>
              </a:rPr>
              <a:t> </a:t>
            </a:r>
            <a:r>
              <a:rPr lang="en-US" sz="2800" dirty="0" err="1">
                <a:latin typeface="Sylfaen" panose="010A0502050306030303" pitchFamily="18" charset="0"/>
              </a:rPr>
              <a:t>აგვისტოს</a:t>
            </a:r>
            <a:r>
              <a:rPr lang="en-US" sz="2800" dirty="0">
                <a:latin typeface="Sylfaen" panose="010A0502050306030303" pitchFamily="18" charset="0"/>
              </a:rPr>
              <a:t> </a:t>
            </a:r>
            <a:r>
              <a:rPr lang="en-US" sz="2800" dirty="0" err="1">
                <a:latin typeface="Sylfaen" panose="010A0502050306030303" pitchFamily="18" charset="0"/>
              </a:rPr>
              <a:t>ომებში</a:t>
            </a:r>
            <a:r>
              <a:rPr lang="en-US" sz="2800" dirty="0">
                <a:latin typeface="Sylfaen" panose="010A0502050306030303" pitchFamily="18" charset="0"/>
              </a:rPr>
              <a:t> </a:t>
            </a:r>
            <a:r>
              <a:rPr lang="en-US" sz="2800" dirty="0" err="1">
                <a:latin typeface="Sylfaen" panose="010A0502050306030303" pitchFamily="18" charset="0"/>
              </a:rPr>
              <a:t>მონაწილე</a:t>
            </a:r>
            <a:r>
              <a:rPr lang="en-US" sz="2800" dirty="0">
                <a:latin typeface="Sylfaen" panose="010A0502050306030303" pitchFamily="18" charset="0"/>
              </a:rPr>
              <a:t> </a:t>
            </a:r>
            <a:r>
              <a:rPr lang="en-US" sz="2800" dirty="0" err="1">
                <a:latin typeface="Sylfaen" panose="010A0502050306030303" pitchFamily="18" charset="0"/>
              </a:rPr>
              <a:t>საბრძოლო</a:t>
            </a:r>
            <a:r>
              <a:rPr lang="en-US" sz="2800" dirty="0">
                <a:latin typeface="Sylfaen" panose="010A0502050306030303" pitchFamily="18" charset="0"/>
              </a:rPr>
              <a:t> </a:t>
            </a:r>
            <a:r>
              <a:rPr lang="en-US" sz="2800" dirty="0" err="1">
                <a:latin typeface="Sylfaen" panose="010A0502050306030303" pitchFamily="18" charset="0"/>
              </a:rPr>
              <a:t>შენაერთების</a:t>
            </a:r>
            <a:r>
              <a:rPr lang="en-US" sz="2800" dirty="0">
                <a:latin typeface="Sylfaen" panose="010A0502050306030303" pitchFamily="18" charset="0"/>
              </a:rPr>
              <a:t> </a:t>
            </a:r>
            <a:r>
              <a:rPr lang="en-US" sz="2800" dirty="0" err="1">
                <a:latin typeface="Sylfaen" panose="010A0502050306030303" pitchFamily="18" charset="0"/>
              </a:rPr>
              <a:t>მეთაურებთან</a:t>
            </a:r>
            <a:r>
              <a:rPr lang="en-US" sz="2800" dirty="0">
                <a:latin typeface="Sylfaen" panose="010A0502050306030303" pitchFamily="18" charset="0"/>
              </a:rPr>
              <a:t>, </a:t>
            </a:r>
            <a:r>
              <a:rPr lang="en-US" sz="2800" dirty="0" err="1">
                <a:latin typeface="Sylfaen" panose="010A0502050306030303" pitchFamily="18" charset="0"/>
              </a:rPr>
              <a:t>სამუშაო</a:t>
            </a:r>
            <a:r>
              <a:rPr lang="en-US" sz="2800" dirty="0">
                <a:latin typeface="Sylfaen" panose="010A0502050306030303" pitchFamily="18" charset="0"/>
              </a:rPr>
              <a:t> </a:t>
            </a:r>
            <a:r>
              <a:rPr lang="en-US" sz="2800" dirty="0" err="1">
                <a:latin typeface="Sylfaen" panose="010A0502050306030303" pitchFamily="18" charset="0"/>
              </a:rPr>
              <a:t>შეხვედრა</a:t>
            </a:r>
            <a:r>
              <a:rPr lang="en-US" sz="2800" dirty="0">
                <a:latin typeface="Sylfaen" panose="010A0502050306030303" pitchFamily="18" charset="0"/>
              </a:rPr>
              <a:t> </a:t>
            </a:r>
            <a:r>
              <a:rPr lang="en-US" sz="2800" dirty="0" err="1">
                <a:latin typeface="Sylfaen" panose="010A0502050306030303" pitchFamily="18" charset="0"/>
              </a:rPr>
              <a:t>გამართეს</a:t>
            </a:r>
            <a:r>
              <a:rPr lang="ka-GE" sz="2800" dirty="0">
                <a:latin typeface="Sylfaen" panose="010A0502050306030303" pitchFamily="18" charset="0"/>
              </a:rPr>
              <a:t>. </a:t>
            </a:r>
            <a:r>
              <a:rPr lang="en-US" sz="2800" dirty="0" err="1">
                <a:latin typeface="Sylfaen" panose="010A0502050306030303" pitchFamily="18" charset="0"/>
              </a:rPr>
              <a:t>შეხვედრის</a:t>
            </a:r>
            <a:r>
              <a:rPr lang="en-US" sz="2800" dirty="0">
                <a:latin typeface="Sylfaen" panose="010A0502050306030303" pitchFamily="18" charset="0"/>
              </a:rPr>
              <a:t> </a:t>
            </a:r>
            <a:r>
              <a:rPr lang="en-US" sz="2800" dirty="0" err="1">
                <a:latin typeface="Sylfaen" panose="010A0502050306030303" pitchFamily="18" charset="0"/>
              </a:rPr>
              <a:t>მიზანი</a:t>
            </a:r>
            <a:r>
              <a:rPr lang="en-US" sz="2800" dirty="0">
                <a:latin typeface="Sylfaen" panose="010A0502050306030303" pitchFamily="18" charset="0"/>
              </a:rPr>
              <a:t> </a:t>
            </a:r>
            <a:r>
              <a:rPr lang="ka-GE" sz="2800" dirty="0">
                <a:latin typeface="Sylfaen" panose="010A0502050306030303" pitchFamily="18" charset="0"/>
              </a:rPr>
              <a:t>იყო </a:t>
            </a:r>
            <a:r>
              <a:rPr lang="en-US" sz="2800" dirty="0" err="1">
                <a:latin typeface="Sylfaen" panose="010A0502050306030303" pitchFamily="18" charset="0"/>
              </a:rPr>
              <a:t>საბრძოლო</a:t>
            </a:r>
            <a:r>
              <a:rPr lang="en-US" sz="2800" dirty="0">
                <a:latin typeface="Sylfaen" panose="010A0502050306030303" pitchFamily="18" charset="0"/>
              </a:rPr>
              <a:t> </a:t>
            </a:r>
            <a:r>
              <a:rPr lang="en-US" sz="2800" dirty="0" err="1">
                <a:latin typeface="Sylfaen" panose="010A0502050306030303" pitchFamily="18" charset="0"/>
              </a:rPr>
              <a:t>შენაერთების</a:t>
            </a:r>
            <a:r>
              <a:rPr lang="en-US" sz="2800" dirty="0">
                <a:latin typeface="Sylfaen" panose="010A0502050306030303" pitchFamily="18" charset="0"/>
              </a:rPr>
              <a:t> </a:t>
            </a:r>
            <a:r>
              <a:rPr lang="en-US" sz="2800" dirty="0" err="1">
                <a:latin typeface="Sylfaen" panose="010A0502050306030303" pitchFamily="18" charset="0"/>
              </a:rPr>
              <a:t>მეთაურებისგან</a:t>
            </a:r>
            <a:r>
              <a:rPr lang="en-US" sz="2800" dirty="0">
                <a:latin typeface="Sylfaen" panose="010A0502050306030303" pitchFamily="18" charset="0"/>
              </a:rPr>
              <a:t> </a:t>
            </a:r>
            <a:r>
              <a:rPr lang="en-US" sz="2800" dirty="0" err="1">
                <a:latin typeface="Sylfaen" panose="010A0502050306030303" pitchFamily="18" charset="0"/>
              </a:rPr>
              <a:t>დაკარგული</a:t>
            </a:r>
            <a:r>
              <a:rPr lang="en-US" sz="2800" dirty="0">
                <a:latin typeface="Sylfaen" panose="010A0502050306030303" pitchFamily="18" charset="0"/>
              </a:rPr>
              <a:t> </a:t>
            </a:r>
            <a:r>
              <a:rPr lang="en-US" sz="2800" dirty="0" err="1">
                <a:latin typeface="Sylfaen" panose="010A0502050306030303" pitchFamily="18" charset="0"/>
              </a:rPr>
              <a:t>მებრძოლებისა</a:t>
            </a:r>
            <a:r>
              <a:rPr lang="en-US" sz="2800" dirty="0">
                <a:latin typeface="Sylfaen" panose="010A0502050306030303" pitchFamily="18" charset="0"/>
              </a:rPr>
              <a:t> </a:t>
            </a:r>
            <a:r>
              <a:rPr lang="en-US" sz="2800" dirty="0" err="1">
                <a:latin typeface="Sylfaen" panose="010A0502050306030303" pitchFamily="18" charset="0"/>
              </a:rPr>
              <a:t>და</a:t>
            </a:r>
            <a:r>
              <a:rPr lang="en-US" sz="2800" dirty="0">
                <a:latin typeface="Sylfaen" panose="010A0502050306030303" pitchFamily="18" charset="0"/>
              </a:rPr>
              <a:t> </a:t>
            </a:r>
            <a:r>
              <a:rPr lang="en-US" sz="2800" dirty="0" err="1">
                <a:latin typeface="Sylfaen" panose="010A0502050306030303" pitchFamily="18" charset="0"/>
              </a:rPr>
              <a:t>მშვიდობიანი</a:t>
            </a:r>
            <a:r>
              <a:rPr lang="en-US" sz="2800" dirty="0">
                <a:latin typeface="Sylfaen" panose="010A0502050306030303" pitchFamily="18" charset="0"/>
              </a:rPr>
              <a:t> </a:t>
            </a:r>
            <a:r>
              <a:rPr lang="en-US" sz="2800" dirty="0" err="1">
                <a:latin typeface="Sylfaen" panose="010A0502050306030303" pitchFamily="18" charset="0"/>
              </a:rPr>
              <a:t>მოქალაქეების</a:t>
            </a:r>
            <a:r>
              <a:rPr lang="en-US" sz="2800" dirty="0">
                <a:latin typeface="Sylfaen" panose="010A0502050306030303" pitchFamily="18" charset="0"/>
              </a:rPr>
              <a:t> </a:t>
            </a:r>
            <a:r>
              <a:rPr lang="en-US" sz="2800" dirty="0" err="1">
                <a:latin typeface="Sylfaen" panose="010A0502050306030303" pitchFamily="18" charset="0"/>
              </a:rPr>
              <a:t>საფლავების</a:t>
            </a:r>
            <a:r>
              <a:rPr lang="en-US" sz="2800" dirty="0">
                <a:latin typeface="Sylfaen" panose="010A0502050306030303" pitchFamily="18" charset="0"/>
              </a:rPr>
              <a:t> </a:t>
            </a:r>
            <a:r>
              <a:rPr lang="en-US" sz="2800" dirty="0" err="1">
                <a:latin typeface="Sylfaen" panose="010A0502050306030303" pitchFamily="18" charset="0"/>
              </a:rPr>
              <a:t>ან</a:t>
            </a:r>
            <a:r>
              <a:rPr lang="en-US" sz="2800" dirty="0">
                <a:latin typeface="Sylfaen" panose="010A0502050306030303" pitchFamily="18" charset="0"/>
              </a:rPr>
              <a:t> </a:t>
            </a:r>
            <a:r>
              <a:rPr lang="en-US" sz="2800" dirty="0" err="1">
                <a:latin typeface="Sylfaen" panose="010A0502050306030303" pitchFamily="18" charset="0"/>
              </a:rPr>
              <a:t>მათი</a:t>
            </a:r>
            <a:r>
              <a:rPr lang="en-US" sz="2800" dirty="0">
                <a:latin typeface="Sylfaen" panose="010A0502050306030303" pitchFamily="18" charset="0"/>
              </a:rPr>
              <a:t> </a:t>
            </a:r>
            <a:r>
              <a:rPr lang="en-US" sz="2800" dirty="0" err="1">
                <a:latin typeface="Sylfaen" panose="010A0502050306030303" pitchFamily="18" charset="0"/>
              </a:rPr>
              <a:t>ნეშტის</a:t>
            </a:r>
            <a:r>
              <a:rPr lang="en-US" sz="2800" dirty="0">
                <a:latin typeface="Sylfaen" panose="010A0502050306030303" pitchFamily="18" charset="0"/>
              </a:rPr>
              <a:t> </a:t>
            </a:r>
            <a:r>
              <a:rPr lang="en-US" sz="2800" dirty="0" err="1">
                <a:latin typeface="Sylfaen" panose="010A0502050306030303" pitchFamily="18" charset="0"/>
              </a:rPr>
              <a:t>ადგილსამყოფელის</a:t>
            </a:r>
            <a:r>
              <a:rPr lang="en-US" sz="2800" dirty="0">
                <a:latin typeface="Sylfaen" panose="010A0502050306030303" pitchFamily="18" charset="0"/>
              </a:rPr>
              <a:t> </a:t>
            </a:r>
            <a:r>
              <a:rPr lang="en-US" sz="2800" dirty="0" err="1">
                <a:latin typeface="Sylfaen" panose="010A0502050306030303" pitchFamily="18" charset="0"/>
              </a:rPr>
              <a:t>შესახებ</a:t>
            </a:r>
            <a:r>
              <a:rPr lang="en-US" sz="2800" dirty="0">
                <a:latin typeface="Sylfaen" panose="010A0502050306030303" pitchFamily="18" charset="0"/>
              </a:rPr>
              <a:t> </a:t>
            </a:r>
            <a:r>
              <a:rPr lang="en-US" sz="2800" dirty="0" err="1">
                <a:latin typeface="Sylfaen" panose="010A0502050306030303" pitchFamily="18" charset="0"/>
              </a:rPr>
              <a:t>ინფორმაციის</a:t>
            </a:r>
            <a:r>
              <a:rPr lang="en-US" sz="2800" dirty="0">
                <a:latin typeface="Sylfaen" panose="010A0502050306030303" pitchFamily="18" charset="0"/>
              </a:rPr>
              <a:t> </a:t>
            </a:r>
            <a:r>
              <a:rPr lang="en-US" sz="2800" dirty="0" err="1">
                <a:latin typeface="Sylfaen" panose="010A0502050306030303" pitchFamily="18" charset="0"/>
              </a:rPr>
              <a:t>მიღება</a:t>
            </a:r>
            <a:r>
              <a:rPr lang="en-US" sz="2800" dirty="0">
                <a:latin typeface="Sylfaen" panose="010A0502050306030303" pitchFamily="18" charset="0"/>
              </a:rPr>
              <a:t> </a:t>
            </a:r>
            <a:r>
              <a:rPr lang="en-US" sz="2800" dirty="0" err="1">
                <a:latin typeface="Sylfaen" panose="010A0502050306030303" pitchFamily="18" charset="0"/>
              </a:rPr>
              <a:t>და</a:t>
            </a:r>
            <a:r>
              <a:rPr lang="en-US" sz="2800" dirty="0">
                <a:latin typeface="Sylfaen" panose="010A0502050306030303" pitchFamily="18" charset="0"/>
              </a:rPr>
              <a:t> </a:t>
            </a:r>
            <a:r>
              <a:rPr lang="en-US" sz="2800" dirty="0" err="1">
                <a:latin typeface="Sylfaen" panose="010A0502050306030303" pitchFamily="18" charset="0"/>
              </a:rPr>
              <a:t>გაცვლა</a:t>
            </a:r>
            <a:r>
              <a:rPr lang="ka-GE" sz="2800" dirty="0" smtClean="0">
                <a:latin typeface="Sylfaen" panose="010A0502050306030303" pitchFamily="18" charset="0"/>
              </a:rPr>
              <a:t>.</a:t>
            </a:r>
          </a:p>
          <a:p>
            <a:pPr marL="0" lvl="0" indent="0" algn="just">
              <a:lnSpc>
                <a:spcPct val="120000"/>
              </a:lnSpc>
              <a:buNone/>
            </a:pPr>
            <a:endParaRPr lang="ka-GE" sz="2500" dirty="0">
              <a:latin typeface="Sylfaen" panose="010A0502050306030303" pitchFamily="18" charset="0"/>
            </a:endParaRPr>
          </a:p>
          <a:p>
            <a:pPr lvl="0" algn="just">
              <a:lnSpc>
                <a:spcPct val="120000"/>
              </a:lnSpc>
            </a:pPr>
            <a:r>
              <a:rPr lang="en-US" sz="3000" b="1" dirty="0" err="1">
                <a:latin typeface="Sylfaen" panose="010A0502050306030303" pitchFamily="18" charset="0"/>
              </a:rPr>
              <a:t>ვეტერანების</a:t>
            </a:r>
            <a:r>
              <a:rPr lang="en-US" sz="3000" b="1" dirty="0">
                <a:latin typeface="Sylfaen" panose="010A0502050306030303" pitchFamily="18" charset="0"/>
              </a:rPr>
              <a:t> </a:t>
            </a:r>
            <a:r>
              <a:rPr lang="en-US" sz="3000" b="1" dirty="0" err="1">
                <a:latin typeface="Sylfaen" panose="010A0502050306030303" pitchFamily="18" charset="0"/>
              </a:rPr>
              <a:t>საქმეთა</a:t>
            </a:r>
            <a:r>
              <a:rPr lang="en-US" sz="3000" b="1" dirty="0">
                <a:latin typeface="Sylfaen" panose="010A0502050306030303" pitchFamily="18" charset="0"/>
              </a:rPr>
              <a:t> </a:t>
            </a:r>
            <a:r>
              <a:rPr lang="en-US" sz="3000" b="1" dirty="0" err="1">
                <a:latin typeface="Sylfaen" panose="010A0502050306030303" pitchFamily="18" charset="0"/>
              </a:rPr>
              <a:t>სახელმწიფო</a:t>
            </a:r>
            <a:r>
              <a:rPr lang="en-US" sz="3000" b="1" dirty="0">
                <a:latin typeface="Sylfaen" panose="010A0502050306030303" pitchFamily="18" charset="0"/>
              </a:rPr>
              <a:t> </a:t>
            </a:r>
            <a:r>
              <a:rPr lang="en-US" sz="3000" b="1" dirty="0" err="1">
                <a:latin typeface="Sylfaen" panose="010A0502050306030303" pitchFamily="18" charset="0"/>
              </a:rPr>
              <a:t>სამსახურის</a:t>
            </a:r>
            <a:r>
              <a:rPr lang="en-US" sz="3000" b="1" dirty="0">
                <a:latin typeface="Sylfaen" panose="010A0502050306030303" pitchFamily="18" charset="0"/>
              </a:rPr>
              <a:t> </a:t>
            </a:r>
            <a:r>
              <a:rPr lang="en-US" sz="3000" dirty="0" err="1">
                <a:latin typeface="Sylfaen" panose="010A0502050306030303" pitchFamily="18" charset="0"/>
              </a:rPr>
              <a:t>მხარდაჭერით</a:t>
            </a:r>
            <a:r>
              <a:rPr lang="en-US" sz="3000" dirty="0">
                <a:latin typeface="Sylfaen" panose="010A0502050306030303" pitchFamily="18" charset="0"/>
              </a:rPr>
              <a:t>, </a:t>
            </a:r>
            <a:r>
              <a:rPr lang="en-US" sz="3000" dirty="0" err="1">
                <a:latin typeface="Sylfaen" panose="010A0502050306030303" pitchFamily="18" charset="0"/>
              </a:rPr>
              <a:t>საზოგადოებრივი</a:t>
            </a:r>
            <a:r>
              <a:rPr lang="en-US" sz="3000" dirty="0">
                <a:latin typeface="Sylfaen" panose="010A0502050306030303" pitchFamily="18" charset="0"/>
              </a:rPr>
              <a:t> </a:t>
            </a:r>
            <a:r>
              <a:rPr lang="en-US" sz="3000" dirty="0" err="1">
                <a:latin typeface="Sylfaen" panose="010A0502050306030303" pitchFamily="18" charset="0"/>
              </a:rPr>
              <a:t>კოლეჯის</a:t>
            </a:r>
            <a:r>
              <a:rPr lang="en-US" sz="3000" dirty="0">
                <a:latin typeface="Sylfaen" panose="010A0502050306030303" pitchFamily="18" charset="0"/>
              </a:rPr>
              <a:t>, "</a:t>
            </a:r>
            <a:r>
              <a:rPr lang="en-US" sz="3000" dirty="0" err="1">
                <a:latin typeface="Sylfaen" panose="010A0502050306030303" pitchFamily="18" charset="0"/>
              </a:rPr>
              <a:t>სპექტრის</a:t>
            </a:r>
            <a:r>
              <a:rPr lang="en-US" sz="3000" dirty="0">
                <a:latin typeface="Sylfaen" panose="010A0502050306030303" pitchFamily="18" charset="0"/>
              </a:rPr>
              <a:t>" </a:t>
            </a:r>
            <a:r>
              <a:rPr lang="en-US" sz="3000" dirty="0" err="1">
                <a:latin typeface="Sylfaen" panose="010A0502050306030303" pitchFamily="18" charset="0"/>
              </a:rPr>
              <a:t>წარმომადგენლებმა</a:t>
            </a:r>
            <a:r>
              <a:rPr lang="en-US" sz="3000" dirty="0">
                <a:latin typeface="Sylfaen" panose="010A0502050306030303" pitchFamily="18" charset="0"/>
              </a:rPr>
              <a:t>, </a:t>
            </a:r>
            <a:r>
              <a:rPr lang="en-US" sz="3000" dirty="0" err="1">
                <a:latin typeface="Sylfaen" panose="010A0502050306030303" pitchFamily="18" charset="0"/>
              </a:rPr>
              <a:t>ომისა</a:t>
            </a:r>
            <a:r>
              <a:rPr lang="en-US" sz="3000" dirty="0">
                <a:latin typeface="Sylfaen" panose="010A0502050306030303" pitchFamily="18" charset="0"/>
              </a:rPr>
              <a:t> </a:t>
            </a:r>
            <a:r>
              <a:rPr lang="en-US" sz="3000" dirty="0" err="1">
                <a:latin typeface="Sylfaen" panose="010A0502050306030303" pitchFamily="18" charset="0"/>
              </a:rPr>
              <a:t>და</a:t>
            </a:r>
            <a:r>
              <a:rPr lang="en-US" sz="3000" dirty="0">
                <a:latin typeface="Sylfaen" panose="010A0502050306030303" pitchFamily="18" charset="0"/>
              </a:rPr>
              <a:t> </a:t>
            </a:r>
            <a:r>
              <a:rPr lang="en-US" sz="3000" dirty="0" err="1">
                <a:latin typeface="Sylfaen" panose="010A0502050306030303" pitchFamily="18" charset="0"/>
              </a:rPr>
              <a:t>სამხედრო</a:t>
            </a:r>
            <a:r>
              <a:rPr lang="en-US" sz="3000" dirty="0">
                <a:latin typeface="Sylfaen" panose="010A0502050306030303" pitchFamily="18" charset="0"/>
              </a:rPr>
              <a:t> </a:t>
            </a:r>
            <a:r>
              <a:rPr lang="en-US" sz="3000" dirty="0" err="1">
                <a:latin typeface="Sylfaen" panose="010A0502050306030303" pitchFamily="18" charset="0"/>
              </a:rPr>
              <a:t>ძალების</a:t>
            </a:r>
            <a:r>
              <a:rPr lang="en-US" sz="3000" dirty="0">
                <a:latin typeface="Sylfaen" panose="010A0502050306030303" pitchFamily="18" charset="0"/>
              </a:rPr>
              <a:t> </a:t>
            </a:r>
            <a:r>
              <a:rPr lang="en-US" sz="3000" dirty="0" err="1">
                <a:latin typeface="Sylfaen" panose="010A0502050306030303" pitchFamily="18" charset="0"/>
              </a:rPr>
              <a:t>ვეტერანებთან</a:t>
            </a:r>
            <a:r>
              <a:rPr lang="ka-GE" sz="3000" dirty="0">
                <a:latin typeface="Sylfaen" panose="010A0502050306030303" pitchFamily="18" charset="0"/>
              </a:rPr>
              <a:t> საინფორმაციო </a:t>
            </a:r>
            <a:r>
              <a:rPr lang="en-US" sz="3000" dirty="0" err="1">
                <a:latin typeface="Sylfaen" panose="010A0502050306030303" pitchFamily="18" charset="0"/>
              </a:rPr>
              <a:t>შეხვედრა</a:t>
            </a:r>
            <a:r>
              <a:rPr lang="en-US" sz="3000" dirty="0">
                <a:latin typeface="Sylfaen" panose="010A0502050306030303" pitchFamily="18" charset="0"/>
              </a:rPr>
              <a:t> </a:t>
            </a:r>
            <a:r>
              <a:rPr lang="en-US" sz="3000" dirty="0" err="1">
                <a:latin typeface="Sylfaen" panose="010A0502050306030303" pitchFamily="18" charset="0"/>
              </a:rPr>
              <a:t>გამართეს</a:t>
            </a:r>
            <a:r>
              <a:rPr lang="en-US" sz="3000" dirty="0">
                <a:latin typeface="Sylfaen" panose="010A0502050306030303" pitchFamily="18" charset="0"/>
              </a:rPr>
              <a:t>. </a:t>
            </a:r>
            <a:endParaRPr lang="ka-GE" sz="3000" dirty="0" smtClean="0">
              <a:latin typeface="Sylfaen" panose="010A0502050306030303" pitchFamily="18" charset="0"/>
            </a:endParaRPr>
          </a:p>
          <a:p>
            <a:pPr marL="0" lvl="0" indent="0" algn="just">
              <a:lnSpc>
                <a:spcPct val="120000"/>
              </a:lnSpc>
              <a:buNone/>
            </a:pPr>
            <a:endParaRPr lang="ka-GE" sz="2500" dirty="0">
              <a:latin typeface="Sylfaen" panose="010A0502050306030303" pitchFamily="18" charset="0"/>
            </a:endParaRPr>
          </a:p>
          <a:p>
            <a:pPr algn="just">
              <a:lnSpc>
                <a:spcPct val="120000"/>
              </a:lnSpc>
            </a:pPr>
            <a:r>
              <a:rPr lang="en-US" sz="3000" b="1" dirty="0" err="1">
                <a:latin typeface="Sylfaen" panose="010A0502050306030303" pitchFamily="18" charset="0"/>
              </a:rPr>
              <a:t>ვეტერანების</a:t>
            </a:r>
            <a:r>
              <a:rPr lang="en-US" sz="3000" b="1" dirty="0">
                <a:latin typeface="Sylfaen" panose="010A0502050306030303" pitchFamily="18" charset="0"/>
              </a:rPr>
              <a:t> </a:t>
            </a:r>
            <a:r>
              <a:rPr lang="en-US" sz="3000" b="1" dirty="0" err="1">
                <a:latin typeface="Sylfaen" panose="010A0502050306030303" pitchFamily="18" charset="0"/>
              </a:rPr>
              <a:t>საქმეთა</a:t>
            </a:r>
            <a:r>
              <a:rPr lang="en-US" sz="3000" b="1" dirty="0">
                <a:latin typeface="Sylfaen" panose="010A0502050306030303" pitchFamily="18" charset="0"/>
              </a:rPr>
              <a:t> </a:t>
            </a:r>
            <a:r>
              <a:rPr lang="en-US" sz="3000" b="1" dirty="0" err="1">
                <a:latin typeface="Sylfaen" panose="010A0502050306030303" pitchFamily="18" charset="0"/>
              </a:rPr>
              <a:t>სახელმწიფო</a:t>
            </a:r>
            <a:r>
              <a:rPr lang="en-US" sz="3000" b="1" dirty="0">
                <a:latin typeface="Sylfaen" panose="010A0502050306030303" pitchFamily="18" charset="0"/>
              </a:rPr>
              <a:t> </a:t>
            </a:r>
            <a:r>
              <a:rPr lang="en-US" sz="3000" b="1" dirty="0" err="1">
                <a:latin typeface="Sylfaen" panose="010A0502050306030303" pitchFamily="18" charset="0"/>
              </a:rPr>
              <a:t>სამსახურში</a:t>
            </a:r>
            <a:r>
              <a:rPr lang="en-US" sz="3000" b="1" dirty="0">
                <a:latin typeface="Sylfaen" panose="010A0502050306030303" pitchFamily="18" charset="0"/>
              </a:rPr>
              <a:t> </a:t>
            </a:r>
            <a:r>
              <a:rPr lang="en-US" sz="3000" dirty="0" err="1">
                <a:latin typeface="Sylfaen" panose="010A0502050306030303" pitchFamily="18" charset="0"/>
              </a:rPr>
              <a:t>სხვადასხვა</a:t>
            </a:r>
            <a:r>
              <a:rPr lang="en-US" sz="3000" dirty="0">
                <a:latin typeface="Sylfaen" panose="010A0502050306030303" pitchFamily="18" charset="0"/>
              </a:rPr>
              <a:t> </a:t>
            </a:r>
            <a:r>
              <a:rPr lang="en-US" sz="3000" dirty="0" err="1">
                <a:latin typeface="Sylfaen" panose="010A0502050306030303" pitchFamily="18" charset="0"/>
              </a:rPr>
              <a:t>ქვეყნის</a:t>
            </a:r>
            <a:r>
              <a:rPr lang="en-US" sz="3000" dirty="0">
                <a:latin typeface="Sylfaen" panose="010A0502050306030303" pitchFamily="18" charset="0"/>
              </a:rPr>
              <a:t> </a:t>
            </a:r>
            <a:r>
              <a:rPr lang="en-US" sz="3000" dirty="0" err="1">
                <a:latin typeface="Sylfaen" panose="010A0502050306030303" pitchFamily="18" charset="0"/>
              </a:rPr>
              <a:t>სამხედრო</a:t>
            </a:r>
            <a:r>
              <a:rPr lang="en-US" sz="3000" dirty="0">
                <a:latin typeface="Sylfaen" panose="010A0502050306030303" pitchFamily="18" charset="0"/>
              </a:rPr>
              <a:t> </a:t>
            </a:r>
            <a:r>
              <a:rPr lang="en-US" sz="3000" dirty="0" err="1">
                <a:latin typeface="Sylfaen" panose="010A0502050306030303" pitchFamily="18" charset="0"/>
              </a:rPr>
              <a:t>ატაშეებთან</a:t>
            </a:r>
            <a:r>
              <a:rPr lang="en-US" sz="3000" dirty="0">
                <a:latin typeface="Sylfaen" panose="010A0502050306030303" pitchFamily="18" charset="0"/>
              </a:rPr>
              <a:t> </a:t>
            </a:r>
            <a:r>
              <a:rPr lang="en-US" sz="3000" dirty="0" err="1">
                <a:latin typeface="Sylfaen" panose="010A0502050306030303" pitchFamily="18" charset="0"/>
              </a:rPr>
              <a:t>შეხვედრა</a:t>
            </a:r>
            <a:r>
              <a:rPr lang="en-US" sz="3000" dirty="0">
                <a:latin typeface="Sylfaen" panose="010A0502050306030303" pitchFamily="18" charset="0"/>
              </a:rPr>
              <a:t> </a:t>
            </a:r>
            <a:r>
              <a:rPr lang="en-US" sz="3000" dirty="0" err="1">
                <a:latin typeface="Sylfaen" panose="010A0502050306030303" pitchFamily="18" charset="0"/>
              </a:rPr>
              <a:t>გაიმართა</a:t>
            </a:r>
            <a:r>
              <a:rPr lang="en-US" sz="3000" dirty="0">
                <a:latin typeface="Sylfaen" panose="010A0502050306030303" pitchFamily="18" charset="0"/>
              </a:rPr>
              <a:t>.  </a:t>
            </a:r>
            <a:r>
              <a:rPr lang="en-US" sz="3000" dirty="0" err="1">
                <a:latin typeface="Sylfaen" panose="010A0502050306030303" pitchFamily="18" charset="0"/>
              </a:rPr>
              <a:t>შეხვედრის</a:t>
            </a:r>
            <a:r>
              <a:rPr lang="en-US" sz="3000" dirty="0">
                <a:latin typeface="Sylfaen" panose="010A0502050306030303" pitchFamily="18" charset="0"/>
              </a:rPr>
              <a:t> </a:t>
            </a:r>
            <a:r>
              <a:rPr lang="en-US" sz="3000" dirty="0" err="1">
                <a:latin typeface="Sylfaen" panose="010A0502050306030303" pitchFamily="18" charset="0"/>
              </a:rPr>
              <a:t>მიზანი</a:t>
            </a:r>
            <a:r>
              <a:rPr lang="en-US" sz="3000" dirty="0">
                <a:latin typeface="Sylfaen" panose="010A0502050306030303" pitchFamily="18" charset="0"/>
              </a:rPr>
              <a:t> </a:t>
            </a:r>
            <a:r>
              <a:rPr lang="en-US" sz="3000" dirty="0" err="1">
                <a:latin typeface="Sylfaen" panose="010A0502050306030303" pitchFamily="18" charset="0"/>
              </a:rPr>
              <a:t>იყო</a:t>
            </a:r>
            <a:r>
              <a:rPr lang="en-US" sz="3000" dirty="0">
                <a:latin typeface="Sylfaen" panose="010A0502050306030303" pitchFamily="18" charset="0"/>
              </a:rPr>
              <a:t>, </a:t>
            </a:r>
            <a:r>
              <a:rPr lang="en-US" sz="3000" dirty="0" err="1">
                <a:latin typeface="Sylfaen" panose="010A0502050306030303" pitchFamily="18" charset="0"/>
              </a:rPr>
              <a:t>თბილისში</a:t>
            </a:r>
            <a:r>
              <a:rPr lang="en-US" sz="3000" dirty="0">
                <a:latin typeface="Sylfaen" panose="010A0502050306030303" pitchFamily="18" charset="0"/>
              </a:rPr>
              <a:t> </a:t>
            </a:r>
            <a:r>
              <a:rPr lang="en-US" sz="3000" dirty="0" err="1">
                <a:latin typeface="Sylfaen" panose="010A0502050306030303" pitchFamily="18" charset="0"/>
              </a:rPr>
              <a:t>სპირიდონ</a:t>
            </a:r>
            <a:r>
              <a:rPr lang="en-US" sz="3000" dirty="0">
                <a:latin typeface="Sylfaen" panose="010A0502050306030303" pitchFamily="18" charset="0"/>
              </a:rPr>
              <a:t> </a:t>
            </a:r>
            <a:r>
              <a:rPr lang="en-US" sz="3000" dirty="0" err="1">
                <a:latin typeface="Sylfaen" panose="010A0502050306030303" pitchFamily="18" charset="0"/>
              </a:rPr>
              <a:t>კედიას</a:t>
            </a:r>
            <a:r>
              <a:rPr lang="en-US" sz="3000" dirty="0">
                <a:latin typeface="Sylfaen" panose="010A0502050306030303" pitchFamily="18" charset="0"/>
              </a:rPr>
              <a:t> </a:t>
            </a:r>
            <a:r>
              <a:rPr lang="en-US" sz="3000" dirty="0" err="1">
                <a:latin typeface="Sylfaen" panose="010A0502050306030303" pitchFamily="18" charset="0"/>
              </a:rPr>
              <a:t>ქუჩაზე</a:t>
            </a:r>
            <a:r>
              <a:rPr lang="en-US" sz="3000" dirty="0">
                <a:latin typeface="Sylfaen" panose="010A0502050306030303" pitchFamily="18" charset="0"/>
              </a:rPr>
              <a:t>, </a:t>
            </a:r>
            <a:r>
              <a:rPr lang="en-US" sz="3000" dirty="0" err="1">
                <a:latin typeface="Sylfaen" panose="010A0502050306030303" pitchFamily="18" charset="0"/>
              </a:rPr>
              <a:t>ომის</a:t>
            </a:r>
            <a:r>
              <a:rPr lang="en-US" sz="3000" dirty="0">
                <a:latin typeface="Sylfaen" panose="010A0502050306030303" pitchFamily="18" charset="0"/>
              </a:rPr>
              <a:t> </a:t>
            </a:r>
            <a:r>
              <a:rPr lang="en-US" sz="3000" dirty="0" err="1">
                <a:latin typeface="Sylfaen" panose="010A0502050306030303" pitchFamily="18" charset="0"/>
              </a:rPr>
              <a:t>ვეტერანთა</a:t>
            </a:r>
            <a:r>
              <a:rPr lang="en-US" sz="3000" dirty="0">
                <a:latin typeface="Sylfaen" panose="010A0502050306030303" pitchFamily="18" charset="0"/>
              </a:rPr>
              <a:t> </a:t>
            </a:r>
            <a:r>
              <a:rPr lang="en-US" sz="3000" dirty="0" err="1">
                <a:latin typeface="Sylfaen" panose="010A0502050306030303" pitchFamily="18" charset="0"/>
              </a:rPr>
              <a:t>კლინიკური</a:t>
            </a:r>
            <a:r>
              <a:rPr lang="en-US" sz="3000" dirty="0">
                <a:latin typeface="Sylfaen" panose="010A0502050306030303" pitchFamily="18" charset="0"/>
              </a:rPr>
              <a:t> </a:t>
            </a:r>
            <a:r>
              <a:rPr lang="en-US" sz="3000" dirty="0" err="1">
                <a:latin typeface="Sylfaen" panose="010A0502050306030303" pitchFamily="18" charset="0"/>
              </a:rPr>
              <a:t>ჰოსპიტლის</a:t>
            </a:r>
            <a:r>
              <a:rPr lang="en-US" sz="3000" dirty="0">
                <a:latin typeface="Sylfaen" panose="010A0502050306030303" pitchFamily="18" charset="0"/>
              </a:rPr>
              <a:t> </a:t>
            </a:r>
            <a:r>
              <a:rPr lang="en-US" sz="3000" dirty="0" err="1">
                <a:latin typeface="Sylfaen" panose="010A0502050306030303" pitchFamily="18" charset="0"/>
              </a:rPr>
              <a:t>თანამედროვე</a:t>
            </a:r>
            <a:r>
              <a:rPr lang="en-US" sz="3000" dirty="0">
                <a:latin typeface="Sylfaen" panose="010A0502050306030303" pitchFamily="18" charset="0"/>
              </a:rPr>
              <a:t> </a:t>
            </a:r>
            <a:r>
              <a:rPr lang="en-US" sz="3000" dirty="0" err="1">
                <a:latin typeface="Sylfaen" panose="010A0502050306030303" pitchFamily="18" charset="0"/>
              </a:rPr>
              <a:t>სტანდარტების</a:t>
            </a:r>
            <a:r>
              <a:rPr lang="en-US" sz="3000" dirty="0">
                <a:latin typeface="Sylfaen" panose="010A0502050306030303" pitchFamily="18" charset="0"/>
              </a:rPr>
              <a:t> </a:t>
            </a:r>
            <a:r>
              <a:rPr lang="en-US" sz="3000" dirty="0" err="1" smtClean="0">
                <a:latin typeface="Sylfaen" panose="010A0502050306030303" pitchFamily="18" charset="0"/>
              </a:rPr>
              <a:t>შესაბამისი</a:t>
            </a:r>
            <a:r>
              <a:rPr lang="en-US" sz="3000" dirty="0" smtClean="0">
                <a:latin typeface="Sylfaen" panose="010A0502050306030303" pitchFamily="18" charset="0"/>
              </a:rPr>
              <a:t> </a:t>
            </a:r>
            <a:r>
              <a:rPr lang="en-US" sz="3000" dirty="0" err="1">
                <a:latin typeface="Sylfaen" panose="010A0502050306030303" pitchFamily="18" charset="0"/>
              </a:rPr>
              <a:t>სამედიცინო</a:t>
            </a:r>
            <a:r>
              <a:rPr lang="en-US" sz="3000" dirty="0">
                <a:latin typeface="Sylfaen" panose="010A0502050306030303" pitchFamily="18" charset="0"/>
              </a:rPr>
              <a:t> </a:t>
            </a:r>
            <a:r>
              <a:rPr lang="en-US" sz="3000" dirty="0" err="1">
                <a:latin typeface="Sylfaen" panose="010A0502050306030303" pitchFamily="18" charset="0"/>
              </a:rPr>
              <a:t>აპარატურით</a:t>
            </a:r>
            <a:r>
              <a:rPr lang="en-US" sz="3000" dirty="0">
                <a:latin typeface="Sylfaen" panose="010A0502050306030303" pitchFamily="18" charset="0"/>
              </a:rPr>
              <a:t> </a:t>
            </a:r>
            <a:r>
              <a:rPr lang="en-US" sz="3000" dirty="0" err="1">
                <a:latin typeface="Sylfaen" panose="010A0502050306030303" pitchFamily="18" charset="0"/>
              </a:rPr>
              <a:t>აღჭურვაში</a:t>
            </a:r>
            <a:r>
              <a:rPr lang="en-US" sz="3000" dirty="0">
                <a:latin typeface="Sylfaen" panose="010A0502050306030303" pitchFamily="18" charset="0"/>
              </a:rPr>
              <a:t> </a:t>
            </a:r>
            <a:r>
              <a:rPr lang="en-US" sz="3000" dirty="0" err="1">
                <a:latin typeface="Sylfaen" panose="010A0502050306030303" pitchFamily="18" charset="0"/>
              </a:rPr>
              <a:t>დახმარება</a:t>
            </a:r>
            <a:r>
              <a:rPr lang="en-US" sz="3000" dirty="0">
                <a:latin typeface="Sylfaen" panose="010A0502050306030303" pitchFamily="18" charset="0"/>
              </a:rPr>
              <a:t> </a:t>
            </a:r>
            <a:r>
              <a:rPr lang="en-US" sz="3000" dirty="0" err="1">
                <a:latin typeface="Sylfaen" panose="010A0502050306030303" pitchFamily="18" charset="0"/>
              </a:rPr>
              <a:t>და</a:t>
            </a:r>
            <a:r>
              <a:rPr lang="en-US" sz="3000" dirty="0">
                <a:latin typeface="Sylfaen" panose="010A0502050306030303" pitchFamily="18" charset="0"/>
              </a:rPr>
              <a:t> </a:t>
            </a:r>
            <a:r>
              <a:rPr lang="en-US" sz="3000" dirty="0" err="1">
                <a:latin typeface="Sylfaen" panose="010A0502050306030303" pitchFamily="18" charset="0"/>
              </a:rPr>
              <a:t>ურთიერთთანამშრომლობის</a:t>
            </a:r>
            <a:r>
              <a:rPr lang="en-US" sz="3000" dirty="0">
                <a:latin typeface="Sylfaen" panose="010A0502050306030303" pitchFamily="18" charset="0"/>
              </a:rPr>
              <a:t> </a:t>
            </a:r>
            <a:r>
              <a:rPr lang="en-US" sz="3000" dirty="0" err="1">
                <a:latin typeface="Sylfaen" panose="010A0502050306030303" pitchFamily="18" charset="0"/>
              </a:rPr>
              <a:t>საერთო</a:t>
            </a:r>
            <a:r>
              <a:rPr lang="en-US" sz="3000" dirty="0">
                <a:latin typeface="Sylfaen" panose="010A0502050306030303" pitchFamily="18" charset="0"/>
              </a:rPr>
              <a:t> </a:t>
            </a:r>
            <a:r>
              <a:rPr lang="en-US" sz="3000" dirty="0" err="1">
                <a:latin typeface="Sylfaen" panose="010A0502050306030303" pitchFamily="18" charset="0"/>
              </a:rPr>
              <a:t>ფორმატის</a:t>
            </a:r>
            <a:r>
              <a:rPr lang="en-US" sz="3000" dirty="0">
                <a:latin typeface="Sylfaen" panose="010A0502050306030303" pitchFamily="18" charset="0"/>
              </a:rPr>
              <a:t> </a:t>
            </a:r>
            <a:r>
              <a:rPr lang="en-US" sz="3000" dirty="0" err="1">
                <a:latin typeface="Sylfaen" panose="010A0502050306030303" pitchFamily="18" charset="0"/>
              </a:rPr>
              <a:t>მოძებნა</a:t>
            </a:r>
            <a:r>
              <a:rPr lang="en-US" sz="3000" dirty="0">
                <a:latin typeface="Sylfaen" panose="010A0502050306030303" pitchFamily="18" charset="0"/>
              </a:rPr>
              <a:t>. </a:t>
            </a:r>
            <a:endParaRPr lang="ka-GE" sz="3000" dirty="0">
              <a:latin typeface="Sylfaen" panose="010A0502050306030303" pitchFamily="18" charset="0"/>
            </a:endParaRPr>
          </a:p>
        </p:txBody>
      </p:sp>
      <p:sp>
        <p:nvSpPr>
          <p:cNvPr id="5"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21</a:t>
            </a:r>
            <a:endParaRPr lang="en-US" sz="1200" b="0" dirty="0">
              <a:solidFill>
                <a:schemeClr val="tx1"/>
              </a:solidFill>
            </a:endParaRPr>
          </a:p>
        </p:txBody>
      </p:sp>
    </p:spTree>
    <p:extLst>
      <p:ext uri="{BB962C8B-B14F-4D97-AF65-F5344CB8AC3E}">
        <p14:creationId xmlns:p14="http://schemas.microsoft.com/office/powerpoint/2010/main" val="1698196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626532"/>
            <a:ext cx="9143999" cy="6231467"/>
          </a:xfrm>
        </p:spPr>
        <p:txBody>
          <a:bodyPr/>
          <a:lstStyle/>
          <a:p>
            <a:pPr algn="just">
              <a:lnSpc>
                <a:spcPct val="120000"/>
              </a:lnSpc>
            </a:pPr>
            <a:r>
              <a:rPr lang="ka-GE" sz="1200" b="1" dirty="0"/>
              <a:t>ვეტერანების საქმეთა სახელმწიფო სამსახურმა </a:t>
            </a:r>
            <a:r>
              <a:rPr lang="ka-GE" sz="1200" dirty="0"/>
              <a:t>უმასპინძლა რაგბის სპორტულ კლუბს,’’ არმია’’, რომლის დამფუძნებლადაც,  თავდაცვის სამინისტროს ნაცვლად, ვეტერანების საქმეთა სახელმწიფო სამსახურ განისაზღვრა. შეხვედრაზე სამომავლო გეგმებსა და პერსპექტივებზე ისაუბრეს. </a:t>
            </a:r>
            <a:endParaRPr lang="ka-GE" sz="1200" b="1" dirty="0" smtClean="0">
              <a:latin typeface="Sylfaen" panose="010A0502050306030303" pitchFamily="18" charset="0"/>
            </a:endParaRPr>
          </a:p>
          <a:p>
            <a:pPr algn="just">
              <a:lnSpc>
                <a:spcPct val="120000"/>
              </a:lnSpc>
            </a:pPr>
            <a:endParaRPr lang="ka-GE" sz="1200" b="1" dirty="0">
              <a:latin typeface="Sylfaen" panose="010A0502050306030303" pitchFamily="18" charset="0"/>
            </a:endParaRPr>
          </a:p>
          <a:p>
            <a:pPr algn="just">
              <a:lnSpc>
                <a:spcPct val="120000"/>
              </a:lnSpc>
            </a:pPr>
            <a:r>
              <a:rPr lang="en-US" sz="1200" b="1" dirty="0" err="1" smtClean="0">
                <a:latin typeface="Sylfaen" panose="010A0502050306030303" pitchFamily="18" charset="0"/>
              </a:rPr>
              <a:t>ვეტერანების</a:t>
            </a:r>
            <a:r>
              <a:rPr lang="en-US" sz="1200" b="1" dirty="0" smtClean="0">
                <a:latin typeface="Sylfaen" panose="010A0502050306030303" pitchFamily="18" charset="0"/>
              </a:rPr>
              <a:t> </a:t>
            </a:r>
            <a:r>
              <a:rPr lang="en-US" sz="1200" b="1" dirty="0" err="1">
                <a:latin typeface="Sylfaen" panose="010A0502050306030303" pitchFamily="18" charset="0"/>
              </a:rPr>
              <a:t>საქმეთა</a:t>
            </a:r>
            <a:r>
              <a:rPr lang="en-US" sz="1200" b="1" dirty="0">
                <a:latin typeface="Sylfaen" panose="010A0502050306030303" pitchFamily="18" charset="0"/>
              </a:rPr>
              <a:t> </a:t>
            </a:r>
            <a:r>
              <a:rPr lang="en-US" sz="1200" b="1" dirty="0" err="1">
                <a:latin typeface="Sylfaen" panose="010A0502050306030303" pitchFamily="18" charset="0"/>
              </a:rPr>
              <a:t>სახელმწიფო</a:t>
            </a:r>
            <a:r>
              <a:rPr lang="en-US" sz="1200" b="1" dirty="0">
                <a:latin typeface="Sylfaen" panose="010A0502050306030303" pitchFamily="18" charset="0"/>
              </a:rPr>
              <a:t> </a:t>
            </a:r>
            <a:r>
              <a:rPr lang="en-US" sz="1200" b="1" dirty="0" err="1">
                <a:latin typeface="Sylfaen" panose="010A0502050306030303" pitchFamily="18" charset="0"/>
              </a:rPr>
              <a:t>სამსახურში</a:t>
            </a:r>
            <a:r>
              <a:rPr lang="en-US" sz="1200" dirty="0">
                <a:latin typeface="Sylfaen" panose="010A0502050306030303" pitchFamily="18" charset="0"/>
              </a:rPr>
              <a:t>, </a:t>
            </a:r>
            <a:r>
              <a:rPr lang="en-US" sz="1200" dirty="0" err="1">
                <a:latin typeface="Sylfaen" panose="010A0502050306030303" pitchFamily="18" charset="0"/>
              </a:rPr>
              <a:t>თავდაცვისა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ნატოს</a:t>
            </a:r>
            <a:r>
              <a:rPr lang="en-US" sz="1200" dirty="0">
                <a:latin typeface="Sylfaen" panose="010A0502050306030303" pitchFamily="18" charset="0"/>
              </a:rPr>
              <a:t> </a:t>
            </a:r>
            <a:r>
              <a:rPr lang="en-US" sz="1200" dirty="0" err="1">
                <a:latin typeface="Sylfaen" panose="010A0502050306030303" pitchFamily="18" charset="0"/>
              </a:rPr>
              <a:t>შორის</a:t>
            </a:r>
            <a:r>
              <a:rPr lang="en-US" sz="1200" dirty="0">
                <a:latin typeface="Sylfaen" panose="010A0502050306030303" pitchFamily="18" charset="0"/>
              </a:rPr>
              <a:t> </a:t>
            </a:r>
            <a:r>
              <a:rPr lang="en-US" sz="1200" dirty="0" err="1">
                <a:latin typeface="Sylfaen" panose="010A0502050306030303" pitchFamily="18" charset="0"/>
              </a:rPr>
              <a:t>არსებული</a:t>
            </a:r>
            <a:r>
              <a:rPr lang="en-US" sz="1200" dirty="0">
                <a:latin typeface="Sylfaen" panose="010A0502050306030303" pitchFamily="18" charset="0"/>
              </a:rPr>
              <a:t> </a:t>
            </a:r>
            <a:r>
              <a:rPr lang="en-US" sz="1200" dirty="0" err="1">
                <a:latin typeface="Sylfaen" panose="010A0502050306030303" pitchFamily="18" charset="0"/>
              </a:rPr>
              <a:t>თანამშრომლობის</a:t>
            </a:r>
            <a:r>
              <a:rPr lang="en-US" sz="1200" dirty="0">
                <a:latin typeface="Sylfaen" panose="010A0502050306030303" pitchFamily="18" charset="0"/>
              </a:rPr>
              <a:t> </a:t>
            </a:r>
            <a:r>
              <a:rPr lang="en-US" sz="1200" dirty="0" err="1">
                <a:latin typeface="Sylfaen" panose="010A0502050306030303" pitchFamily="18" charset="0"/>
              </a:rPr>
              <a:t>ფარგლებში</a:t>
            </a:r>
            <a:r>
              <a:rPr lang="en-US" sz="1200" dirty="0">
                <a:latin typeface="Sylfaen" panose="010A0502050306030303" pitchFamily="18" charset="0"/>
              </a:rPr>
              <a:t>, </a:t>
            </a:r>
            <a:r>
              <a:rPr lang="en-US" sz="1200" dirty="0" err="1">
                <a:latin typeface="Sylfaen" panose="010A0502050306030303" pitchFamily="18" charset="0"/>
              </a:rPr>
              <a:t>ნატოს</a:t>
            </a:r>
            <a:r>
              <a:rPr lang="en-US" sz="1200" dirty="0">
                <a:latin typeface="Sylfaen" panose="010A0502050306030303" pitchFamily="18" charset="0"/>
              </a:rPr>
              <a:t> </a:t>
            </a:r>
            <a:r>
              <a:rPr lang="en-US" sz="1200" dirty="0" err="1">
                <a:latin typeface="Sylfaen" panose="010A0502050306030303" pitchFamily="18" charset="0"/>
              </a:rPr>
              <a:t>შემფასებელთა</a:t>
            </a:r>
            <a:r>
              <a:rPr lang="en-US" sz="1200" dirty="0">
                <a:latin typeface="Sylfaen" panose="010A0502050306030303" pitchFamily="18" charset="0"/>
              </a:rPr>
              <a:t> </a:t>
            </a:r>
            <a:r>
              <a:rPr lang="en-US" sz="1200" dirty="0" err="1">
                <a:latin typeface="Sylfaen" panose="010A0502050306030303" pitchFamily="18" charset="0"/>
              </a:rPr>
              <a:t>ჯგუფის</a:t>
            </a:r>
            <a:r>
              <a:rPr lang="en-US" sz="1200" dirty="0">
                <a:latin typeface="Sylfaen" panose="010A0502050306030303" pitchFamily="18" charset="0"/>
              </a:rPr>
              <a:t> </a:t>
            </a:r>
            <a:r>
              <a:rPr lang="en-US" sz="1200" dirty="0" err="1">
                <a:latin typeface="Sylfaen" panose="010A0502050306030303" pitchFamily="18" charset="0"/>
              </a:rPr>
              <a:t>ექსპერტებთან</a:t>
            </a:r>
            <a:r>
              <a:rPr lang="en-US" sz="1200" dirty="0">
                <a:latin typeface="Sylfaen" panose="010A0502050306030303" pitchFamily="18" charset="0"/>
              </a:rPr>
              <a:t> </a:t>
            </a:r>
            <a:r>
              <a:rPr lang="en-US" sz="1200" dirty="0" err="1">
                <a:latin typeface="Sylfaen" panose="010A0502050306030303" pitchFamily="18" charset="0"/>
              </a:rPr>
              <a:t>სამუშაო</a:t>
            </a:r>
            <a:r>
              <a:rPr lang="en-US" sz="1200" dirty="0">
                <a:latin typeface="Sylfaen" panose="010A0502050306030303" pitchFamily="18" charset="0"/>
              </a:rPr>
              <a:t> </a:t>
            </a:r>
            <a:r>
              <a:rPr lang="en-US" sz="1200" dirty="0" err="1">
                <a:latin typeface="Sylfaen" panose="010A0502050306030303" pitchFamily="18" charset="0"/>
              </a:rPr>
              <a:t>შეხვედრა</a:t>
            </a:r>
            <a:r>
              <a:rPr lang="en-US" sz="1200" dirty="0">
                <a:latin typeface="Sylfaen" panose="010A0502050306030303" pitchFamily="18" charset="0"/>
              </a:rPr>
              <a:t> </a:t>
            </a:r>
            <a:r>
              <a:rPr lang="en-US" sz="1200" dirty="0" err="1">
                <a:latin typeface="Sylfaen" panose="010A0502050306030303" pitchFamily="18" charset="0"/>
              </a:rPr>
              <a:t>გაიმართა</a:t>
            </a:r>
            <a:r>
              <a:rPr lang="en-US" sz="1200" dirty="0">
                <a:latin typeface="Sylfaen" panose="010A0502050306030303" pitchFamily="18" charset="0"/>
              </a:rPr>
              <a:t>. </a:t>
            </a:r>
            <a:r>
              <a:rPr lang="en-US" sz="1200" dirty="0" err="1">
                <a:latin typeface="Sylfaen" panose="010A0502050306030303" pitchFamily="18" charset="0"/>
              </a:rPr>
              <a:t>ძირითადი</a:t>
            </a:r>
            <a:r>
              <a:rPr lang="en-US" sz="1200" dirty="0">
                <a:latin typeface="Sylfaen" panose="010A0502050306030303" pitchFamily="18" charset="0"/>
              </a:rPr>
              <a:t> </a:t>
            </a:r>
            <a:r>
              <a:rPr lang="en-US" sz="1200" dirty="0" err="1">
                <a:latin typeface="Sylfaen" panose="010A0502050306030303" pitchFamily="18" charset="0"/>
              </a:rPr>
              <a:t>საკითხები</a:t>
            </a:r>
            <a:r>
              <a:rPr lang="en-US" sz="1200" dirty="0">
                <a:latin typeface="Sylfaen" panose="010A0502050306030303" pitchFamily="18" charset="0"/>
              </a:rPr>
              <a:t> </a:t>
            </a:r>
            <a:r>
              <a:rPr lang="en-US" sz="1200" dirty="0" err="1">
                <a:latin typeface="Sylfaen" panose="010A0502050306030303" pitchFamily="18" charset="0"/>
              </a:rPr>
              <a:t>ნატო-საქართველოს</a:t>
            </a:r>
            <a:r>
              <a:rPr lang="en-US" sz="1200" dirty="0">
                <a:latin typeface="Sylfaen" panose="010A0502050306030303" pitchFamily="18" charset="0"/>
              </a:rPr>
              <a:t> </a:t>
            </a:r>
            <a:r>
              <a:rPr lang="en-US" sz="1200" dirty="0" err="1">
                <a:latin typeface="Sylfaen" panose="010A0502050306030303" pitchFamily="18" charset="0"/>
              </a:rPr>
              <a:t>არსებითი</a:t>
            </a:r>
            <a:r>
              <a:rPr lang="en-US" sz="1200" dirty="0">
                <a:latin typeface="Sylfaen" panose="010A0502050306030303" pitchFamily="18" charset="0"/>
              </a:rPr>
              <a:t> </a:t>
            </a:r>
            <a:r>
              <a:rPr lang="en-US" sz="1200" dirty="0" err="1">
                <a:latin typeface="Sylfaen" panose="010A0502050306030303" pitchFamily="18" charset="0"/>
              </a:rPr>
              <a:t>პაკეტის</a:t>
            </a:r>
            <a:r>
              <a:rPr lang="en-US" sz="1200" dirty="0">
                <a:latin typeface="Sylfaen" panose="010A0502050306030303" pitchFamily="18" charset="0"/>
              </a:rPr>
              <a:t> </a:t>
            </a:r>
            <a:r>
              <a:rPr lang="en-US" sz="1200" dirty="0" err="1">
                <a:latin typeface="Sylfaen" panose="010A0502050306030303" pitchFamily="18" charset="0"/>
              </a:rPr>
              <a:t>განხორციელების</a:t>
            </a:r>
            <a:r>
              <a:rPr lang="en-US" sz="1200" dirty="0">
                <a:latin typeface="Sylfaen" panose="010A0502050306030303" pitchFamily="18" charset="0"/>
              </a:rPr>
              <a:t> </a:t>
            </a:r>
            <a:r>
              <a:rPr lang="en-US" sz="1200" dirty="0" err="1">
                <a:latin typeface="Sylfaen" panose="010A0502050306030303" pitchFamily="18" charset="0"/>
              </a:rPr>
              <a:t>პროცესს</a:t>
            </a:r>
            <a:r>
              <a:rPr lang="en-US" sz="1200" dirty="0">
                <a:latin typeface="Sylfaen" panose="010A0502050306030303" pitchFamily="18" charset="0"/>
              </a:rPr>
              <a:t>, </a:t>
            </a:r>
            <a:r>
              <a:rPr lang="en-US" sz="1200" dirty="0" err="1">
                <a:latin typeface="Sylfaen" panose="010A0502050306030303" pitchFamily="18" charset="0"/>
              </a:rPr>
              <a:t>გაწეულ</a:t>
            </a:r>
            <a:r>
              <a:rPr lang="en-US" sz="1200" dirty="0">
                <a:latin typeface="Sylfaen" panose="010A0502050306030303" pitchFamily="18" charset="0"/>
              </a:rPr>
              <a:t> </a:t>
            </a:r>
            <a:r>
              <a:rPr lang="en-US" sz="1200" dirty="0" err="1">
                <a:latin typeface="Sylfaen" panose="010A0502050306030303" pitchFamily="18" charset="0"/>
              </a:rPr>
              <a:t>სამუშაოსა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მიღებულ</a:t>
            </a:r>
            <a:r>
              <a:rPr lang="en-US" sz="1200" dirty="0">
                <a:latin typeface="Sylfaen" panose="010A0502050306030303" pitchFamily="18" charset="0"/>
              </a:rPr>
              <a:t> </a:t>
            </a:r>
            <a:r>
              <a:rPr lang="en-US" sz="1200" dirty="0" err="1">
                <a:latin typeface="Sylfaen" panose="010A0502050306030303" pitchFamily="18" charset="0"/>
              </a:rPr>
              <a:t>შედეგებზე</a:t>
            </a:r>
            <a:r>
              <a:rPr lang="en-US" sz="1200" dirty="0">
                <a:latin typeface="Sylfaen" panose="010A0502050306030303" pitchFamily="18" charset="0"/>
              </a:rPr>
              <a:t> </a:t>
            </a:r>
            <a:r>
              <a:rPr lang="en-US" sz="1200" dirty="0" err="1">
                <a:latin typeface="Sylfaen" panose="010A0502050306030303" pitchFamily="18" charset="0"/>
              </a:rPr>
              <a:t>შეეხებოდა</a:t>
            </a:r>
            <a:r>
              <a:rPr lang="en-US" sz="1200" dirty="0">
                <a:latin typeface="Sylfaen" panose="010A0502050306030303" pitchFamily="18" charset="0"/>
              </a:rPr>
              <a:t>. </a:t>
            </a:r>
            <a:endParaRPr lang="ka-GE" sz="1200" dirty="0" smtClean="0">
              <a:latin typeface="Sylfaen" panose="010A0502050306030303" pitchFamily="18" charset="0"/>
            </a:endParaRPr>
          </a:p>
          <a:p>
            <a:pPr algn="just">
              <a:lnSpc>
                <a:spcPct val="120000"/>
              </a:lnSpc>
            </a:pPr>
            <a:endParaRPr lang="en-US" sz="1200" dirty="0" smtClean="0">
              <a:latin typeface="Sylfaen" panose="010A0502050306030303" pitchFamily="18" charset="0"/>
            </a:endParaRPr>
          </a:p>
          <a:p>
            <a:pPr lvl="0" algn="just"/>
            <a:r>
              <a:rPr lang="ka-GE" sz="1200" b="1" dirty="0" smtClean="0"/>
              <a:t>ვეტერანების </a:t>
            </a:r>
            <a:r>
              <a:rPr lang="ka-GE" sz="1200" b="1" dirty="0"/>
              <a:t>საქმეთა სახელმწიფო სამსახურსა </a:t>
            </a:r>
            <a:r>
              <a:rPr lang="ka-GE" sz="1200" dirty="0"/>
              <a:t>და სათათბირო საკონსულტაციო საბჭოს წევრებთან </a:t>
            </a:r>
            <a:r>
              <a:rPr lang="ka-GE" sz="1200" dirty="0" smtClean="0"/>
              <a:t>გაიმართა სამუშაო შეხვედრა, სადაც მოისმინეს სამსახურის 9 თვის შესრულებული სამუშაოს ანგარიში და ისაუბრეს ვეტერანების პრობლემების გადაჭრის გზებზე.</a:t>
            </a:r>
          </a:p>
          <a:p>
            <a:pPr marL="0" lvl="0" indent="0" algn="just">
              <a:buNone/>
            </a:pPr>
            <a:endParaRPr lang="en-US" sz="1200" dirty="0"/>
          </a:p>
          <a:p>
            <a:pPr algn="just"/>
            <a:r>
              <a:rPr lang="ka-GE" sz="1200" dirty="0" smtClean="0"/>
              <a:t> </a:t>
            </a:r>
            <a:r>
              <a:rPr lang="ka-GE" sz="1200" b="1" dirty="0"/>
              <a:t>სსიპ ვეტერანების საქმეთა სახელმწიფო </a:t>
            </a:r>
            <a:r>
              <a:rPr lang="ka-GE" sz="1200" b="1" dirty="0" smtClean="0"/>
              <a:t>სამსახურს</a:t>
            </a:r>
            <a:r>
              <a:rPr lang="ka-GE" sz="1200" dirty="0" smtClean="0"/>
              <a:t>, არასამთავრობო </a:t>
            </a:r>
            <a:r>
              <a:rPr lang="ka-GE" sz="1200" dirty="0"/>
              <a:t>ორგანიზაცია „საერთაშორისო მშვიდობის სახლთის“ ინიციატივით, ურთიერთთანამშრომლობის მემორანდუმის </a:t>
            </a:r>
            <a:r>
              <a:rPr lang="ka-GE" sz="1200" dirty="0" smtClean="0"/>
              <a:t>ფარგლებში, </a:t>
            </a:r>
            <a:r>
              <a:rPr lang="ka-GE" sz="1200" dirty="0"/>
              <a:t>გერმანიაში მცხოვრებ ჩვენი თანამემამულე </a:t>
            </a:r>
            <a:r>
              <a:rPr lang="ka-GE" sz="1200" b="1" dirty="0" smtClean="0"/>
              <a:t>მეგი სტემპენი </a:t>
            </a:r>
            <a:r>
              <a:rPr lang="ka-GE" sz="1200" dirty="0"/>
              <a:t>და არასამთავრობო ორგანიზაცია „საერთაშორისო მშვიდობის სახლთან“ </a:t>
            </a:r>
            <a:r>
              <a:rPr lang="ka-GE" sz="1200" dirty="0" smtClean="0"/>
              <a:t>გაიმართა სამმხრივი შეხვედრა, სადაც მეორე მსოფლიო ომის დროს უგზოუკლოდ დაკარგული ჯარისკაცების საფლავების მოძიების შესახებ და შედეგებზე ინფორმაციები გაცვალეს.</a:t>
            </a:r>
          </a:p>
          <a:p>
            <a:pPr algn="just"/>
            <a:endParaRPr lang="ka-GE" sz="1200" dirty="0"/>
          </a:p>
          <a:p>
            <a:pPr algn="just"/>
            <a:endParaRPr lang="en-US" sz="1200" dirty="0"/>
          </a:p>
          <a:p>
            <a:pPr lvl="0" algn="just"/>
            <a:r>
              <a:rPr lang="ka-GE" sz="1200" dirty="0" smtClean="0"/>
              <a:t> </a:t>
            </a:r>
            <a:r>
              <a:rPr lang="en-US" sz="1200" b="1" dirty="0" err="1" smtClean="0"/>
              <a:t>სსიპ</a:t>
            </a:r>
            <a:r>
              <a:rPr lang="en-US" sz="1200" b="1" dirty="0" smtClean="0"/>
              <a:t> </a:t>
            </a:r>
            <a:r>
              <a:rPr lang="en-US" sz="1200" b="1" dirty="0" err="1"/>
              <a:t>ვეტერანების</a:t>
            </a:r>
            <a:r>
              <a:rPr lang="en-US" sz="1200" b="1" dirty="0"/>
              <a:t> </a:t>
            </a:r>
            <a:r>
              <a:rPr lang="en-US" sz="1200" b="1" dirty="0" err="1"/>
              <a:t>საქმეთა</a:t>
            </a:r>
            <a:r>
              <a:rPr lang="en-US" sz="1200" b="1" dirty="0"/>
              <a:t> </a:t>
            </a:r>
            <a:r>
              <a:rPr lang="en-US" sz="1200" b="1" dirty="0" err="1"/>
              <a:t>სახელმწიფო</a:t>
            </a:r>
            <a:r>
              <a:rPr lang="en-US" sz="1200" b="1" dirty="0"/>
              <a:t> </a:t>
            </a:r>
            <a:r>
              <a:rPr lang="en-US" sz="1200" b="1" dirty="0" err="1"/>
              <a:t>სამსახურში</a:t>
            </a:r>
            <a:r>
              <a:rPr lang="en-US" sz="1200" dirty="0"/>
              <a:t>,  </a:t>
            </a:r>
            <a:r>
              <a:rPr lang="en-US" sz="1200" dirty="0" err="1"/>
              <a:t>მოლდოვის</a:t>
            </a:r>
            <a:r>
              <a:rPr lang="en-US" sz="1200" dirty="0"/>
              <a:t> </a:t>
            </a:r>
            <a:r>
              <a:rPr lang="en-US" sz="1200" dirty="0" err="1"/>
              <a:t>რესპუბლიკის</a:t>
            </a:r>
            <a:r>
              <a:rPr lang="en-US" sz="1200" dirty="0"/>
              <a:t> </a:t>
            </a:r>
            <a:r>
              <a:rPr lang="en-US" sz="1200" dirty="0" err="1"/>
              <a:t>შეიარაღებული</a:t>
            </a:r>
            <a:r>
              <a:rPr lang="en-US" sz="1200" dirty="0"/>
              <a:t> </a:t>
            </a:r>
            <a:r>
              <a:rPr lang="en-US" sz="1200" dirty="0" err="1"/>
              <a:t>ძალების</a:t>
            </a:r>
            <a:r>
              <a:rPr lang="en-US" sz="1200" dirty="0"/>
              <a:t> </a:t>
            </a:r>
            <a:r>
              <a:rPr lang="en-US" sz="1200" dirty="0" err="1"/>
              <a:t>ვეტერანთა</a:t>
            </a:r>
            <a:r>
              <a:rPr lang="en-US" sz="1200" dirty="0"/>
              <a:t> </a:t>
            </a:r>
            <a:r>
              <a:rPr lang="en-US" sz="1200" dirty="0" err="1"/>
              <a:t>და</a:t>
            </a:r>
            <a:r>
              <a:rPr lang="en-US" sz="1200" dirty="0"/>
              <a:t> </a:t>
            </a:r>
            <a:r>
              <a:rPr lang="en-US" sz="1200" dirty="0" err="1"/>
              <a:t>რეზერვისტთა</a:t>
            </a:r>
            <a:r>
              <a:rPr lang="en-US" sz="1200" dirty="0"/>
              <a:t> </a:t>
            </a:r>
            <a:r>
              <a:rPr lang="en-US" sz="1200" dirty="0" err="1"/>
              <a:t>ასოციაციების</a:t>
            </a:r>
            <a:r>
              <a:rPr lang="en-US" sz="1200" dirty="0"/>
              <a:t> </a:t>
            </a:r>
            <a:r>
              <a:rPr lang="en-US" sz="1200" dirty="0" err="1"/>
              <a:t>ფედერაციის</a:t>
            </a:r>
            <a:r>
              <a:rPr lang="en-US" sz="1200" dirty="0"/>
              <a:t> </a:t>
            </a:r>
            <a:r>
              <a:rPr lang="en-US" sz="1200" dirty="0" err="1"/>
              <a:t>ვიცე-პრეზიდენტებთან</a:t>
            </a:r>
            <a:r>
              <a:rPr lang="en-US" sz="1200" dirty="0"/>
              <a:t> </a:t>
            </a:r>
            <a:r>
              <a:rPr lang="en-US" sz="1200" dirty="0" err="1"/>
              <a:t>და</a:t>
            </a:r>
            <a:r>
              <a:rPr lang="en-US" sz="1200" dirty="0"/>
              <a:t> </a:t>
            </a:r>
            <a:r>
              <a:rPr lang="en-US" sz="1200" dirty="0" err="1"/>
              <a:t>ვეტერანების</a:t>
            </a:r>
            <a:r>
              <a:rPr lang="en-US" sz="1200" dirty="0"/>
              <a:t> </a:t>
            </a:r>
            <a:r>
              <a:rPr lang="en-US" sz="1200" dirty="0" err="1"/>
              <a:t>სამსახურის</a:t>
            </a:r>
            <a:r>
              <a:rPr lang="en-US" sz="1200" dirty="0"/>
              <a:t> </a:t>
            </a:r>
            <a:r>
              <a:rPr lang="en-US" sz="1200" dirty="0" err="1"/>
              <a:t>დირექტორს</a:t>
            </a:r>
            <a:r>
              <a:rPr lang="en-US" sz="1200" dirty="0"/>
              <a:t> </a:t>
            </a:r>
            <a:r>
              <a:rPr lang="en-US" sz="1200" dirty="0" err="1"/>
              <a:t>შორის</a:t>
            </a:r>
            <a:r>
              <a:rPr lang="en-US" sz="1200" dirty="0"/>
              <a:t> </a:t>
            </a:r>
            <a:r>
              <a:rPr lang="en-US" sz="1200" dirty="0" err="1"/>
              <a:t>შეხვედრა</a:t>
            </a:r>
            <a:r>
              <a:rPr lang="en-US" sz="1200" dirty="0"/>
              <a:t> </a:t>
            </a:r>
            <a:r>
              <a:rPr lang="en-US" sz="1200" dirty="0" err="1" smtClean="0"/>
              <a:t>გაიმართა</a:t>
            </a:r>
            <a:r>
              <a:rPr lang="ka-GE" sz="1200" dirty="0" smtClean="0"/>
              <a:t>, სადაც სამსახურმა გააცნო და წარუდგინა მოშაობის სტრატეგია და სპეციფიკა.</a:t>
            </a:r>
          </a:p>
          <a:p>
            <a:pPr lvl="0" algn="just"/>
            <a:endParaRPr lang="ka-GE" sz="1200" dirty="0"/>
          </a:p>
          <a:p>
            <a:pPr lvl="0" algn="just"/>
            <a:endParaRPr lang="en-US" sz="1200" dirty="0"/>
          </a:p>
          <a:p>
            <a:pPr lvl="0" algn="just"/>
            <a:r>
              <a:rPr lang="en-US" sz="1200" b="1" dirty="0" err="1" smtClean="0"/>
              <a:t>სსიპ</a:t>
            </a:r>
            <a:r>
              <a:rPr lang="en-US" sz="1200" b="1" dirty="0" smtClean="0"/>
              <a:t> </a:t>
            </a:r>
            <a:r>
              <a:rPr lang="en-US" sz="1200" b="1" dirty="0" err="1"/>
              <a:t>ვეტერანების</a:t>
            </a:r>
            <a:r>
              <a:rPr lang="en-US" sz="1200" b="1" dirty="0"/>
              <a:t> </a:t>
            </a:r>
            <a:r>
              <a:rPr lang="en-US" sz="1200" b="1" dirty="0" err="1"/>
              <a:t>საქმეთა</a:t>
            </a:r>
            <a:r>
              <a:rPr lang="en-US" sz="1200" b="1" dirty="0"/>
              <a:t> </a:t>
            </a:r>
            <a:r>
              <a:rPr lang="en-US" sz="1200" b="1" dirty="0" err="1"/>
              <a:t>სახელმწიფო</a:t>
            </a:r>
            <a:r>
              <a:rPr lang="en-US" sz="1200" b="1" dirty="0"/>
              <a:t> </a:t>
            </a:r>
            <a:r>
              <a:rPr lang="en-US" sz="1200" b="1" dirty="0" err="1"/>
              <a:t>სამსახურში</a:t>
            </a:r>
            <a:r>
              <a:rPr lang="en-US" sz="1200" b="1" dirty="0"/>
              <a:t>, </a:t>
            </a:r>
            <a:r>
              <a:rPr lang="en-US" sz="1200" dirty="0" err="1"/>
              <a:t>ვეტერანების</a:t>
            </a:r>
            <a:r>
              <a:rPr lang="en-US" sz="1200" dirty="0"/>
              <a:t> </a:t>
            </a:r>
            <a:r>
              <a:rPr lang="en-US" sz="1200" dirty="0" err="1"/>
              <a:t>საქმეთა</a:t>
            </a:r>
            <a:r>
              <a:rPr lang="en-US" sz="1200" dirty="0"/>
              <a:t> </a:t>
            </a:r>
            <a:r>
              <a:rPr lang="en-US" sz="1200" dirty="0" err="1"/>
              <a:t>სახელმწიფო</a:t>
            </a:r>
            <a:r>
              <a:rPr lang="en-US" sz="1200" dirty="0"/>
              <a:t> </a:t>
            </a:r>
            <a:r>
              <a:rPr lang="en-US" sz="1200" dirty="0" err="1"/>
              <a:t>სამსახურის</a:t>
            </a:r>
            <a:r>
              <a:rPr lang="en-US" sz="1200" dirty="0"/>
              <a:t> </a:t>
            </a:r>
            <a:r>
              <a:rPr lang="en-US" sz="1200" dirty="0" err="1"/>
              <a:t>დირექტორსა</a:t>
            </a:r>
            <a:r>
              <a:rPr lang="en-US" sz="1200" dirty="0"/>
              <a:t> </a:t>
            </a:r>
            <a:r>
              <a:rPr lang="en-US" sz="1200" dirty="0" err="1"/>
              <a:t>და</a:t>
            </a:r>
            <a:r>
              <a:rPr lang="en-US" sz="1200" dirty="0"/>
              <a:t> </a:t>
            </a:r>
            <a:r>
              <a:rPr lang="en-US" sz="1200" dirty="0" err="1"/>
              <a:t>ამერიკის</a:t>
            </a:r>
            <a:r>
              <a:rPr lang="en-US" sz="1200" dirty="0"/>
              <a:t> </a:t>
            </a:r>
            <a:r>
              <a:rPr lang="en-US" sz="1200" dirty="0" err="1"/>
              <a:t>შეერთებული</a:t>
            </a:r>
            <a:r>
              <a:rPr lang="en-US" sz="1200" dirty="0"/>
              <a:t> </a:t>
            </a:r>
            <a:r>
              <a:rPr lang="en-US" sz="1200" dirty="0" err="1"/>
              <a:t>შტატების</a:t>
            </a:r>
            <a:r>
              <a:rPr lang="en-US" sz="1200" dirty="0"/>
              <a:t>, </a:t>
            </a:r>
            <a:r>
              <a:rPr lang="en-US" sz="1200" dirty="0" err="1"/>
              <a:t>ჯორჯიის</a:t>
            </a:r>
            <a:r>
              <a:rPr lang="en-US" sz="1200" dirty="0"/>
              <a:t> </a:t>
            </a:r>
            <a:r>
              <a:rPr lang="en-US" sz="1200" dirty="0" err="1"/>
              <a:t>შტატის</a:t>
            </a:r>
            <a:r>
              <a:rPr lang="en-US" sz="1200" dirty="0"/>
              <a:t>, </a:t>
            </a:r>
            <a:r>
              <a:rPr lang="en-US" sz="1200" dirty="0" err="1"/>
              <a:t>ეროვნული</a:t>
            </a:r>
            <a:r>
              <a:rPr lang="en-US" sz="1200" dirty="0"/>
              <a:t> </a:t>
            </a:r>
            <a:r>
              <a:rPr lang="en-US" sz="1200" dirty="0" err="1"/>
              <a:t>გვარდიის</a:t>
            </a:r>
            <a:r>
              <a:rPr lang="en-US" sz="1200" dirty="0"/>
              <a:t> </a:t>
            </a:r>
            <a:r>
              <a:rPr lang="en-US" sz="1200" dirty="0" err="1"/>
              <a:t>მაიორ</a:t>
            </a:r>
            <a:r>
              <a:rPr lang="en-US" sz="1200" dirty="0"/>
              <a:t> </a:t>
            </a:r>
            <a:r>
              <a:rPr lang="en-US" sz="1200" dirty="0" err="1"/>
              <a:t>კვინტინ</a:t>
            </a:r>
            <a:r>
              <a:rPr lang="en-US" sz="1200" dirty="0"/>
              <a:t> </a:t>
            </a:r>
            <a:r>
              <a:rPr lang="en-US" sz="1200" dirty="0" err="1"/>
              <a:t>დოლისთან</a:t>
            </a:r>
            <a:r>
              <a:rPr lang="en-US" sz="1200" dirty="0"/>
              <a:t> </a:t>
            </a:r>
            <a:r>
              <a:rPr lang="en-US" sz="1200" dirty="0" err="1"/>
              <a:t>შეხვედრა</a:t>
            </a:r>
            <a:r>
              <a:rPr lang="en-US" sz="1200" dirty="0"/>
              <a:t> </a:t>
            </a:r>
            <a:r>
              <a:rPr lang="en-US" sz="1200" dirty="0" err="1" smtClean="0"/>
              <a:t>გაიმართა</a:t>
            </a:r>
            <a:r>
              <a:rPr lang="ka-GE" sz="1200" dirty="0" smtClean="0"/>
              <a:t>, სადაც ვ.სანიკიძის სახელობის ჰოსპიტლის ტექნიკურ აღჭურვაზე ისაუბრეს.</a:t>
            </a:r>
            <a:endParaRPr lang="en-US" sz="1200" dirty="0"/>
          </a:p>
          <a:p>
            <a:pPr marL="0" indent="0" algn="just">
              <a:lnSpc>
                <a:spcPct val="120000"/>
              </a:lnSpc>
              <a:buNone/>
            </a:pPr>
            <a:endParaRPr lang="en-US" sz="1200" b="1" i="1" dirty="0">
              <a:latin typeface="Sylfaen" panose="010A0502050306030303" pitchFamily="18" charset="0"/>
            </a:endParaRPr>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22</a:t>
            </a:r>
            <a:endParaRPr lang="en-US" sz="1200" b="0" dirty="0">
              <a:solidFill>
                <a:schemeClr val="tx1"/>
              </a:solidFill>
            </a:endParaRPr>
          </a:p>
        </p:txBody>
      </p:sp>
    </p:spTree>
    <p:extLst>
      <p:ext uri="{BB962C8B-B14F-4D97-AF65-F5344CB8AC3E}">
        <p14:creationId xmlns:p14="http://schemas.microsoft.com/office/powerpoint/2010/main" val="28131061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414866"/>
            <a:ext cx="9144000" cy="6443134"/>
          </a:xfrm>
        </p:spPr>
        <p:txBody>
          <a:bodyPr>
            <a:normAutofit/>
          </a:bodyPr>
          <a:lstStyle/>
          <a:p>
            <a:pPr algn="just">
              <a:lnSpc>
                <a:spcPct val="150000"/>
              </a:lnSpc>
            </a:pPr>
            <a:endParaRPr lang="ka-GE" sz="1400" b="1" dirty="0" smtClean="0"/>
          </a:p>
          <a:p>
            <a:pPr algn="just">
              <a:lnSpc>
                <a:spcPct val="150000"/>
              </a:lnSpc>
            </a:pPr>
            <a:endParaRPr lang="ka-GE" sz="1400" b="1" dirty="0"/>
          </a:p>
          <a:p>
            <a:pPr algn="just">
              <a:lnSpc>
                <a:spcPct val="150000"/>
              </a:lnSpc>
            </a:pPr>
            <a:endParaRPr lang="ka-GE" sz="1400" b="1" dirty="0" smtClean="0"/>
          </a:p>
          <a:p>
            <a:pPr algn="just">
              <a:lnSpc>
                <a:spcPct val="150000"/>
              </a:lnSpc>
            </a:pPr>
            <a:r>
              <a:rPr lang="ka-GE" sz="1400" b="1" dirty="0" smtClean="0"/>
              <a:t>საინფორმაციო-ტექნოლოგიების </a:t>
            </a:r>
            <a:r>
              <a:rPr lang="ka-GE" sz="1400" b="1" dirty="0"/>
              <a:t>პროგრამული უზრუნველყოფის ჯგუფის </a:t>
            </a:r>
            <a:r>
              <a:rPr lang="ka-GE" sz="1400" b="1" dirty="0" smtClean="0"/>
              <a:t>მიერ </a:t>
            </a:r>
            <a:r>
              <a:rPr lang="ka-GE" sz="1200" dirty="0"/>
              <a:t>გეგმიურად ხდებოდა მონაცემების მიწოდება რეგიონალურ სამმართველოებისთვის, სახელმწიფო სერვისების განვითარების სააგენტოსთვის, ჯანმრთელობის დაცვის მართვის დეპარტამენტისთვის - საყოველთაო ჯანდაცვის პროგრამით ვეტერანებისთვის გათვალისწინებული მომსახურების მისაღებად. </a:t>
            </a:r>
            <a:r>
              <a:rPr lang="ka-GE" sz="1200" dirty="0" smtClean="0"/>
              <a:t>ასევე ქ.თბილისის </a:t>
            </a:r>
            <a:r>
              <a:rPr lang="ka-GE" sz="1200" dirty="0"/>
              <a:t>მერიის, ჯანდაცვისა და სოციალური მომსახურების საქალაქო სამსახურისთვის მუნიციპალურ ტრანსპორტეზე შეღავათების გავრცელების მიზნით.</a:t>
            </a:r>
            <a:endParaRPr lang="en-US" sz="1200" dirty="0"/>
          </a:p>
          <a:p>
            <a:pPr lvl="0" algn="just">
              <a:lnSpc>
                <a:spcPct val="150000"/>
              </a:lnSpc>
            </a:pPr>
            <a:r>
              <a:rPr lang="ka-GE" sz="1200" dirty="0" smtClean="0"/>
              <a:t>განხორციელდა სამსხურში არსებული </a:t>
            </a:r>
            <a:r>
              <a:rPr lang="ka-GE" sz="1200" dirty="0"/>
              <a:t>ვეტერანის სტატუსის მაძიებელ პირთა საკითხების </a:t>
            </a:r>
            <a:r>
              <a:rPr lang="ka-GE" sz="1200" dirty="0" smtClean="0"/>
              <a:t>შემსწავლელი საბრძოლო </a:t>
            </a:r>
            <a:r>
              <a:rPr lang="ka-GE" sz="1200" dirty="0"/>
              <a:t>მოქმედებებში </a:t>
            </a:r>
            <a:r>
              <a:rPr lang="ka-GE" sz="1200" dirty="0" smtClean="0"/>
              <a:t>მონაწილეობის ფაქტის </a:t>
            </a:r>
            <a:r>
              <a:rPr lang="ka-GE" sz="1200" dirty="0"/>
              <a:t>დამდგენი კომისიის მუშაობის    ტექნიკური </a:t>
            </a:r>
            <a:r>
              <a:rPr lang="ka-GE" sz="1200" dirty="0" smtClean="0"/>
              <a:t>უზრუნველყოფა</a:t>
            </a:r>
            <a:r>
              <a:rPr lang="en-US" sz="1200" dirty="0" smtClean="0"/>
              <a:t> </a:t>
            </a:r>
            <a:r>
              <a:rPr lang="ka-GE" sz="1200" dirty="0" smtClean="0"/>
              <a:t>და მაძიებელთა ინფორმირებულობა სმს შეტყობინების სახით..</a:t>
            </a:r>
          </a:p>
          <a:p>
            <a:pPr algn="just">
              <a:lnSpc>
                <a:spcPct val="150000"/>
              </a:lnSpc>
            </a:pPr>
            <a:r>
              <a:rPr lang="ka-GE" sz="1200" dirty="0" smtClean="0"/>
              <a:t>ყოველთვიურად მონაცემები მიეწოდება ქ.</a:t>
            </a:r>
            <a:r>
              <a:rPr lang="ka-GE" sz="1200" dirty="0"/>
              <a:t> </a:t>
            </a:r>
            <a:r>
              <a:rPr lang="ka-GE" sz="1200" dirty="0" smtClean="0"/>
              <a:t>რუსთავისა და  ქ. </a:t>
            </a:r>
            <a:r>
              <a:rPr lang="ka-GE" sz="1200" dirty="0"/>
              <a:t>ბათუმის </a:t>
            </a:r>
            <a:r>
              <a:rPr lang="ka-GE" sz="1200" dirty="0" smtClean="0"/>
              <a:t>მუნიციპალიტეტის მერიას.</a:t>
            </a:r>
          </a:p>
          <a:p>
            <a:pPr lvl="0" algn="just">
              <a:lnSpc>
                <a:spcPct val="150000"/>
              </a:lnSpc>
            </a:pPr>
            <a:r>
              <a:rPr lang="ka-GE" sz="1200" dirty="0"/>
              <a:t>შიდა სატელეფონო სადგურის </a:t>
            </a:r>
            <a:r>
              <a:rPr lang="ka-GE" sz="1200" dirty="0" smtClean="0"/>
              <a:t>რეკონფიგურაცია.</a:t>
            </a:r>
          </a:p>
          <a:p>
            <a:pPr lvl="0" algn="just">
              <a:lnSpc>
                <a:spcPct val="150000"/>
              </a:lnSpc>
            </a:pPr>
            <a:r>
              <a:rPr lang="ka-GE" sz="1200" dirty="0" smtClean="0"/>
              <a:t>ტექნიკური </a:t>
            </a:r>
            <a:r>
              <a:rPr lang="ka-GE" sz="1200" dirty="0"/>
              <a:t>დახმარება </a:t>
            </a:r>
            <a:r>
              <a:rPr lang="ka-GE" sz="1200" dirty="0" smtClean="0"/>
              <a:t>გაეწია სამეგრელოსა </a:t>
            </a:r>
            <a:r>
              <a:rPr lang="ka-GE" sz="1200" dirty="0"/>
              <a:t>და </a:t>
            </a:r>
            <a:r>
              <a:rPr lang="ka-GE" sz="1200" dirty="0" smtClean="0"/>
              <a:t>ქვემო ქართლის </a:t>
            </a:r>
            <a:r>
              <a:rPr lang="ka-GE" sz="1200" dirty="0"/>
              <a:t>რეგიონალურ სამმართველოებს</a:t>
            </a:r>
            <a:r>
              <a:rPr lang="ka-GE" sz="1200" dirty="0" smtClean="0"/>
              <a:t>.</a:t>
            </a:r>
          </a:p>
          <a:p>
            <a:pPr algn="just">
              <a:lnSpc>
                <a:spcPct val="150000"/>
              </a:lnSpc>
            </a:pPr>
            <a:r>
              <a:rPr lang="ka-GE" sz="1200" dirty="0" smtClean="0"/>
              <a:t>სააღრიცხვო-ანალიტიკური </a:t>
            </a:r>
            <a:r>
              <a:rPr lang="ka-GE" sz="1200" dirty="0"/>
              <a:t>განყოფილების მიერ ყოველკვირეულად მოწოდებული მონაცემების დამუშავება ვეტერანთა მოწმობის </a:t>
            </a:r>
            <a:r>
              <a:rPr lang="ka-GE" sz="1200" dirty="0" smtClean="0"/>
              <a:t>დასაბეჭდად, </a:t>
            </a:r>
            <a:r>
              <a:rPr lang="ka-GE" sz="1200" dirty="0"/>
              <a:t>სულ  889 ვეტერანისთვის.</a:t>
            </a:r>
            <a:endParaRPr lang="en-US" sz="1200" dirty="0"/>
          </a:p>
          <a:p>
            <a:pPr algn="just">
              <a:lnSpc>
                <a:spcPct val="150000"/>
              </a:lnSpc>
            </a:pPr>
            <a:r>
              <a:rPr lang="ka-GE" sz="1200" dirty="0"/>
              <a:t>სამუშაოები სამსახურში არსებულ კომპიუტერულ </a:t>
            </a:r>
            <a:r>
              <a:rPr lang="ka-GE" sz="1200" dirty="0" smtClean="0"/>
              <a:t>სისტემებზე </a:t>
            </a:r>
            <a:r>
              <a:rPr lang="ka-GE" sz="1200" dirty="0"/>
              <a:t>სხვადასხვა </a:t>
            </a:r>
            <a:r>
              <a:rPr lang="ka-GE" sz="1200" dirty="0" smtClean="0"/>
              <a:t>ტექნიკური სამუშაოების ჩატარება და </a:t>
            </a:r>
            <a:r>
              <a:rPr lang="ka-GE" sz="1200" dirty="0"/>
              <a:t>ასევე თანამშრომლებისთვის  რეგულარული ტექნიკური </a:t>
            </a:r>
            <a:r>
              <a:rPr lang="ka-GE" sz="1200" dirty="0" smtClean="0"/>
              <a:t>მხარდაჭერა.</a:t>
            </a:r>
          </a:p>
          <a:p>
            <a:pPr algn="just">
              <a:lnSpc>
                <a:spcPct val="150000"/>
              </a:lnSpc>
            </a:pPr>
            <a:endParaRPr lang="en-US" sz="1200" dirty="0"/>
          </a:p>
          <a:p>
            <a:pPr lvl="0" algn="just">
              <a:lnSpc>
                <a:spcPct val="150000"/>
              </a:lnSpc>
            </a:pPr>
            <a:endParaRPr lang="en-US" sz="1200" dirty="0"/>
          </a:p>
          <a:p>
            <a:pPr marL="0" indent="0" algn="just">
              <a:buNone/>
            </a:pPr>
            <a:endParaRPr lang="en-US" sz="1200" dirty="0"/>
          </a:p>
          <a:p>
            <a:pPr marL="0" indent="0" algn="just">
              <a:buNone/>
            </a:pPr>
            <a:endParaRPr lang="en-US" sz="12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23</a:t>
            </a:r>
            <a:endParaRPr lang="en-US" sz="1200" b="0" dirty="0">
              <a:solidFill>
                <a:schemeClr val="tx1"/>
              </a:solidFill>
            </a:endParaRPr>
          </a:p>
        </p:txBody>
      </p:sp>
    </p:spTree>
    <p:extLst>
      <p:ext uri="{BB962C8B-B14F-4D97-AF65-F5344CB8AC3E}">
        <p14:creationId xmlns:p14="http://schemas.microsoft.com/office/powerpoint/2010/main" val="25235446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1600" y="397933"/>
            <a:ext cx="3886200" cy="397933"/>
          </a:xfrm>
        </p:spPr>
        <p:txBody>
          <a:bodyPr>
            <a:normAutofit/>
          </a:bodyPr>
          <a:lstStyle/>
          <a:p>
            <a:pPr algn="just"/>
            <a:r>
              <a:rPr lang="ka-GE" sz="1400" b="1" dirty="0" smtClean="0"/>
              <a:t>საზოგადოებასთან ურთიერთობის განყოფილება</a:t>
            </a:r>
            <a:endParaRPr lang="en-US" sz="1400" b="1" dirty="0"/>
          </a:p>
        </p:txBody>
      </p:sp>
      <p:sp>
        <p:nvSpPr>
          <p:cNvPr id="3" name="Объект 2"/>
          <p:cNvSpPr>
            <a:spLocks noGrp="1"/>
          </p:cNvSpPr>
          <p:nvPr>
            <p:ph idx="1"/>
          </p:nvPr>
        </p:nvSpPr>
        <p:spPr>
          <a:xfrm>
            <a:off x="50800" y="795865"/>
            <a:ext cx="9025467" cy="6062135"/>
          </a:xfrm>
        </p:spPr>
        <p:txBody>
          <a:bodyPr>
            <a:normAutofit/>
          </a:bodyPr>
          <a:lstStyle/>
          <a:p>
            <a:pPr algn="just">
              <a:lnSpc>
                <a:spcPct val="150000"/>
              </a:lnSpc>
            </a:pPr>
            <a:endParaRPr lang="ka-GE" sz="1200" b="1" dirty="0" smtClean="0">
              <a:latin typeface="Sylfaen" panose="010A0502050306030303" pitchFamily="18" charset="0"/>
            </a:endParaRPr>
          </a:p>
          <a:p>
            <a:pPr algn="just">
              <a:lnSpc>
                <a:spcPct val="150000"/>
              </a:lnSpc>
            </a:pPr>
            <a:r>
              <a:rPr lang="ka-GE" sz="1200" b="1" dirty="0" smtClean="0">
                <a:latin typeface="Sylfaen" panose="010A0502050306030303" pitchFamily="18" charset="0"/>
              </a:rPr>
              <a:t>საზოგადოებასთან </a:t>
            </a:r>
            <a:r>
              <a:rPr lang="ka-GE" sz="1200" b="1" dirty="0">
                <a:latin typeface="Sylfaen" panose="010A0502050306030303" pitchFamily="18" charset="0"/>
              </a:rPr>
              <a:t>ურთიერთობის </a:t>
            </a:r>
            <a:r>
              <a:rPr lang="ka-GE" sz="1200" b="1" dirty="0" smtClean="0">
                <a:latin typeface="Sylfaen" panose="010A0502050306030303" pitchFamily="18" charset="0"/>
              </a:rPr>
              <a:t>განყოფილების მიერ </a:t>
            </a:r>
            <a:r>
              <a:rPr lang="en-US" sz="1200" dirty="0" err="1">
                <a:latin typeface="Sylfaen" panose="010A0502050306030303" pitchFamily="18" charset="0"/>
              </a:rPr>
              <a:t>მიმდინარე</a:t>
            </a:r>
            <a:r>
              <a:rPr lang="en-US" sz="1200" dirty="0">
                <a:latin typeface="Sylfaen" panose="010A0502050306030303" pitchFamily="18" charset="0"/>
              </a:rPr>
              <a:t> </a:t>
            </a:r>
            <a:r>
              <a:rPr lang="en-US" sz="1200" dirty="0" err="1">
                <a:latin typeface="Sylfaen" panose="010A0502050306030303" pitchFamily="18" charset="0"/>
              </a:rPr>
              <a:t>წელს</a:t>
            </a:r>
            <a:r>
              <a:rPr lang="en-US" sz="1200" dirty="0">
                <a:latin typeface="Sylfaen" panose="010A0502050306030303" pitchFamily="18" charset="0"/>
              </a:rPr>
              <a:t> </a:t>
            </a:r>
            <a:r>
              <a:rPr lang="en-US" sz="1200" dirty="0" err="1">
                <a:latin typeface="Sylfaen" panose="010A0502050306030303" pitchFamily="18" charset="0"/>
              </a:rPr>
              <a:t>დაიწყო</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განახორციელა</a:t>
            </a:r>
            <a:r>
              <a:rPr lang="en-US" sz="1200" dirty="0">
                <a:latin typeface="Sylfaen" panose="010A0502050306030303" pitchFamily="18" charset="0"/>
              </a:rPr>
              <a:t> </a:t>
            </a:r>
            <a:r>
              <a:rPr lang="en-US" sz="1200" dirty="0" err="1">
                <a:latin typeface="Sylfaen" panose="010A0502050306030303" pitchFamily="18" charset="0"/>
              </a:rPr>
              <a:t>ახალი</a:t>
            </a:r>
            <a:r>
              <a:rPr lang="en-US" sz="1200" dirty="0">
                <a:latin typeface="Sylfaen" panose="010A0502050306030303" pitchFamily="18" charset="0"/>
              </a:rPr>
              <a:t> </a:t>
            </a:r>
            <a:r>
              <a:rPr lang="en-US" sz="1200" dirty="0" err="1">
                <a:latin typeface="Sylfaen" panose="010A0502050306030303" pitchFamily="18" charset="0"/>
              </a:rPr>
              <a:t>პროექტი</a:t>
            </a:r>
            <a:r>
              <a:rPr lang="en-US" sz="1200" dirty="0">
                <a:latin typeface="Sylfaen" panose="010A0502050306030303" pitchFamily="18" charset="0"/>
              </a:rPr>
              <a:t>, „</a:t>
            </a:r>
            <a:r>
              <a:rPr lang="en-US" sz="1200" dirty="0" err="1">
                <a:latin typeface="Sylfaen" panose="010A0502050306030303" pitchFamily="18" charset="0"/>
              </a:rPr>
              <a:t>წერილები</a:t>
            </a:r>
            <a:r>
              <a:rPr lang="en-US" sz="1200" dirty="0">
                <a:latin typeface="Sylfaen" panose="010A0502050306030303" pitchFamily="18" charset="0"/>
              </a:rPr>
              <a:t> </a:t>
            </a:r>
            <a:r>
              <a:rPr lang="en-US" sz="1200" dirty="0" err="1">
                <a:latin typeface="Sylfaen" panose="010A0502050306030303" pitchFamily="18" charset="0"/>
              </a:rPr>
              <a:t>ფრონტიდან</a:t>
            </a:r>
            <a:r>
              <a:rPr lang="en-US" sz="1200" dirty="0">
                <a:latin typeface="Sylfaen" panose="010A0502050306030303" pitchFamily="18" charset="0"/>
              </a:rPr>
              <a:t>“, </a:t>
            </a:r>
            <a:r>
              <a:rPr lang="en-US" sz="1200" dirty="0" err="1">
                <a:latin typeface="Sylfaen" panose="010A0502050306030303" pitchFamily="18" charset="0"/>
              </a:rPr>
              <a:t>რომელსაც</a:t>
            </a:r>
            <a:r>
              <a:rPr lang="en-US" sz="1200" dirty="0">
                <a:latin typeface="Sylfaen" panose="010A0502050306030303" pitchFamily="18" charset="0"/>
              </a:rPr>
              <a:t> </a:t>
            </a:r>
            <a:r>
              <a:rPr lang="en-US" sz="1200" dirty="0" err="1">
                <a:latin typeface="Sylfaen" panose="010A0502050306030303" pitchFamily="18" charset="0"/>
              </a:rPr>
              <a:t>დადებითი</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smtClean="0">
                <a:latin typeface="Sylfaen" panose="010A0502050306030303" pitchFamily="18" charset="0"/>
              </a:rPr>
              <a:t>ფართომასშტაბიანი</a:t>
            </a:r>
            <a:r>
              <a:rPr lang="en-US" sz="1200" dirty="0" smtClean="0">
                <a:latin typeface="Sylfaen" panose="010A0502050306030303" pitchFamily="18" charset="0"/>
              </a:rPr>
              <a:t> </a:t>
            </a:r>
            <a:r>
              <a:rPr lang="en-US" sz="1200" dirty="0" err="1">
                <a:latin typeface="Sylfaen" panose="010A0502050306030303" pitchFamily="18" charset="0"/>
              </a:rPr>
              <a:t>გამოხმაურება</a:t>
            </a:r>
            <a:r>
              <a:rPr lang="en-US" sz="1200" dirty="0">
                <a:latin typeface="Sylfaen" panose="010A0502050306030303" pitchFamily="18" charset="0"/>
              </a:rPr>
              <a:t> </a:t>
            </a:r>
            <a:r>
              <a:rPr lang="en-US" sz="1200" dirty="0" err="1">
                <a:latin typeface="Sylfaen" panose="010A0502050306030303" pitchFamily="18" charset="0"/>
              </a:rPr>
              <a:t>მოჰყვა</a:t>
            </a:r>
            <a:r>
              <a:rPr lang="en-US" sz="1200" dirty="0">
                <a:latin typeface="Sylfaen" panose="010A0502050306030303" pitchFamily="18" charset="0"/>
              </a:rPr>
              <a:t> </a:t>
            </a:r>
            <a:r>
              <a:rPr lang="en-US" sz="1200" dirty="0" err="1">
                <a:latin typeface="Sylfaen" panose="010A0502050306030303" pitchFamily="18" charset="0"/>
              </a:rPr>
              <a:t>საზოგადოებასა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მედიაში</a:t>
            </a:r>
            <a:r>
              <a:rPr lang="en-US" sz="1200" dirty="0">
                <a:latin typeface="Sylfaen" panose="010A0502050306030303" pitchFamily="18" charset="0"/>
              </a:rPr>
              <a:t>. </a:t>
            </a:r>
            <a:endParaRPr lang="ka-GE" sz="1200" dirty="0" smtClean="0">
              <a:latin typeface="Sylfaen" panose="010A0502050306030303" pitchFamily="18" charset="0"/>
            </a:endParaRPr>
          </a:p>
          <a:p>
            <a:pPr algn="just">
              <a:lnSpc>
                <a:spcPct val="150000"/>
              </a:lnSpc>
            </a:pPr>
            <a:r>
              <a:rPr lang="en-US" sz="1200" dirty="0" err="1">
                <a:latin typeface="Sylfaen" panose="010A0502050306030303" pitchFamily="18" charset="0"/>
              </a:rPr>
              <a:t>საზოგადოებასთან</a:t>
            </a:r>
            <a:r>
              <a:rPr lang="en-US" sz="1200" dirty="0">
                <a:latin typeface="Sylfaen" panose="010A0502050306030303" pitchFamily="18" charset="0"/>
              </a:rPr>
              <a:t> </a:t>
            </a:r>
            <a:r>
              <a:rPr lang="en-US" sz="1200" dirty="0" err="1">
                <a:latin typeface="Sylfaen" panose="010A0502050306030303" pitchFamily="18" charset="0"/>
              </a:rPr>
              <a:t>ურთიერთობის</a:t>
            </a:r>
            <a:r>
              <a:rPr lang="en-US" sz="1200" dirty="0">
                <a:latin typeface="Sylfaen" panose="010A0502050306030303" pitchFamily="18" charset="0"/>
              </a:rPr>
              <a:t> </a:t>
            </a:r>
            <a:r>
              <a:rPr lang="en-US" sz="1200" dirty="0" err="1">
                <a:latin typeface="Sylfaen" panose="010A0502050306030303" pitchFamily="18" charset="0"/>
              </a:rPr>
              <a:t>განყოფილებასა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ტელეკომპანია</a:t>
            </a:r>
            <a:r>
              <a:rPr lang="en-US" sz="1200" dirty="0">
                <a:latin typeface="Sylfaen" panose="010A0502050306030303" pitchFamily="18" charset="0"/>
              </a:rPr>
              <a:t> „</a:t>
            </a:r>
            <a:r>
              <a:rPr lang="en-US" sz="1200" dirty="0" err="1">
                <a:latin typeface="Sylfaen" panose="010A0502050306030303" pitchFamily="18" charset="0"/>
              </a:rPr>
              <a:t>იმედის</a:t>
            </a:r>
            <a:r>
              <a:rPr lang="en-US" sz="1200" dirty="0">
                <a:latin typeface="Sylfaen" panose="010A0502050306030303" pitchFamily="18" charset="0"/>
              </a:rPr>
              <a:t>“ </a:t>
            </a:r>
            <a:r>
              <a:rPr lang="en-US" sz="1200" dirty="0" err="1">
                <a:latin typeface="Sylfaen" panose="010A0502050306030303" pitchFamily="18" charset="0"/>
              </a:rPr>
              <a:t>სპორტულ</a:t>
            </a:r>
            <a:r>
              <a:rPr lang="en-US" sz="1200" dirty="0">
                <a:latin typeface="Sylfaen" panose="010A0502050306030303" pitchFamily="18" charset="0"/>
              </a:rPr>
              <a:t> </a:t>
            </a:r>
            <a:r>
              <a:rPr lang="en-US" sz="1200" dirty="0" err="1">
                <a:latin typeface="Sylfaen" panose="010A0502050306030303" pitchFamily="18" charset="0"/>
              </a:rPr>
              <a:t>რედაქციას</a:t>
            </a:r>
            <a:r>
              <a:rPr lang="en-US" sz="1200" dirty="0">
                <a:latin typeface="Sylfaen" panose="010A0502050306030303" pitchFamily="18" charset="0"/>
              </a:rPr>
              <a:t> </a:t>
            </a:r>
            <a:r>
              <a:rPr lang="en-US" sz="1200" dirty="0" err="1">
                <a:latin typeface="Sylfaen" panose="010A0502050306030303" pitchFamily="18" charset="0"/>
              </a:rPr>
              <a:t>შორის</a:t>
            </a:r>
            <a:r>
              <a:rPr lang="en-US" sz="1200" dirty="0">
                <a:latin typeface="Sylfaen" panose="010A0502050306030303" pitchFamily="18" charset="0"/>
              </a:rPr>
              <a:t> </a:t>
            </a:r>
            <a:r>
              <a:rPr lang="en-US" sz="1200" dirty="0" err="1">
                <a:latin typeface="Sylfaen" panose="010A0502050306030303" pitchFamily="18" charset="0"/>
              </a:rPr>
              <a:t>დამყარდა</a:t>
            </a:r>
            <a:r>
              <a:rPr lang="en-US" sz="1200" dirty="0">
                <a:latin typeface="Sylfaen" panose="010A0502050306030303" pitchFamily="18" charset="0"/>
              </a:rPr>
              <a:t> </a:t>
            </a:r>
            <a:r>
              <a:rPr lang="en-US" sz="1200" dirty="0" err="1">
                <a:latin typeface="Sylfaen" panose="010A0502050306030303" pitchFamily="18" charset="0"/>
              </a:rPr>
              <a:t>აქტიური</a:t>
            </a:r>
            <a:r>
              <a:rPr lang="en-US" sz="1200" dirty="0">
                <a:latin typeface="Sylfaen" panose="010A0502050306030303" pitchFamily="18" charset="0"/>
              </a:rPr>
              <a:t> </a:t>
            </a:r>
            <a:r>
              <a:rPr lang="en-US" sz="1200" dirty="0" err="1">
                <a:latin typeface="Sylfaen" panose="010A0502050306030303" pitchFamily="18" charset="0"/>
              </a:rPr>
              <a:t>კომუნიკაცია</a:t>
            </a:r>
            <a:r>
              <a:rPr lang="en-US" sz="1200" dirty="0">
                <a:latin typeface="Sylfaen" panose="010A0502050306030303" pitchFamily="18" charset="0"/>
              </a:rPr>
              <a:t>, </a:t>
            </a:r>
            <a:r>
              <a:rPr lang="en-US" sz="1200" dirty="0" err="1">
                <a:latin typeface="Sylfaen" panose="010A0502050306030303" pitchFamily="18" charset="0"/>
              </a:rPr>
              <a:t>რის</a:t>
            </a:r>
            <a:r>
              <a:rPr lang="en-US" sz="1200" dirty="0">
                <a:latin typeface="Sylfaen" panose="010A0502050306030303" pitchFamily="18" charset="0"/>
              </a:rPr>
              <a:t> </a:t>
            </a:r>
            <a:r>
              <a:rPr lang="en-US" sz="1200" dirty="0" err="1">
                <a:latin typeface="Sylfaen" panose="010A0502050306030303" pitchFamily="18" charset="0"/>
              </a:rPr>
              <a:t>საფუძველზეც</a:t>
            </a:r>
            <a:r>
              <a:rPr lang="en-US" sz="1200" dirty="0">
                <a:latin typeface="Sylfaen" panose="010A0502050306030303" pitchFamily="18" charset="0"/>
              </a:rPr>
              <a:t> </a:t>
            </a:r>
            <a:r>
              <a:rPr lang="en-US" sz="1200" dirty="0" err="1">
                <a:latin typeface="Sylfaen" panose="010A0502050306030303" pitchFamily="18" charset="0"/>
              </a:rPr>
              <a:t>ტელეკომპანია</a:t>
            </a:r>
            <a:r>
              <a:rPr lang="en-US" sz="1200" dirty="0">
                <a:latin typeface="Sylfaen" panose="010A0502050306030303" pitchFamily="18" charset="0"/>
              </a:rPr>
              <a:t> „</a:t>
            </a:r>
            <a:r>
              <a:rPr lang="en-US" sz="1200" dirty="0" err="1">
                <a:latin typeface="Sylfaen" panose="010A0502050306030303" pitchFamily="18" charset="0"/>
              </a:rPr>
              <a:t>იმედის</a:t>
            </a:r>
            <a:r>
              <a:rPr lang="en-US" sz="1200" dirty="0">
                <a:latin typeface="Sylfaen" panose="010A0502050306030303" pitchFamily="18" charset="0"/>
              </a:rPr>
              <a:t>“ </a:t>
            </a:r>
            <a:r>
              <a:rPr lang="en-US" sz="1200" dirty="0" err="1">
                <a:latin typeface="Sylfaen" panose="010A0502050306030303" pitchFamily="18" charset="0"/>
              </a:rPr>
              <a:t>სპორტულ</a:t>
            </a:r>
            <a:r>
              <a:rPr lang="en-US" sz="1200" dirty="0">
                <a:latin typeface="Sylfaen" panose="010A0502050306030303" pitchFamily="18" charset="0"/>
              </a:rPr>
              <a:t> </a:t>
            </a:r>
            <a:r>
              <a:rPr lang="en-US" sz="1200" dirty="0" err="1">
                <a:latin typeface="Sylfaen" panose="010A0502050306030303" pitchFamily="18" charset="0"/>
              </a:rPr>
              <a:t>გადაცემებში</a:t>
            </a:r>
            <a:r>
              <a:rPr lang="en-US" sz="1200" dirty="0">
                <a:latin typeface="Sylfaen" panose="010A0502050306030303" pitchFamily="18" charset="0"/>
              </a:rPr>
              <a:t> </a:t>
            </a:r>
            <a:r>
              <a:rPr lang="en-US" sz="1200" dirty="0" err="1">
                <a:latin typeface="Sylfaen" panose="010A0502050306030303" pitchFamily="18" charset="0"/>
              </a:rPr>
              <a:t>აქტიურად</a:t>
            </a:r>
            <a:r>
              <a:rPr lang="en-US" sz="1200" dirty="0">
                <a:latin typeface="Sylfaen" panose="010A0502050306030303" pitchFamily="18" charset="0"/>
              </a:rPr>
              <a:t> </a:t>
            </a:r>
            <a:r>
              <a:rPr lang="en-US" sz="1200" dirty="0" err="1" smtClean="0">
                <a:latin typeface="Sylfaen" panose="010A0502050306030303" pitchFamily="18" charset="0"/>
              </a:rPr>
              <a:t>შუქდება</a:t>
            </a:r>
            <a:r>
              <a:rPr lang="en-US" sz="1200" dirty="0" smtClean="0">
                <a:latin typeface="Sylfaen" panose="010A0502050306030303" pitchFamily="18" charset="0"/>
              </a:rPr>
              <a:t> </a:t>
            </a:r>
            <a:r>
              <a:rPr lang="en-US" sz="1200" dirty="0" err="1" smtClean="0">
                <a:latin typeface="Sylfaen" panose="010A0502050306030303" pitchFamily="18" charset="0"/>
              </a:rPr>
              <a:t>ამპუტანტ</a:t>
            </a:r>
            <a:r>
              <a:rPr lang="en-US" sz="1200" dirty="0" smtClean="0">
                <a:latin typeface="Sylfaen" panose="010A0502050306030303" pitchFamily="18" charset="0"/>
              </a:rPr>
              <a:t> </a:t>
            </a:r>
            <a:r>
              <a:rPr lang="en-US" sz="1200" dirty="0" err="1" smtClean="0">
                <a:latin typeface="Sylfaen" panose="010A0502050306030303" pitchFamily="18" charset="0"/>
              </a:rPr>
              <a:t>ფეხბურთელთა</a:t>
            </a:r>
            <a:r>
              <a:rPr lang="en-US" sz="1200" dirty="0" smtClean="0">
                <a:latin typeface="Sylfaen" panose="010A0502050306030303" pitchFamily="18" charset="0"/>
              </a:rPr>
              <a:t> </a:t>
            </a:r>
            <a:r>
              <a:rPr lang="ka-GE" sz="1200" dirty="0" smtClean="0">
                <a:latin typeface="Sylfaen" panose="010A0502050306030303" pitchFamily="18" charset="0"/>
              </a:rPr>
              <a:t>საფეხბურთო </a:t>
            </a:r>
            <a:r>
              <a:rPr lang="en-US" sz="1200" dirty="0" err="1" smtClean="0">
                <a:latin typeface="Sylfaen" panose="010A0502050306030303" pitchFamily="18" charset="0"/>
              </a:rPr>
              <a:t>მატჩები</a:t>
            </a:r>
            <a:r>
              <a:rPr lang="en-US" sz="1200" dirty="0" smtClean="0">
                <a:latin typeface="Sylfaen" panose="010A0502050306030303" pitchFamily="18" charset="0"/>
              </a:rPr>
              <a:t>. </a:t>
            </a:r>
            <a:endParaRPr lang="ka-GE" sz="1200" dirty="0" smtClean="0">
              <a:latin typeface="Sylfaen" panose="010A0502050306030303" pitchFamily="18" charset="0"/>
            </a:endParaRPr>
          </a:p>
          <a:p>
            <a:pPr algn="just">
              <a:lnSpc>
                <a:spcPct val="150000"/>
              </a:lnSpc>
            </a:pPr>
            <a:r>
              <a:rPr lang="en-US" sz="1200" dirty="0" err="1" smtClean="0">
                <a:latin typeface="Sylfaen" panose="010A0502050306030303" pitchFamily="18" charset="0"/>
              </a:rPr>
              <a:t>სამსახურის</a:t>
            </a:r>
            <a:r>
              <a:rPr lang="en-US" sz="1200" dirty="0" smtClean="0">
                <a:latin typeface="Sylfaen" panose="010A0502050306030303" pitchFamily="18" charset="0"/>
              </a:rPr>
              <a:t> </a:t>
            </a:r>
            <a:r>
              <a:rPr lang="en-US" sz="1200" dirty="0" err="1">
                <a:latin typeface="Sylfaen" panose="010A0502050306030303" pitchFamily="18" charset="0"/>
              </a:rPr>
              <a:t>მიერ</a:t>
            </a:r>
            <a:r>
              <a:rPr lang="en-US" sz="1200" dirty="0">
                <a:latin typeface="Sylfaen" panose="010A0502050306030303" pitchFamily="18" charset="0"/>
              </a:rPr>
              <a:t> </a:t>
            </a:r>
            <a:r>
              <a:rPr lang="en-US" sz="1200" dirty="0" err="1">
                <a:latin typeface="Sylfaen" panose="010A0502050306030303" pitchFamily="18" charset="0"/>
              </a:rPr>
              <a:t>განხორციელებული</a:t>
            </a:r>
            <a:r>
              <a:rPr lang="en-US" sz="1200" dirty="0">
                <a:latin typeface="Sylfaen" panose="010A0502050306030303" pitchFamily="18" charset="0"/>
              </a:rPr>
              <a:t> </a:t>
            </a:r>
            <a:r>
              <a:rPr lang="en-US" sz="1200" dirty="0" err="1">
                <a:latin typeface="Sylfaen" panose="010A0502050306030303" pitchFamily="18" charset="0"/>
              </a:rPr>
              <a:t>ღონისძიებების</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აქტივობების</a:t>
            </a:r>
            <a:r>
              <a:rPr lang="en-US" sz="1200" dirty="0">
                <a:latin typeface="Sylfaen" panose="010A0502050306030303" pitchFamily="18" charset="0"/>
              </a:rPr>
              <a:t> </a:t>
            </a:r>
            <a:r>
              <a:rPr lang="en-US" sz="1200" dirty="0" err="1" smtClean="0">
                <a:latin typeface="Sylfaen" panose="010A0502050306030303" pitchFamily="18" charset="0"/>
              </a:rPr>
              <a:t>შესახებ</a:t>
            </a:r>
            <a:r>
              <a:rPr lang="ka-GE" sz="1200" dirty="0" smtClean="0">
                <a:latin typeface="Sylfaen" panose="010A0502050306030303" pitchFamily="18" charset="0"/>
              </a:rPr>
              <a:t> </a:t>
            </a:r>
            <a:r>
              <a:rPr lang="en-US" sz="1200" dirty="0" err="1" smtClean="0">
                <a:latin typeface="Sylfaen" panose="010A0502050306030303" pitchFamily="18" charset="0"/>
              </a:rPr>
              <a:t>მომზადდა</a:t>
            </a:r>
            <a:r>
              <a:rPr lang="en-US" sz="1200" dirty="0" smtClean="0">
                <a:latin typeface="Sylfaen" panose="010A0502050306030303" pitchFamily="18" charset="0"/>
              </a:rPr>
              <a:t> </a:t>
            </a:r>
            <a:r>
              <a:rPr lang="ka-GE" sz="1200" dirty="0" smtClean="0">
                <a:latin typeface="Sylfaen" panose="010A0502050306030303" pitchFamily="18" charset="0"/>
              </a:rPr>
              <a:t>და სამსახურის </a:t>
            </a:r>
            <a:r>
              <a:rPr lang="en-US" sz="1200" dirty="0" err="1">
                <a:latin typeface="Sylfaen" panose="010A0502050306030303" pitchFamily="18" charset="0"/>
              </a:rPr>
              <a:t>ვებ</a:t>
            </a:r>
            <a:r>
              <a:rPr lang="ka-GE" sz="1200" dirty="0">
                <a:latin typeface="Sylfaen" panose="010A0502050306030303" pitchFamily="18" charset="0"/>
              </a:rPr>
              <a:t>-</a:t>
            </a:r>
            <a:r>
              <a:rPr lang="en-US" sz="1200" dirty="0" err="1" smtClean="0">
                <a:latin typeface="Sylfaen" panose="010A0502050306030303" pitchFamily="18" charset="0"/>
              </a:rPr>
              <a:t>გვერდ</a:t>
            </a:r>
            <a:r>
              <a:rPr lang="ka-GE" sz="1200" dirty="0" smtClean="0">
                <a:latin typeface="Sylfaen" panose="010A0502050306030303" pitchFamily="18" charset="0"/>
              </a:rPr>
              <a:t>ზე გამოქვეყნდა </a:t>
            </a:r>
            <a:r>
              <a:rPr lang="en-US" sz="1200" dirty="0" smtClean="0">
                <a:latin typeface="Sylfaen" panose="010A0502050306030303" pitchFamily="18" charset="0"/>
              </a:rPr>
              <a:t>104</a:t>
            </a:r>
            <a:r>
              <a:rPr lang="ka-GE" sz="1200" dirty="0" smtClean="0">
                <a:latin typeface="Sylfaen" panose="010A0502050306030303" pitchFamily="18" charset="0"/>
              </a:rPr>
              <a:t> ახალი ამბავი,</a:t>
            </a:r>
            <a:r>
              <a:rPr lang="en-US" sz="1200" dirty="0" smtClean="0">
                <a:latin typeface="Sylfaen" panose="010A0502050306030303" pitchFamily="18" charset="0"/>
              </a:rPr>
              <a:t> </a:t>
            </a:r>
            <a:r>
              <a:rPr lang="en-US" sz="1200" dirty="0" err="1" smtClean="0">
                <a:latin typeface="Sylfaen" panose="010A0502050306030303" pitchFamily="18" charset="0"/>
              </a:rPr>
              <a:t>რომელიც</a:t>
            </a:r>
            <a:r>
              <a:rPr lang="en-US" sz="1200" dirty="0" smtClean="0">
                <a:latin typeface="Sylfaen" panose="010A0502050306030303" pitchFamily="18" charset="0"/>
              </a:rPr>
              <a:t> </a:t>
            </a:r>
            <a:r>
              <a:rPr lang="en-US" sz="1200" dirty="0" err="1">
                <a:latin typeface="Sylfaen" panose="010A0502050306030303" pitchFamily="18" charset="0"/>
              </a:rPr>
              <a:t>გაშუქდა</a:t>
            </a:r>
            <a:r>
              <a:rPr lang="en-US" sz="1200" dirty="0">
                <a:latin typeface="Sylfaen" panose="010A0502050306030303" pitchFamily="18" charset="0"/>
              </a:rPr>
              <a:t>  </a:t>
            </a:r>
            <a:r>
              <a:rPr lang="en-US" sz="1200" dirty="0" err="1" smtClean="0">
                <a:latin typeface="Sylfaen" panose="010A0502050306030303" pitchFamily="18" charset="0"/>
              </a:rPr>
              <a:t>უწყების</a:t>
            </a:r>
            <a:r>
              <a:rPr lang="en-US" sz="1200" dirty="0" smtClean="0">
                <a:latin typeface="Sylfaen" panose="010A0502050306030303" pitchFamily="18" charset="0"/>
              </a:rPr>
              <a:t> </a:t>
            </a:r>
            <a:r>
              <a:rPr lang="en-US" sz="1200" dirty="0" err="1">
                <a:latin typeface="Sylfaen" panose="010A0502050306030303" pitchFamily="18" charset="0"/>
              </a:rPr>
              <a:t>სოციალური</a:t>
            </a:r>
            <a:r>
              <a:rPr lang="en-US" sz="1200" dirty="0">
                <a:latin typeface="Sylfaen" panose="010A0502050306030303" pitchFamily="18" charset="0"/>
              </a:rPr>
              <a:t> </a:t>
            </a:r>
            <a:r>
              <a:rPr lang="en-US" sz="1200" dirty="0" err="1">
                <a:latin typeface="Sylfaen" panose="010A0502050306030303" pitchFamily="18" charset="0"/>
              </a:rPr>
              <a:t>გვერდის</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სხვადასხვა</a:t>
            </a:r>
            <a:r>
              <a:rPr lang="en-US" sz="1200" dirty="0">
                <a:latin typeface="Sylfaen" panose="010A0502050306030303" pitchFamily="18" charset="0"/>
              </a:rPr>
              <a:t> </a:t>
            </a:r>
            <a:r>
              <a:rPr lang="en-US" sz="1200" dirty="0" err="1">
                <a:latin typeface="Sylfaen" panose="010A0502050306030303" pitchFamily="18" charset="0"/>
              </a:rPr>
              <a:t>მედია</a:t>
            </a:r>
            <a:r>
              <a:rPr lang="en-US" sz="1200" dirty="0">
                <a:latin typeface="Sylfaen" panose="010A0502050306030303" pitchFamily="18" charset="0"/>
              </a:rPr>
              <a:t> </a:t>
            </a:r>
            <a:r>
              <a:rPr lang="en-US" sz="1200" dirty="0" err="1">
                <a:latin typeface="Sylfaen" panose="010A0502050306030303" pitchFamily="18" charset="0"/>
              </a:rPr>
              <a:t>საშუალებით</a:t>
            </a:r>
            <a:r>
              <a:rPr lang="en-US" sz="1200" dirty="0" smtClean="0">
                <a:latin typeface="Sylfaen" panose="010A0502050306030303" pitchFamily="18" charset="0"/>
              </a:rPr>
              <a:t>.</a:t>
            </a:r>
            <a:endParaRPr lang="ka-GE" sz="1200" dirty="0" smtClean="0">
              <a:latin typeface="Sylfaen" panose="010A0502050306030303" pitchFamily="18" charset="0"/>
            </a:endParaRPr>
          </a:p>
          <a:p>
            <a:pPr marL="0" indent="0" algn="just">
              <a:lnSpc>
                <a:spcPct val="150000"/>
              </a:lnSpc>
              <a:buNone/>
            </a:pPr>
            <a:endParaRPr lang="en-US" sz="1200" dirty="0">
              <a:latin typeface="Sylfaen" panose="010A0502050306030303" pitchFamily="18" charset="0"/>
            </a:endParaRPr>
          </a:p>
          <a:p>
            <a:pPr marL="0" indent="0">
              <a:lnSpc>
                <a:spcPct val="150000"/>
              </a:lnSpc>
              <a:buNone/>
            </a:pPr>
            <a:r>
              <a:rPr lang="ka-GE" sz="1200" b="1" dirty="0">
                <a:latin typeface="Sylfaen" panose="010A0502050306030303" pitchFamily="18" charset="0"/>
              </a:rPr>
              <a:t> სოციალური ქსელის </a:t>
            </a:r>
            <a:r>
              <a:rPr lang="en-US" sz="1200" b="1" dirty="0">
                <a:latin typeface="Sylfaen" panose="010A0502050306030303" pitchFamily="18" charset="0"/>
              </a:rPr>
              <a:t>(</a:t>
            </a:r>
            <a:r>
              <a:rPr lang="en-US" sz="1200" b="1" dirty="0" err="1">
                <a:latin typeface="Sylfaen" panose="010A0502050306030303" pitchFamily="18" charset="0"/>
              </a:rPr>
              <a:t>facebook</a:t>
            </a:r>
            <a:r>
              <a:rPr lang="en-US" sz="1200" b="1" dirty="0">
                <a:latin typeface="Sylfaen" panose="010A0502050306030303" pitchFamily="18" charset="0"/>
              </a:rPr>
              <a:t>)</a:t>
            </a:r>
            <a:r>
              <a:rPr lang="ka-GE" sz="1200" b="1" dirty="0">
                <a:latin typeface="Sylfaen" panose="010A0502050306030303" pitchFamily="18" charset="0"/>
              </a:rPr>
              <a:t> და </a:t>
            </a:r>
            <a:r>
              <a:rPr lang="ka-GE" sz="1200" b="1" dirty="0" smtClean="0">
                <a:latin typeface="Sylfaen" panose="010A0502050306030303" pitchFamily="18" charset="0"/>
              </a:rPr>
              <a:t>ვებ- </a:t>
            </a:r>
            <a:r>
              <a:rPr lang="ka-GE" sz="1200" b="1" dirty="0">
                <a:latin typeface="Sylfaen" panose="010A0502050306030303" pitchFamily="18" charset="0"/>
              </a:rPr>
              <a:t>გვერდის </a:t>
            </a:r>
            <a:r>
              <a:rPr lang="ka-GE" sz="1200" b="1" dirty="0" smtClean="0">
                <a:latin typeface="Sylfaen" panose="010A0502050306030303" pitchFamily="18" charset="0"/>
              </a:rPr>
              <a:t>სტატისტიკა</a:t>
            </a:r>
            <a:endParaRPr lang="ka-GE" sz="1200" b="1" dirty="0">
              <a:latin typeface="Sylfaen" panose="010A0502050306030303" pitchFamily="18" charset="0"/>
            </a:endParaRPr>
          </a:p>
          <a:p>
            <a:pPr>
              <a:lnSpc>
                <a:spcPct val="150000"/>
              </a:lnSpc>
            </a:pPr>
            <a:r>
              <a:rPr lang="ka-GE" sz="1200" dirty="0">
                <a:latin typeface="Sylfaen" panose="010A0502050306030303" pitchFamily="18" charset="0"/>
              </a:rPr>
              <a:t>სამსახურის მიერ გამოქვეყნებული </a:t>
            </a:r>
            <a:r>
              <a:rPr lang="ka-GE" sz="1200" dirty="0" smtClean="0"/>
              <a:t>სოციალური </a:t>
            </a:r>
            <a:r>
              <a:rPr lang="ka-GE" sz="1200" dirty="0"/>
              <a:t>ქსელის </a:t>
            </a:r>
            <a:r>
              <a:rPr lang="en-US" sz="1200" b="1" dirty="0">
                <a:latin typeface="Sylfaen" panose="010A0502050306030303" pitchFamily="18" charset="0"/>
              </a:rPr>
              <a:t>(</a:t>
            </a:r>
            <a:r>
              <a:rPr lang="en-US" sz="1200" b="1" dirty="0" err="1">
                <a:latin typeface="Sylfaen" panose="010A0502050306030303" pitchFamily="18" charset="0"/>
              </a:rPr>
              <a:t>facebook</a:t>
            </a:r>
            <a:r>
              <a:rPr lang="en-US" sz="1200" b="1" dirty="0">
                <a:latin typeface="Sylfaen" panose="010A0502050306030303" pitchFamily="18" charset="0"/>
              </a:rPr>
              <a:t>)</a:t>
            </a:r>
            <a:r>
              <a:rPr lang="ka-GE" sz="1200" b="1" dirty="0"/>
              <a:t> </a:t>
            </a:r>
            <a:r>
              <a:rPr lang="ka-GE" sz="1200" dirty="0"/>
              <a:t>გვერდზე </a:t>
            </a:r>
            <a:r>
              <a:rPr lang="ka-GE" sz="1200" dirty="0" smtClean="0"/>
              <a:t>პოსტების </a:t>
            </a:r>
            <a:r>
              <a:rPr lang="ka-GE" sz="1200" dirty="0" smtClean="0">
                <a:latin typeface="Sylfaen" panose="010A0502050306030303" pitchFamily="18" charset="0"/>
              </a:rPr>
              <a:t>რაოდენობა </a:t>
            </a:r>
            <a:r>
              <a:rPr lang="ka-GE" sz="1200" dirty="0">
                <a:latin typeface="Sylfaen" panose="010A0502050306030303" pitchFamily="18" charset="0"/>
              </a:rPr>
              <a:t>- </a:t>
            </a:r>
            <a:r>
              <a:rPr lang="en-US" sz="1200" dirty="0" smtClean="0">
                <a:latin typeface="Sylfaen" panose="010A0502050306030303" pitchFamily="18" charset="0"/>
              </a:rPr>
              <a:t>232</a:t>
            </a:r>
            <a:r>
              <a:rPr lang="ka-GE" sz="1200" dirty="0" smtClean="0">
                <a:latin typeface="Sylfaen" panose="010A0502050306030303" pitchFamily="18" charset="0"/>
              </a:rPr>
              <a:t>;</a:t>
            </a:r>
            <a:endParaRPr lang="ka-GE" sz="1200" dirty="0">
              <a:latin typeface="Sylfaen" panose="010A0502050306030303" pitchFamily="18" charset="0"/>
            </a:endParaRPr>
          </a:p>
          <a:p>
            <a:pPr>
              <a:lnSpc>
                <a:spcPct val="150000"/>
              </a:lnSpc>
            </a:pPr>
            <a:r>
              <a:rPr lang="ka-GE" sz="1200" dirty="0">
                <a:latin typeface="Sylfaen" panose="010A0502050306030303" pitchFamily="18" charset="0"/>
              </a:rPr>
              <a:t>სოციალური ქსელის </a:t>
            </a:r>
            <a:r>
              <a:rPr lang="en-US" sz="1200" b="1" dirty="0">
                <a:latin typeface="Sylfaen" panose="010A0502050306030303" pitchFamily="18" charset="0"/>
              </a:rPr>
              <a:t>(</a:t>
            </a:r>
            <a:r>
              <a:rPr lang="en-US" sz="1200" b="1" dirty="0" err="1">
                <a:latin typeface="Sylfaen" panose="010A0502050306030303" pitchFamily="18" charset="0"/>
              </a:rPr>
              <a:t>facebook</a:t>
            </a:r>
            <a:r>
              <a:rPr lang="en-US" sz="1200" b="1" dirty="0">
                <a:latin typeface="Sylfaen" panose="010A0502050306030303" pitchFamily="18" charset="0"/>
              </a:rPr>
              <a:t>)</a:t>
            </a:r>
            <a:r>
              <a:rPr lang="ka-GE" sz="1200" b="1" dirty="0">
                <a:latin typeface="Sylfaen" panose="010A0502050306030303" pitchFamily="18" charset="0"/>
              </a:rPr>
              <a:t> </a:t>
            </a:r>
            <a:r>
              <a:rPr lang="ka-GE" sz="1200" dirty="0">
                <a:latin typeface="Sylfaen" panose="010A0502050306030303" pitchFamily="18" charset="0"/>
              </a:rPr>
              <a:t>გვერდის </a:t>
            </a:r>
            <a:r>
              <a:rPr lang="ka-GE" sz="1200" dirty="0" smtClean="0">
                <a:latin typeface="Sylfaen" panose="010A0502050306030303" pitchFamily="18" charset="0"/>
              </a:rPr>
              <a:t>მოწონება -</a:t>
            </a:r>
            <a:r>
              <a:rPr lang="en-US" sz="1200" dirty="0" smtClean="0">
                <a:latin typeface="Sylfaen" panose="010A0502050306030303" pitchFamily="18" charset="0"/>
              </a:rPr>
              <a:t>33 107</a:t>
            </a:r>
            <a:r>
              <a:rPr lang="ka-GE" sz="1200" dirty="0" smtClean="0">
                <a:latin typeface="Sylfaen" panose="010A0502050306030303" pitchFamily="18" charset="0"/>
              </a:rPr>
              <a:t>;</a:t>
            </a:r>
            <a:endParaRPr lang="en-US" sz="1200" dirty="0">
              <a:latin typeface="Sylfaen" panose="010A0502050306030303" pitchFamily="18" charset="0"/>
            </a:endParaRPr>
          </a:p>
          <a:p>
            <a:pPr>
              <a:lnSpc>
                <a:spcPct val="150000"/>
              </a:lnSpc>
            </a:pPr>
            <a:r>
              <a:rPr lang="en-US" sz="1200" b="1" dirty="0" smtClean="0">
                <a:latin typeface="Sylfaen" panose="010A0502050306030303" pitchFamily="18" charset="0"/>
              </a:rPr>
              <a:t>(</a:t>
            </a:r>
            <a:r>
              <a:rPr lang="en-US" sz="1200" b="1" dirty="0" err="1">
                <a:latin typeface="Sylfaen" panose="010A0502050306030303" pitchFamily="18" charset="0"/>
              </a:rPr>
              <a:t>facebook</a:t>
            </a:r>
            <a:r>
              <a:rPr lang="en-US" sz="1200" b="1" dirty="0">
                <a:latin typeface="Sylfaen" panose="010A0502050306030303" pitchFamily="18" charset="0"/>
              </a:rPr>
              <a:t>) </a:t>
            </a:r>
            <a:r>
              <a:rPr lang="ka-GE" sz="1200" dirty="0" smtClean="0">
                <a:latin typeface="Sylfaen" panose="010A0502050306030303" pitchFamily="18" charset="0"/>
              </a:rPr>
              <a:t>პოსტების პოპულარობა - 44 389;</a:t>
            </a:r>
          </a:p>
          <a:p>
            <a:pPr>
              <a:lnSpc>
                <a:spcPct val="150000"/>
              </a:lnSpc>
            </a:pPr>
            <a:r>
              <a:rPr lang="ka-GE" sz="1200" dirty="0" smtClean="0">
                <a:latin typeface="Sylfaen" panose="010A0502050306030303" pitchFamily="18" charset="0"/>
              </a:rPr>
              <a:t>მიღწეული აუდიტორია </a:t>
            </a:r>
            <a:r>
              <a:rPr lang="ka-GE" sz="1200" dirty="0">
                <a:latin typeface="Sylfaen" panose="010A0502050306030303" pitchFamily="18" charset="0"/>
              </a:rPr>
              <a:t>(მნახველი</a:t>
            </a:r>
            <a:r>
              <a:rPr lang="ka-GE" sz="1200" dirty="0" smtClean="0">
                <a:latin typeface="Sylfaen" panose="010A0502050306030303" pitchFamily="18" charset="0"/>
              </a:rPr>
              <a:t>) – </a:t>
            </a:r>
            <a:r>
              <a:rPr lang="en-US" sz="1200" dirty="0" smtClean="0">
                <a:latin typeface="Sylfaen" panose="010A0502050306030303" pitchFamily="18" charset="0"/>
              </a:rPr>
              <a:t>301 107</a:t>
            </a:r>
            <a:r>
              <a:rPr lang="ka-GE" sz="1200" dirty="0" smtClean="0">
                <a:latin typeface="Sylfaen" panose="010A0502050306030303" pitchFamily="18" charset="0"/>
              </a:rPr>
              <a:t>;</a:t>
            </a:r>
          </a:p>
          <a:p>
            <a:pPr>
              <a:lnSpc>
                <a:spcPct val="150000"/>
              </a:lnSpc>
            </a:pPr>
            <a:r>
              <a:rPr lang="ka-GE" sz="1200" dirty="0">
                <a:latin typeface="Sylfaen" panose="010A0502050306030303" pitchFamily="18" charset="0"/>
              </a:rPr>
              <a:t>სოციალური ქსელის </a:t>
            </a:r>
            <a:r>
              <a:rPr lang="en-US" sz="1200" b="1" dirty="0">
                <a:latin typeface="Sylfaen" panose="010A0502050306030303" pitchFamily="18" charset="0"/>
              </a:rPr>
              <a:t>(</a:t>
            </a:r>
            <a:r>
              <a:rPr lang="en-US" sz="1200" b="1" dirty="0" err="1">
                <a:latin typeface="Sylfaen" panose="010A0502050306030303" pitchFamily="18" charset="0"/>
              </a:rPr>
              <a:t>facebook</a:t>
            </a:r>
            <a:r>
              <a:rPr lang="en-US" sz="1200" b="1" dirty="0">
                <a:latin typeface="Sylfaen" panose="010A0502050306030303" pitchFamily="18" charset="0"/>
              </a:rPr>
              <a:t>)</a:t>
            </a:r>
            <a:r>
              <a:rPr lang="ka-GE" sz="1200" b="1" dirty="0">
                <a:latin typeface="Sylfaen" panose="010A0502050306030303" pitchFamily="18" charset="0"/>
              </a:rPr>
              <a:t> </a:t>
            </a:r>
            <a:r>
              <a:rPr lang="ka-GE" sz="1200" dirty="0" smtClean="0">
                <a:latin typeface="Sylfaen" panose="010A0502050306030303" pitchFamily="18" charset="0"/>
              </a:rPr>
              <a:t>გვერდზე წერილების რაოდენობა -</a:t>
            </a:r>
            <a:r>
              <a:rPr lang="en-US" sz="1200" dirty="0" smtClean="0">
                <a:latin typeface="Sylfaen" panose="010A0502050306030303" pitchFamily="18" charset="0"/>
              </a:rPr>
              <a:t>960</a:t>
            </a:r>
            <a:r>
              <a:rPr lang="ka-GE" sz="1200" dirty="0" smtClean="0">
                <a:latin typeface="Sylfaen" panose="010A0502050306030303" pitchFamily="18" charset="0"/>
              </a:rPr>
              <a:t>;</a:t>
            </a:r>
            <a:endParaRPr lang="en-US" sz="1200" dirty="0">
              <a:latin typeface="Sylfaen" panose="010A0502050306030303" pitchFamily="18" charset="0"/>
            </a:endParaRPr>
          </a:p>
          <a:p>
            <a:pPr>
              <a:lnSpc>
                <a:spcPct val="150000"/>
              </a:lnSpc>
            </a:pPr>
            <a:r>
              <a:rPr lang="ka-GE" sz="1200" dirty="0" smtClean="0">
                <a:latin typeface="Sylfaen" panose="010A0502050306030303" pitchFamily="18" charset="0"/>
              </a:rPr>
              <a:t>სოციალური </a:t>
            </a:r>
            <a:r>
              <a:rPr lang="ka-GE" sz="1200" dirty="0">
                <a:latin typeface="Sylfaen" panose="010A0502050306030303" pitchFamily="18" charset="0"/>
              </a:rPr>
              <a:t>ქსელის </a:t>
            </a:r>
            <a:r>
              <a:rPr lang="en-US" sz="1200" b="1" dirty="0">
                <a:latin typeface="Sylfaen" panose="010A0502050306030303" pitchFamily="18" charset="0"/>
              </a:rPr>
              <a:t>(</a:t>
            </a:r>
            <a:r>
              <a:rPr lang="en-US" sz="1200" b="1" dirty="0" err="1">
                <a:latin typeface="Sylfaen" panose="010A0502050306030303" pitchFamily="18" charset="0"/>
              </a:rPr>
              <a:t>facebook</a:t>
            </a:r>
            <a:r>
              <a:rPr lang="en-US" sz="1200" b="1" dirty="0">
                <a:latin typeface="Sylfaen" panose="010A0502050306030303" pitchFamily="18" charset="0"/>
              </a:rPr>
              <a:t>)</a:t>
            </a:r>
            <a:r>
              <a:rPr lang="ka-GE" sz="1200" b="1" dirty="0">
                <a:latin typeface="Sylfaen" panose="010A0502050306030303" pitchFamily="18" charset="0"/>
              </a:rPr>
              <a:t> </a:t>
            </a:r>
            <a:r>
              <a:rPr lang="ka-GE" sz="1200" dirty="0" smtClean="0">
                <a:latin typeface="Sylfaen" panose="010A0502050306030303" pitchFamily="18" charset="0"/>
              </a:rPr>
              <a:t>გვერდზე კომენტარების რაოდენობა </a:t>
            </a:r>
            <a:r>
              <a:rPr lang="en-US" sz="1200" dirty="0" smtClean="0">
                <a:latin typeface="Sylfaen" panose="010A0502050306030303" pitchFamily="18" charset="0"/>
              </a:rPr>
              <a:t>- 4 052</a:t>
            </a:r>
            <a:r>
              <a:rPr lang="ka-GE" sz="1200" dirty="0" smtClean="0">
                <a:latin typeface="Sylfaen" panose="010A0502050306030303" pitchFamily="18" charset="0"/>
              </a:rPr>
              <a:t>;</a:t>
            </a:r>
          </a:p>
          <a:p>
            <a:pPr>
              <a:lnSpc>
                <a:spcPct val="150000"/>
              </a:lnSpc>
            </a:pPr>
            <a:r>
              <a:rPr lang="ka-GE" sz="1200" dirty="0" smtClean="0">
                <a:latin typeface="Sylfaen" panose="010A0502050306030303" pitchFamily="18" charset="0"/>
              </a:rPr>
              <a:t>სამსახურის </a:t>
            </a:r>
            <a:r>
              <a:rPr lang="ka-GE" sz="1200" dirty="0">
                <a:latin typeface="Sylfaen" panose="010A0502050306030303" pitchFamily="18" charset="0"/>
              </a:rPr>
              <a:t>მიერ გადაღებული </a:t>
            </a:r>
            <a:r>
              <a:rPr lang="ka-GE" sz="1200" dirty="0" smtClean="0">
                <a:latin typeface="Sylfaen" panose="010A0502050306030303" pitchFamily="18" charset="0"/>
              </a:rPr>
              <a:t>ვიდეოების რაოდენობა -</a:t>
            </a:r>
            <a:r>
              <a:rPr lang="en-US" sz="1200" dirty="0" smtClean="0">
                <a:latin typeface="Sylfaen" panose="010A0502050306030303" pitchFamily="18" charset="0"/>
              </a:rPr>
              <a:t>38</a:t>
            </a:r>
            <a:r>
              <a:rPr lang="ka-GE" sz="1200" dirty="0" smtClean="0">
                <a:latin typeface="Sylfaen" panose="010A0502050306030303" pitchFamily="18" charset="0"/>
              </a:rPr>
              <a:t> ;</a:t>
            </a:r>
          </a:p>
          <a:p>
            <a:pPr>
              <a:lnSpc>
                <a:spcPct val="150000"/>
              </a:lnSpc>
            </a:pPr>
            <a:r>
              <a:rPr lang="ka-GE" sz="1200" dirty="0" smtClean="0">
                <a:latin typeface="Sylfaen" panose="010A0502050306030303" pitchFamily="18" charset="0"/>
              </a:rPr>
              <a:t>სამსახურის ელ. ფოსტაზე შემოსული  წერილების რაოდენობა - </a:t>
            </a:r>
            <a:r>
              <a:rPr lang="en-US" sz="1200" dirty="0" smtClean="0">
                <a:latin typeface="Sylfaen" panose="010A0502050306030303" pitchFamily="18" charset="0"/>
              </a:rPr>
              <a:t>310</a:t>
            </a:r>
            <a:r>
              <a:rPr lang="ka-GE" sz="1200" dirty="0" smtClean="0">
                <a:latin typeface="Sylfaen" panose="010A0502050306030303" pitchFamily="18" charset="0"/>
              </a:rPr>
              <a:t> .</a:t>
            </a:r>
            <a:endParaRPr lang="en-US" sz="1200" dirty="0">
              <a:latin typeface="Sylfaen" panose="010A0502050306030303" pitchFamily="18" charset="0"/>
            </a:endParaRPr>
          </a:p>
          <a:p>
            <a:pPr marL="0" indent="0">
              <a:lnSpc>
                <a:spcPct val="150000"/>
              </a:lnSpc>
              <a:buNone/>
            </a:pPr>
            <a:endParaRPr lang="en-US" sz="1200" b="1"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24</a:t>
            </a:r>
            <a:endParaRPr lang="en-US" sz="1200" b="0" dirty="0">
              <a:solidFill>
                <a:schemeClr val="tx1"/>
              </a:solidFill>
            </a:endParaRPr>
          </a:p>
        </p:txBody>
      </p:sp>
    </p:spTree>
    <p:extLst>
      <p:ext uri="{BB962C8B-B14F-4D97-AF65-F5344CB8AC3E}">
        <p14:creationId xmlns:p14="http://schemas.microsoft.com/office/powerpoint/2010/main" val="32077812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431800"/>
            <a:ext cx="9144000" cy="6045200"/>
          </a:xfrm>
        </p:spPr>
        <p:txBody>
          <a:bodyPr>
            <a:normAutofit/>
          </a:bodyPr>
          <a:lstStyle/>
          <a:p>
            <a:pPr marL="0" indent="0">
              <a:buNone/>
            </a:pPr>
            <a:endParaRPr lang="en-US" sz="1200" b="1" dirty="0" smtClean="0"/>
          </a:p>
          <a:p>
            <a:pPr marL="0" indent="0">
              <a:buNone/>
            </a:pPr>
            <a:endParaRPr lang="en-US" sz="1200" b="1" dirty="0"/>
          </a:p>
          <a:p>
            <a:pPr marL="0" indent="0">
              <a:buNone/>
            </a:pPr>
            <a:endParaRPr lang="en-US" sz="1200" b="1" dirty="0" smtClean="0"/>
          </a:p>
          <a:p>
            <a:pPr marL="0" indent="0">
              <a:buNone/>
            </a:pPr>
            <a:endParaRPr lang="en-US" sz="1200" b="1" dirty="0"/>
          </a:p>
          <a:p>
            <a:pPr marL="0" indent="0" algn="ctr">
              <a:buNone/>
            </a:pPr>
            <a:r>
              <a:rPr lang="ka-GE" sz="1200" b="1" dirty="0" smtClean="0"/>
              <a:t>საინფორმაციო </a:t>
            </a:r>
            <a:r>
              <a:rPr lang="ka-GE" sz="1200" b="1" dirty="0"/>
              <a:t>სააგენტოების ჩამონათვალი რომელთა მეშვეობითაც ვრცელდება ინფორმაციები</a:t>
            </a:r>
          </a:p>
          <a:p>
            <a:endParaRPr lang="en-US" sz="1200" dirty="0"/>
          </a:p>
        </p:txBody>
      </p:sp>
      <p:graphicFrame>
        <p:nvGraphicFramePr>
          <p:cNvPr id="4" name="Таблица 3"/>
          <p:cNvGraphicFramePr>
            <a:graphicFrameLocks noGrp="1"/>
          </p:cNvGraphicFramePr>
          <p:nvPr>
            <p:extLst/>
          </p:nvPr>
        </p:nvGraphicFramePr>
        <p:xfrm>
          <a:off x="2259920" y="2412614"/>
          <a:ext cx="4184707" cy="2278387"/>
        </p:xfrm>
        <a:graphic>
          <a:graphicData uri="http://schemas.openxmlformats.org/drawingml/2006/table">
            <a:tbl>
              <a:tblPr firstRow="1" firstCol="1" bandRow="1">
                <a:tableStyleId>{5C22544A-7EE6-4342-B048-85BDC9FD1C3A}</a:tableStyleId>
              </a:tblPr>
              <a:tblGrid>
                <a:gridCol w="345904"/>
                <a:gridCol w="3838803"/>
              </a:tblGrid>
              <a:tr h="261459">
                <a:tc>
                  <a:txBody>
                    <a:bodyPr/>
                    <a:lstStyle/>
                    <a:p>
                      <a:pPr marL="0" marR="0" algn="just">
                        <a:lnSpc>
                          <a:spcPct val="100000"/>
                        </a:lnSpc>
                        <a:spcBef>
                          <a:spcPts val="0"/>
                        </a:spcBef>
                        <a:spcAft>
                          <a:spcPts val="0"/>
                        </a:spcAft>
                      </a:pPr>
                      <a:r>
                        <a:rPr lang="ru-RU" sz="1200" dirty="0">
                          <a:effectLst/>
                          <a:latin typeface="Sylfaen" panose="010A0502050306030303" pitchFamily="18" charset="0"/>
                        </a:rPr>
                        <a:t>№</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საინფორმაციო სააგენტოების ჩამონათვალი</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228500">
                <a:tc>
                  <a:txBody>
                    <a:bodyPr/>
                    <a:lstStyle/>
                    <a:p>
                      <a:pPr marL="0" marR="0" algn="just">
                        <a:lnSpc>
                          <a:spcPct val="100000"/>
                        </a:lnSpc>
                        <a:spcBef>
                          <a:spcPts val="0"/>
                        </a:spcBef>
                        <a:spcAft>
                          <a:spcPts val="0"/>
                        </a:spcAft>
                      </a:pPr>
                      <a:r>
                        <a:rPr lang="ka-GE" sz="1200" dirty="0">
                          <a:effectLst/>
                          <a:latin typeface="Sylfaen" panose="010A0502050306030303" pitchFamily="18" charset="0"/>
                        </a:rPr>
                        <a:t>1</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მედია პორტალი „რეპორტიორი“</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206188">
                <a:tc>
                  <a:txBody>
                    <a:bodyPr/>
                    <a:lstStyle/>
                    <a:p>
                      <a:pPr marL="0" marR="0" algn="just">
                        <a:lnSpc>
                          <a:spcPct val="100000"/>
                        </a:lnSpc>
                        <a:spcBef>
                          <a:spcPts val="0"/>
                        </a:spcBef>
                        <a:spcAft>
                          <a:spcPts val="0"/>
                        </a:spcAft>
                      </a:pPr>
                      <a:r>
                        <a:rPr lang="ka-GE" sz="1200">
                          <a:effectLst/>
                          <a:latin typeface="Sylfaen" panose="010A0502050306030303" pitchFamily="18" charset="0"/>
                        </a:rPr>
                        <a:t>2</a:t>
                      </a:r>
                      <a:endParaRPr lang="en-US"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ინტერპრესნიუსი</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233082">
                <a:tc>
                  <a:txBody>
                    <a:bodyPr/>
                    <a:lstStyle/>
                    <a:p>
                      <a:pPr marL="0" marR="0" algn="just">
                        <a:lnSpc>
                          <a:spcPct val="100000"/>
                        </a:lnSpc>
                        <a:spcBef>
                          <a:spcPts val="0"/>
                        </a:spcBef>
                        <a:spcAft>
                          <a:spcPts val="0"/>
                        </a:spcAft>
                      </a:pPr>
                      <a:r>
                        <a:rPr lang="ka-GE" sz="1200">
                          <a:effectLst/>
                          <a:latin typeface="Sylfaen" panose="010A0502050306030303" pitchFamily="18" charset="0"/>
                        </a:rPr>
                        <a:t>3</a:t>
                      </a:r>
                      <a:endParaRPr lang="en-US"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კვირა</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233083">
                <a:tc>
                  <a:txBody>
                    <a:bodyPr/>
                    <a:lstStyle/>
                    <a:p>
                      <a:pPr marL="0" marR="0" algn="just">
                        <a:lnSpc>
                          <a:spcPct val="100000"/>
                        </a:lnSpc>
                        <a:spcBef>
                          <a:spcPts val="0"/>
                        </a:spcBef>
                        <a:spcAft>
                          <a:spcPts val="0"/>
                        </a:spcAft>
                      </a:pPr>
                      <a:r>
                        <a:rPr lang="ka-GE" sz="1200">
                          <a:effectLst/>
                          <a:latin typeface="Sylfaen" panose="010A0502050306030303" pitchFamily="18" charset="0"/>
                        </a:rPr>
                        <a:t>4</a:t>
                      </a:r>
                      <a:endParaRPr lang="en-US"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გურიანიუსი</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233082">
                <a:tc>
                  <a:txBody>
                    <a:bodyPr/>
                    <a:lstStyle/>
                    <a:p>
                      <a:pPr marL="0" marR="0" algn="just">
                        <a:lnSpc>
                          <a:spcPct val="100000"/>
                        </a:lnSpc>
                        <a:spcBef>
                          <a:spcPts val="0"/>
                        </a:spcBef>
                        <a:spcAft>
                          <a:spcPts val="0"/>
                        </a:spcAft>
                      </a:pPr>
                      <a:r>
                        <a:rPr lang="ka-GE" sz="1200">
                          <a:effectLst/>
                          <a:latin typeface="Sylfaen" panose="010A0502050306030303" pitchFamily="18" charset="0"/>
                        </a:rPr>
                        <a:t>5</a:t>
                      </a:r>
                      <a:endParaRPr lang="en-US"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შიდა ქართლის საინფორმაციო ცენტრი </a:t>
                      </a:r>
                      <a:r>
                        <a:rPr lang="ka-GE" sz="1200" dirty="0" smtClean="0">
                          <a:effectLst/>
                          <a:latin typeface="Sylfaen" panose="010A0502050306030303" pitchFamily="18" charset="0"/>
                        </a:rPr>
                        <a:t>„</a:t>
                      </a:r>
                      <a:r>
                        <a:rPr lang="en-US" sz="1200" dirty="0" smtClean="0">
                          <a:effectLst/>
                          <a:latin typeface="Sylfaen" panose="010A0502050306030303" pitchFamily="18" charset="0"/>
                        </a:rPr>
                        <a:t>region.ge</a:t>
                      </a:r>
                      <a:r>
                        <a:rPr lang="ka-GE" sz="1200" dirty="0" smtClean="0">
                          <a:effectLst/>
                          <a:latin typeface="Sylfaen" panose="010A0502050306030303" pitchFamily="18" charset="0"/>
                        </a:rPr>
                        <a:t>“</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206188">
                <a:tc>
                  <a:txBody>
                    <a:bodyPr/>
                    <a:lstStyle/>
                    <a:p>
                      <a:pPr marL="0" marR="0" algn="just">
                        <a:lnSpc>
                          <a:spcPct val="100000"/>
                        </a:lnSpc>
                        <a:spcBef>
                          <a:spcPts val="0"/>
                        </a:spcBef>
                        <a:spcAft>
                          <a:spcPts val="0"/>
                        </a:spcAft>
                      </a:pPr>
                      <a:r>
                        <a:rPr lang="ka-GE" sz="1200">
                          <a:effectLst/>
                          <a:latin typeface="Sylfaen" panose="010A0502050306030303" pitchFamily="18" charset="0"/>
                        </a:rPr>
                        <a:t>6</a:t>
                      </a:r>
                      <a:endParaRPr lang="en-US"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რადიო 24</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197224">
                <a:tc>
                  <a:txBody>
                    <a:bodyPr/>
                    <a:lstStyle/>
                    <a:p>
                      <a:pPr marL="0" marR="0" algn="just">
                        <a:lnSpc>
                          <a:spcPct val="100000"/>
                        </a:lnSpc>
                        <a:spcBef>
                          <a:spcPts val="0"/>
                        </a:spcBef>
                        <a:spcAft>
                          <a:spcPts val="0"/>
                        </a:spcAft>
                      </a:pPr>
                      <a:r>
                        <a:rPr lang="ka-GE" sz="1200">
                          <a:effectLst/>
                          <a:latin typeface="Sylfaen" panose="010A0502050306030303" pitchFamily="18" charset="0"/>
                        </a:rPr>
                        <a:t>7</a:t>
                      </a:r>
                      <a:endParaRPr lang="en-US"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საქინფორმი</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218122">
                <a:tc>
                  <a:txBody>
                    <a:bodyPr/>
                    <a:lstStyle/>
                    <a:p>
                      <a:pPr marL="0" marR="0" algn="just">
                        <a:lnSpc>
                          <a:spcPct val="100000"/>
                        </a:lnSpc>
                        <a:spcBef>
                          <a:spcPts val="0"/>
                        </a:spcBef>
                        <a:spcAft>
                          <a:spcPts val="0"/>
                        </a:spcAft>
                      </a:pPr>
                      <a:r>
                        <a:rPr lang="ka-GE" sz="1200">
                          <a:effectLst/>
                          <a:latin typeface="Sylfaen" panose="010A0502050306030303" pitchFamily="18" charset="0"/>
                        </a:rPr>
                        <a:t>8</a:t>
                      </a:r>
                      <a:endParaRPr lang="en-US"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მარშალპრესი</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r h="261459">
                <a:tc>
                  <a:txBody>
                    <a:bodyPr/>
                    <a:lstStyle/>
                    <a:p>
                      <a:pPr marL="0" marR="0" algn="just">
                        <a:lnSpc>
                          <a:spcPct val="100000"/>
                        </a:lnSpc>
                        <a:spcBef>
                          <a:spcPts val="0"/>
                        </a:spcBef>
                        <a:spcAft>
                          <a:spcPts val="0"/>
                        </a:spcAft>
                      </a:pPr>
                      <a:r>
                        <a:rPr lang="ka-GE" sz="1200">
                          <a:effectLst/>
                          <a:latin typeface="Sylfaen" panose="010A0502050306030303" pitchFamily="18" charset="0"/>
                        </a:rPr>
                        <a:t>9</a:t>
                      </a:r>
                      <a:endParaRPr lang="en-US" sz="110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c>
                  <a:txBody>
                    <a:bodyPr/>
                    <a:lstStyle/>
                    <a:p>
                      <a:pPr marL="0" marR="0" algn="just">
                        <a:lnSpc>
                          <a:spcPct val="100000"/>
                        </a:lnSpc>
                        <a:spcBef>
                          <a:spcPts val="0"/>
                        </a:spcBef>
                        <a:spcAft>
                          <a:spcPts val="0"/>
                        </a:spcAft>
                      </a:pPr>
                      <a:r>
                        <a:rPr lang="ka-GE" sz="1200" dirty="0">
                          <a:effectLst/>
                          <a:latin typeface="Sylfaen" panose="010A0502050306030303" pitchFamily="18" charset="0"/>
                        </a:rPr>
                        <a:t>პრაიმტაიმი</a:t>
                      </a:r>
                      <a:endParaRPr lang="en-US" sz="1100" dirty="0">
                        <a:effectLst/>
                        <a:latin typeface="Sylfaen" panose="010A0502050306030303" pitchFamily="18" charset="0"/>
                        <a:ea typeface="Sylfaen" panose="010A0502050306030303" pitchFamily="18" charset="0"/>
                        <a:cs typeface="Times New Roman" panose="02020603050405020304" pitchFamily="18" charset="0"/>
                      </a:endParaRPr>
                    </a:p>
                  </a:txBody>
                  <a:tcPr marL="68580" marR="68580" marT="0" marB="0"/>
                </a:tc>
              </a:tr>
            </a:tbl>
          </a:graphicData>
        </a:graphic>
      </p:graphicFrame>
      <p:sp>
        <p:nvSpPr>
          <p:cNvPr id="5"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25</a:t>
            </a:r>
            <a:endParaRPr lang="en-US" sz="1200" b="0" dirty="0">
              <a:solidFill>
                <a:schemeClr val="tx1"/>
              </a:solidFill>
            </a:endParaRPr>
          </a:p>
        </p:txBody>
      </p:sp>
    </p:spTree>
    <p:extLst>
      <p:ext uri="{BB962C8B-B14F-4D97-AF65-F5344CB8AC3E}">
        <p14:creationId xmlns:p14="http://schemas.microsoft.com/office/powerpoint/2010/main" val="28128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1026060554"/>
              </p:ext>
            </p:extLst>
          </p:nvPr>
        </p:nvGraphicFramePr>
        <p:xfrm>
          <a:off x="78316" y="367159"/>
          <a:ext cx="8953501" cy="6493189"/>
        </p:xfrm>
        <a:graphic>
          <a:graphicData uri="http://schemas.openxmlformats.org/drawingml/2006/table">
            <a:tbl>
              <a:tblPr firstRow="1" bandRow="1">
                <a:tableStyleId>{5C22544A-7EE6-4342-B048-85BDC9FD1C3A}</a:tableStyleId>
              </a:tblPr>
              <a:tblGrid>
                <a:gridCol w="7533217"/>
                <a:gridCol w="1420284"/>
              </a:tblGrid>
              <a:tr h="365089">
                <a:tc>
                  <a:txBody>
                    <a:bodyPr/>
                    <a:lstStyle/>
                    <a:p>
                      <a:pPr>
                        <a:lnSpc>
                          <a:spcPct val="150000"/>
                        </a:lnSpc>
                      </a:pPr>
                      <a:r>
                        <a:rPr lang="ka-GE" sz="1200" dirty="0" smtClean="0"/>
                        <a:t>არქივის განყოფილება</a:t>
                      </a:r>
                      <a:endParaRPr lang="en-US" sz="1200" dirty="0"/>
                    </a:p>
                  </a:txBody>
                  <a:tcPr/>
                </a:tc>
                <a:tc>
                  <a:txBody>
                    <a:bodyPr/>
                    <a:lstStyle/>
                    <a:p>
                      <a:pPr algn="ctr">
                        <a:lnSpc>
                          <a:spcPct val="150000"/>
                        </a:lnSpc>
                      </a:pPr>
                      <a:r>
                        <a:rPr lang="ka-GE" sz="1200" dirty="0" smtClean="0"/>
                        <a:t>რაოდენობა</a:t>
                      </a:r>
                      <a:endParaRPr lang="en-US" sz="1200" dirty="0"/>
                    </a:p>
                  </a:txBody>
                  <a:tcPr/>
                </a:tc>
              </a:tr>
              <a:tr h="632953">
                <a:tc>
                  <a:txBody>
                    <a:bodyPr/>
                    <a:lstStyle/>
                    <a:p>
                      <a:pPr algn="just">
                        <a:lnSpc>
                          <a:spcPct val="150000"/>
                        </a:lnSpc>
                      </a:pPr>
                      <a:r>
                        <a:rPr lang="ka-GE" sz="1200" dirty="0" smtClean="0"/>
                        <a:t>სააღრიცხვო-ანალიტიკური</a:t>
                      </a:r>
                      <a:r>
                        <a:rPr lang="ka-GE" sz="1200" baseline="0" dirty="0" smtClean="0"/>
                        <a:t> განყოფილებიდან მიღება-ჩაბარების აქტით მიღებული ანკეტა-განაცხადები</a:t>
                      </a:r>
                      <a:endParaRPr lang="en-US" sz="1200" dirty="0"/>
                    </a:p>
                  </a:txBody>
                  <a:tcPr/>
                </a:tc>
                <a:tc>
                  <a:txBody>
                    <a:bodyPr/>
                    <a:lstStyle/>
                    <a:p>
                      <a:pPr marL="0" algn="ctr" defTabSz="914400" rtl="0" eaLnBrk="1" latinLnBrk="0" hangingPunct="1">
                        <a:lnSpc>
                          <a:spcPct val="150000"/>
                        </a:lnSpc>
                      </a:pPr>
                      <a:r>
                        <a:rPr lang="ka-GE" sz="1200" kern="1200" dirty="0" smtClean="0">
                          <a:solidFill>
                            <a:schemeClr val="dk1"/>
                          </a:solidFill>
                          <a:latin typeface="+mn-lt"/>
                          <a:ea typeface="+mn-ea"/>
                          <a:cs typeface="+mn-cs"/>
                        </a:rPr>
                        <a:t>2</a:t>
                      </a:r>
                      <a:r>
                        <a:rPr lang="ka-GE" sz="1200" kern="1200" baseline="0" dirty="0" smtClean="0">
                          <a:solidFill>
                            <a:schemeClr val="dk1"/>
                          </a:solidFill>
                          <a:latin typeface="+mn-lt"/>
                          <a:ea typeface="+mn-ea"/>
                          <a:cs typeface="+mn-cs"/>
                        </a:rPr>
                        <a:t> 026</a:t>
                      </a:r>
                      <a:endParaRPr lang="en-US" sz="1200" kern="1200" dirty="0">
                        <a:solidFill>
                          <a:schemeClr val="dk1"/>
                        </a:solidFill>
                        <a:latin typeface="+mn-lt"/>
                        <a:ea typeface="+mn-ea"/>
                        <a:cs typeface="+mn-cs"/>
                      </a:endParaRPr>
                    </a:p>
                  </a:txBody>
                  <a:tcPr anchor="ctr"/>
                </a:tc>
              </a:tr>
              <a:tr h="578416">
                <a:tc>
                  <a:txBody>
                    <a:bodyPr/>
                    <a:lstStyle/>
                    <a:p>
                      <a:pPr>
                        <a:lnSpc>
                          <a:spcPct val="150000"/>
                        </a:lnSpc>
                      </a:pPr>
                      <a:r>
                        <a:rPr lang="ka-GE" sz="1200" dirty="0" smtClean="0"/>
                        <a:t>მოქალაქეების განცხადების საფუძველზე მომსახურება გაეწია</a:t>
                      </a:r>
                      <a:endParaRPr lang="en-US" sz="1200" dirty="0"/>
                    </a:p>
                  </a:txBody>
                  <a:tcPr/>
                </a:tc>
                <a:tc>
                  <a:txBody>
                    <a:bodyPr/>
                    <a:lstStyle/>
                    <a:p>
                      <a:pPr marL="0" algn="ctr" defTabSz="914400" rtl="0" eaLnBrk="1" latinLnBrk="0" hangingPunct="1">
                        <a:lnSpc>
                          <a:spcPct val="150000"/>
                        </a:lnSpc>
                      </a:pPr>
                      <a:r>
                        <a:rPr lang="ka-GE" sz="1200" kern="1200" dirty="0" smtClean="0">
                          <a:solidFill>
                            <a:schemeClr val="dk1"/>
                          </a:solidFill>
                          <a:latin typeface="+mn-lt"/>
                          <a:ea typeface="+mn-ea"/>
                          <a:cs typeface="+mn-cs"/>
                        </a:rPr>
                        <a:t>57</a:t>
                      </a:r>
                      <a:endParaRPr lang="en-US" sz="1200" kern="1200" dirty="0">
                        <a:solidFill>
                          <a:schemeClr val="dk1"/>
                        </a:solidFill>
                        <a:latin typeface="+mn-lt"/>
                        <a:ea typeface="+mn-ea"/>
                        <a:cs typeface="+mn-cs"/>
                      </a:endParaRPr>
                    </a:p>
                  </a:txBody>
                  <a:tcPr anchor="ctr"/>
                </a:tc>
              </a:tr>
              <a:tr h="826309">
                <a:tc>
                  <a:txBody>
                    <a:bodyPr/>
                    <a:lstStyle/>
                    <a:p>
                      <a:pPr marL="0" algn="l" defTabSz="914400" rtl="0" eaLnBrk="1" latinLnBrk="0" hangingPunct="1">
                        <a:lnSpc>
                          <a:spcPct val="150000"/>
                        </a:lnSpc>
                      </a:pPr>
                      <a:r>
                        <a:rPr lang="ka-GE" sz="1200" kern="1200" dirty="0" smtClean="0">
                          <a:solidFill>
                            <a:schemeClr val="dk1"/>
                          </a:solidFill>
                          <a:latin typeface="+mn-lt"/>
                          <a:ea typeface="+mn-ea"/>
                          <a:cs typeface="+mn-cs"/>
                        </a:rPr>
                        <a:t>სააღრიცხვო-ანალიტიკური  განყოფილება</a:t>
                      </a:r>
                      <a:r>
                        <a:rPr lang="ka-GE" sz="1200" kern="1200" baseline="0" dirty="0" smtClean="0">
                          <a:solidFill>
                            <a:schemeClr val="dk1"/>
                          </a:solidFill>
                          <a:latin typeface="+mn-lt"/>
                          <a:ea typeface="+mn-ea"/>
                          <a:cs typeface="+mn-cs"/>
                        </a:rPr>
                        <a:t>ს </a:t>
                      </a:r>
                      <a:r>
                        <a:rPr lang="ka-GE" sz="1200" dirty="0" smtClean="0"/>
                        <a:t>მოქალაქეების განცხადების საფუძველზე</a:t>
                      </a:r>
                      <a:r>
                        <a:rPr lang="ka-GE" sz="1200" kern="1200" baseline="0" dirty="0" smtClean="0">
                          <a:solidFill>
                            <a:schemeClr val="dk1"/>
                          </a:solidFill>
                          <a:latin typeface="+mn-lt"/>
                          <a:ea typeface="+mn-ea"/>
                          <a:cs typeface="+mn-cs"/>
                        </a:rPr>
                        <a:t> დასამუშავებლად გადაეცა </a:t>
                      </a:r>
                      <a:r>
                        <a:rPr lang="ka-GE" sz="1200" kern="1200" dirty="0" smtClean="0">
                          <a:solidFill>
                            <a:schemeClr val="dk1"/>
                          </a:solidFill>
                          <a:latin typeface="+mn-lt"/>
                          <a:ea typeface="+mn-ea"/>
                          <a:cs typeface="+mn-cs"/>
                        </a:rPr>
                        <a:t> ვეტერანების ანკეტა-განაცხადი</a:t>
                      </a:r>
                      <a:endParaRPr lang="en-US" sz="1200" kern="1200" dirty="0">
                        <a:solidFill>
                          <a:schemeClr val="dk1"/>
                        </a:solidFill>
                        <a:latin typeface="+mn-lt"/>
                        <a:ea typeface="+mn-ea"/>
                        <a:cs typeface="+mn-cs"/>
                      </a:endParaRPr>
                    </a:p>
                  </a:txBody>
                  <a:tcPr/>
                </a:tc>
                <a:tc>
                  <a:txBody>
                    <a:bodyPr/>
                    <a:lstStyle/>
                    <a:p>
                      <a:pPr marL="0" algn="ctr" defTabSz="914400" rtl="0" eaLnBrk="1" latinLnBrk="0" hangingPunct="1">
                        <a:lnSpc>
                          <a:spcPct val="150000"/>
                        </a:lnSpc>
                      </a:pPr>
                      <a:r>
                        <a:rPr lang="ka-GE" sz="1200" kern="1200" dirty="0" smtClean="0">
                          <a:solidFill>
                            <a:schemeClr val="dk1"/>
                          </a:solidFill>
                          <a:latin typeface="+mn-lt"/>
                          <a:ea typeface="+mn-ea"/>
                          <a:cs typeface="+mn-cs"/>
                        </a:rPr>
                        <a:t>2 013</a:t>
                      </a:r>
                      <a:endParaRPr lang="en-US" sz="1200" kern="1200" dirty="0">
                        <a:solidFill>
                          <a:schemeClr val="dk1"/>
                        </a:solidFill>
                        <a:latin typeface="+mn-lt"/>
                        <a:ea typeface="+mn-ea"/>
                        <a:cs typeface="+mn-cs"/>
                      </a:endParaRPr>
                    </a:p>
                  </a:txBody>
                  <a:tcPr anchor="ctr"/>
                </a:tc>
              </a:tr>
              <a:tr h="754807">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ka-GE" sz="1200" kern="1200" dirty="0" smtClean="0">
                          <a:solidFill>
                            <a:schemeClr val="dk1"/>
                          </a:solidFill>
                          <a:latin typeface="+mn-lt"/>
                          <a:ea typeface="+mn-ea"/>
                          <a:cs typeface="+mn-cs"/>
                        </a:rPr>
                        <a:t>სამართლებრივი უზრუნველყოფის დეპარტამენტს შესამოწმებლად გადაეცა ვეტერანების ანკეტა-განაცხადი</a:t>
                      </a:r>
                      <a:endParaRPr lang="en-US" sz="1200" kern="1200" dirty="0" smtClean="0">
                        <a:solidFill>
                          <a:schemeClr val="dk1"/>
                        </a:solidFill>
                        <a:latin typeface="+mn-lt"/>
                        <a:ea typeface="+mn-ea"/>
                        <a:cs typeface="+mn-cs"/>
                      </a:endParaRPr>
                    </a:p>
                  </a:txBody>
                  <a:tcPr/>
                </a:tc>
                <a:tc>
                  <a:txBody>
                    <a:bodyPr/>
                    <a:lstStyle/>
                    <a:p>
                      <a:pPr marL="0" algn="ctr" defTabSz="914400" rtl="0" eaLnBrk="1" latinLnBrk="0" hangingPunct="1">
                        <a:lnSpc>
                          <a:spcPct val="150000"/>
                        </a:lnSpc>
                      </a:pPr>
                      <a:r>
                        <a:rPr lang="ka-GE" sz="1200" kern="1200" dirty="0" smtClean="0">
                          <a:solidFill>
                            <a:schemeClr val="dk1"/>
                          </a:solidFill>
                          <a:latin typeface="+mn-lt"/>
                          <a:ea typeface="+mn-ea"/>
                          <a:cs typeface="+mn-cs"/>
                        </a:rPr>
                        <a:t>151</a:t>
                      </a:r>
                      <a:endParaRPr lang="en-US" sz="1200" kern="1200" dirty="0">
                        <a:solidFill>
                          <a:schemeClr val="dk1"/>
                        </a:solidFill>
                        <a:latin typeface="+mn-lt"/>
                        <a:ea typeface="+mn-ea"/>
                        <a:cs typeface="+mn-cs"/>
                      </a:endParaRPr>
                    </a:p>
                  </a:txBody>
                  <a:tcPr anchor="ctr"/>
                </a:tc>
              </a:tr>
              <a:tr h="912723">
                <a:tc>
                  <a:txBody>
                    <a:bodyPr/>
                    <a:lstStyle/>
                    <a:p>
                      <a:pPr marL="0" algn="l" defTabSz="914400" rtl="0" eaLnBrk="1" latinLnBrk="0" hangingPunct="1">
                        <a:lnSpc>
                          <a:spcPct val="150000"/>
                        </a:lnSpc>
                      </a:pPr>
                      <a:r>
                        <a:rPr lang="ka-GE" sz="1200" kern="1200" dirty="0" smtClean="0">
                          <a:solidFill>
                            <a:schemeClr val="dk1"/>
                          </a:solidFill>
                          <a:latin typeface="+mn-lt"/>
                          <a:ea typeface="+mn-ea"/>
                          <a:cs typeface="+mn-cs"/>
                        </a:rPr>
                        <a:t>არქივის მუშაობის წესის შესაბამისად გადამოწმდა  300 კოდის მქონე ვეტერანის ანკეტა-განაცხადი</a:t>
                      </a:r>
                      <a:endParaRPr lang="en-US" sz="1200" kern="1200" dirty="0" smtClean="0">
                        <a:solidFill>
                          <a:schemeClr val="dk1"/>
                        </a:solidFill>
                        <a:latin typeface="+mn-lt"/>
                        <a:ea typeface="+mn-ea"/>
                        <a:cs typeface="+mn-cs"/>
                      </a:endParaRPr>
                    </a:p>
                  </a:txBody>
                  <a:tcPr/>
                </a:tc>
                <a:tc>
                  <a:txBody>
                    <a:bodyPr/>
                    <a:lstStyle/>
                    <a:p>
                      <a:pPr marL="0" algn="ctr" defTabSz="914400" rtl="0" eaLnBrk="1" latinLnBrk="0" hangingPunct="1">
                        <a:lnSpc>
                          <a:spcPct val="150000"/>
                        </a:lnSpc>
                      </a:pPr>
                      <a:endParaRPr lang="ka-GE" sz="1200" kern="1200" dirty="0" smtClean="0">
                        <a:solidFill>
                          <a:schemeClr val="dk1"/>
                        </a:solidFill>
                        <a:latin typeface="+mn-lt"/>
                        <a:ea typeface="+mn-ea"/>
                        <a:cs typeface="+mn-cs"/>
                      </a:endParaRPr>
                    </a:p>
                    <a:p>
                      <a:pPr marL="0" algn="ctr" defTabSz="914400" rtl="0" eaLnBrk="1" latinLnBrk="0" hangingPunct="1">
                        <a:lnSpc>
                          <a:spcPct val="150000"/>
                        </a:lnSpc>
                      </a:pPr>
                      <a:r>
                        <a:rPr lang="ka-GE" sz="1200" kern="1200" dirty="0" smtClean="0">
                          <a:solidFill>
                            <a:schemeClr val="dk1"/>
                          </a:solidFill>
                          <a:latin typeface="+mn-lt"/>
                          <a:ea typeface="+mn-ea"/>
                          <a:cs typeface="+mn-cs"/>
                        </a:rPr>
                        <a:t>37 314</a:t>
                      </a:r>
                    </a:p>
                    <a:p>
                      <a:pPr marL="0" algn="ctr" defTabSz="914400" rtl="0" eaLnBrk="1" latinLnBrk="0" hangingPunct="1">
                        <a:lnSpc>
                          <a:spcPct val="150000"/>
                        </a:lnSpc>
                      </a:pPr>
                      <a:endParaRPr lang="ka-GE" sz="1200" kern="1200" dirty="0" smtClean="0">
                        <a:solidFill>
                          <a:schemeClr val="dk1"/>
                        </a:solidFill>
                        <a:latin typeface="+mn-lt"/>
                        <a:ea typeface="+mn-ea"/>
                        <a:cs typeface="+mn-cs"/>
                      </a:endParaRPr>
                    </a:p>
                  </a:txBody>
                  <a:tcPr anchor="ctr"/>
                </a:tc>
              </a:tr>
              <a:tr h="743758">
                <a:tc>
                  <a:txBody>
                    <a:bodyPr/>
                    <a:lstStyle/>
                    <a:p>
                      <a:pPr marL="0" algn="l" defTabSz="914400" rtl="0" eaLnBrk="1" latinLnBrk="0" hangingPunct="1">
                        <a:lnSpc>
                          <a:spcPct val="150000"/>
                        </a:lnSpc>
                      </a:pPr>
                      <a:r>
                        <a:rPr lang="ka-GE" sz="1200" kern="1200" dirty="0" smtClean="0">
                          <a:solidFill>
                            <a:schemeClr val="dk1"/>
                          </a:solidFill>
                          <a:latin typeface="+mn-lt"/>
                          <a:ea typeface="+mn-ea"/>
                          <a:cs typeface="+mn-cs"/>
                        </a:rPr>
                        <a:t>არქივის მუშაობის წესის შესაბამისად გადამოწმდა  600 კოდის მქონე ვეტერანის ანკეტა-განაცხადი</a:t>
                      </a:r>
                      <a:endParaRPr lang="en-US" sz="1200" kern="1200" dirty="0" smtClean="0">
                        <a:solidFill>
                          <a:schemeClr val="dk1"/>
                        </a:solidFill>
                        <a:latin typeface="+mn-lt"/>
                        <a:ea typeface="+mn-ea"/>
                        <a:cs typeface="+mn-cs"/>
                      </a:endParaRPr>
                    </a:p>
                  </a:txBody>
                  <a:tcPr/>
                </a:tc>
                <a:tc>
                  <a:txBody>
                    <a:bodyPr/>
                    <a:lstStyle/>
                    <a:p>
                      <a:pPr marL="0" algn="ctr" defTabSz="914400" rtl="0" eaLnBrk="1" latinLnBrk="0" hangingPunct="1">
                        <a:lnSpc>
                          <a:spcPct val="150000"/>
                        </a:lnSpc>
                      </a:pPr>
                      <a:r>
                        <a:rPr lang="ka-GE" sz="1200" kern="1200" dirty="0" smtClean="0">
                          <a:solidFill>
                            <a:schemeClr val="dk1"/>
                          </a:solidFill>
                          <a:latin typeface="+mn-lt"/>
                          <a:ea typeface="+mn-ea"/>
                          <a:cs typeface="+mn-cs"/>
                        </a:rPr>
                        <a:t>3 532</a:t>
                      </a:r>
                    </a:p>
                  </a:txBody>
                  <a:tcPr anchor="ctr"/>
                </a:tc>
              </a:tr>
              <a:tr h="528365">
                <a:tc>
                  <a:txBody>
                    <a:bodyPr/>
                    <a:lstStyle/>
                    <a:p>
                      <a:pPr marL="0" algn="l" defTabSz="914400" rtl="0" eaLnBrk="1" latinLnBrk="0" hangingPunct="1">
                        <a:lnSpc>
                          <a:spcPct val="150000"/>
                        </a:lnSpc>
                      </a:pPr>
                      <a:r>
                        <a:rPr lang="ka-GE" sz="1200" kern="1200" dirty="0" smtClean="0">
                          <a:solidFill>
                            <a:schemeClr val="dk1"/>
                          </a:solidFill>
                          <a:latin typeface="+mn-lt"/>
                          <a:ea typeface="+mn-ea"/>
                          <a:cs typeface="+mn-cs"/>
                        </a:rPr>
                        <a:t>არქივის მუშაობის წესის შესაბამისად გადამოწმდა  800 კოდის მქონე ვეტერანის ანკეტა-განაცხადი</a:t>
                      </a:r>
                      <a:endParaRPr lang="en-US" sz="1200" kern="1200" dirty="0">
                        <a:solidFill>
                          <a:schemeClr val="dk1"/>
                        </a:solidFill>
                        <a:latin typeface="+mn-lt"/>
                        <a:ea typeface="+mn-ea"/>
                        <a:cs typeface="+mn-cs"/>
                      </a:endParaRPr>
                    </a:p>
                  </a:txBody>
                  <a:tcPr/>
                </a:tc>
                <a:tc>
                  <a:txBody>
                    <a:bodyPr/>
                    <a:lstStyle/>
                    <a:p>
                      <a:pPr marL="0" algn="ctr" defTabSz="914400" rtl="0" eaLnBrk="1" latinLnBrk="0" hangingPunct="1">
                        <a:lnSpc>
                          <a:spcPct val="150000"/>
                        </a:lnSpc>
                      </a:pPr>
                      <a:r>
                        <a:rPr lang="ka-GE" sz="1200" kern="1200" dirty="0" smtClean="0">
                          <a:solidFill>
                            <a:schemeClr val="dk1"/>
                          </a:solidFill>
                          <a:latin typeface="+mn-lt"/>
                          <a:ea typeface="+mn-ea"/>
                          <a:cs typeface="+mn-cs"/>
                        </a:rPr>
                        <a:t>17638</a:t>
                      </a:r>
                      <a:endParaRPr lang="en-US" sz="1200" kern="1200" dirty="0">
                        <a:solidFill>
                          <a:schemeClr val="dk1"/>
                        </a:solidFill>
                        <a:latin typeface="+mn-lt"/>
                        <a:ea typeface="+mn-ea"/>
                        <a:cs typeface="+mn-cs"/>
                      </a:endParaRPr>
                    </a:p>
                  </a:txBody>
                  <a:tcPr/>
                </a:tc>
              </a:tr>
              <a:tr h="1148421">
                <a:tc>
                  <a:txBody>
                    <a:bodyPr/>
                    <a:lstStyle/>
                    <a:p>
                      <a:pPr marL="0" marR="0" indent="0" algn="just" defTabSz="914400" rtl="0" eaLnBrk="1" fontAlgn="auto" latinLnBrk="0" hangingPunct="1">
                        <a:lnSpc>
                          <a:spcPct val="150000"/>
                        </a:lnSpc>
                        <a:spcBef>
                          <a:spcPts val="0"/>
                        </a:spcBef>
                        <a:spcAft>
                          <a:spcPts val="0"/>
                        </a:spcAft>
                        <a:buClrTx/>
                        <a:buSzTx/>
                        <a:buFontTx/>
                        <a:buNone/>
                        <a:tabLst/>
                        <a:defRPr/>
                      </a:pPr>
                      <a:r>
                        <a:rPr lang="ka-GE" sz="1200" kern="1200" dirty="0" smtClean="0">
                          <a:solidFill>
                            <a:schemeClr val="dk1"/>
                          </a:solidFill>
                          <a:latin typeface="+mn-lt"/>
                          <a:ea typeface="+mn-ea"/>
                          <a:cs typeface="+mn-cs"/>
                        </a:rPr>
                        <a:t>არქივის განყოფილებისა და ეროვნულ არქივის ერთობლივი მუშაობით მოხდა საქმეების სისტემიზაცია წლების და სტრუქტურული ნაწილების მიხედვით მათი სამეცნიერო-ტექნიკური დამუშვება.  (</a:t>
                      </a:r>
                      <a:r>
                        <a:rPr lang="ka-GE" sz="1200" kern="1200" dirty="0" smtClean="0">
                          <a:solidFill>
                            <a:schemeClr val="dk1"/>
                          </a:solidFill>
                          <a:effectLst/>
                          <a:latin typeface="+mn-lt"/>
                          <a:ea typeface="+mn-ea"/>
                          <a:cs typeface="+mn-cs"/>
                        </a:rPr>
                        <a:t>1997-2011</a:t>
                      </a:r>
                      <a:r>
                        <a:rPr lang="ka-GE" sz="1200" kern="1200" baseline="0" dirty="0" smtClean="0">
                          <a:solidFill>
                            <a:schemeClr val="dk1"/>
                          </a:solidFill>
                          <a:effectLst/>
                          <a:latin typeface="+mn-lt"/>
                          <a:ea typeface="+mn-ea"/>
                          <a:cs typeface="+mn-cs"/>
                        </a:rPr>
                        <a:t> მუდმივად და ხანგრძლივად, ასევე გასანადგურებელი დოკუმენტაციის დახარისხება</a:t>
                      </a:r>
                      <a:r>
                        <a:rPr lang="ka-GE" sz="1200" kern="1200" dirty="0" smtClean="0">
                          <a:solidFill>
                            <a:schemeClr val="dk1"/>
                          </a:solidFill>
                          <a:effectLst/>
                          <a:latin typeface="+mn-lt"/>
                          <a:ea typeface="+mn-ea"/>
                          <a:cs typeface="+mn-cs"/>
                        </a:rPr>
                        <a:t>)</a:t>
                      </a:r>
                      <a:endParaRPr lang="en-US" sz="1200" kern="1200" dirty="0">
                        <a:solidFill>
                          <a:schemeClr val="dk1"/>
                        </a:solidFill>
                        <a:latin typeface="+mn-lt"/>
                        <a:ea typeface="+mn-ea"/>
                        <a:cs typeface="+mn-cs"/>
                      </a:endParaRPr>
                    </a:p>
                  </a:txBody>
                  <a:tcPr/>
                </a:tc>
                <a:tc>
                  <a:txBody>
                    <a:bodyPr/>
                    <a:lstStyle/>
                    <a:p>
                      <a:pPr marL="0" algn="ctr" defTabSz="914400" rtl="0" eaLnBrk="1" latinLnBrk="0" hangingPunct="1">
                        <a:lnSpc>
                          <a:spcPct val="150000"/>
                        </a:lnSpc>
                      </a:pPr>
                      <a:r>
                        <a:rPr lang="ka-GE" sz="1200" kern="1200" dirty="0" smtClean="0">
                          <a:solidFill>
                            <a:schemeClr val="dk1"/>
                          </a:solidFill>
                          <a:latin typeface="+mn-lt"/>
                          <a:ea typeface="+mn-ea"/>
                          <a:cs typeface="+mn-cs"/>
                        </a:rPr>
                        <a:t>21 865</a:t>
                      </a:r>
                      <a:endParaRPr lang="en-US" sz="1200" kern="120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22154788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3400" y="1007533"/>
            <a:ext cx="8153400" cy="5469467"/>
          </a:xfrm>
        </p:spPr>
        <p:txBody>
          <a:bodyPr/>
          <a:lstStyle/>
          <a:p>
            <a:pPr marL="0" lvl="0" indent="0" algn="ctr">
              <a:lnSpc>
                <a:spcPct val="150000"/>
              </a:lnSpc>
              <a:buNone/>
            </a:pPr>
            <a:endParaRPr lang="ka-GE" sz="1400" b="1" dirty="0" smtClean="0"/>
          </a:p>
          <a:p>
            <a:pPr marL="0" lvl="0" indent="0" algn="ctr">
              <a:lnSpc>
                <a:spcPct val="150000"/>
              </a:lnSpc>
              <a:buNone/>
            </a:pPr>
            <a:endParaRPr lang="ka-GE" sz="1400" b="1" dirty="0"/>
          </a:p>
          <a:p>
            <a:pPr marL="0" lvl="0" indent="0" algn="ctr">
              <a:lnSpc>
                <a:spcPct val="150000"/>
              </a:lnSpc>
              <a:buNone/>
            </a:pPr>
            <a:endParaRPr lang="ka-GE" sz="1400" b="1" dirty="0" smtClean="0"/>
          </a:p>
          <a:p>
            <a:pPr marL="0" lvl="0" indent="0" algn="ctr">
              <a:lnSpc>
                <a:spcPct val="150000"/>
              </a:lnSpc>
              <a:buNone/>
            </a:pPr>
            <a:endParaRPr lang="ka-GE" sz="1400" b="1" dirty="0"/>
          </a:p>
          <a:p>
            <a:pPr marL="0" lvl="0" indent="0" algn="ctr">
              <a:lnSpc>
                <a:spcPct val="150000"/>
              </a:lnSpc>
              <a:buNone/>
            </a:pPr>
            <a:r>
              <a:rPr lang="ka-GE" sz="1600" b="1" dirty="0" smtClean="0"/>
              <a:t>სახელმწიფო ჯოლდო</a:t>
            </a:r>
            <a:endParaRPr lang="en-US" sz="1600" b="1" dirty="0"/>
          </a:p>
          <a:p>
            <a:pPr lvl="0" algn="just">
              <a:lnSpc>
                <a:spcPct val="150000"/>
              </a:lnSpc>
            </a:pPr>
            <a:endParaRPr lang="ka-GE" sz="1200" dirty="0" smtClean="0"/>
          </a:p>
          <a:p>
            <a:pPr lvl="0" algn="just">
              <a:lnSpc>
                <a:spcPct val="150000"/>
              </a:lnSpc>
            </a:pPr>
            <a:r>
              <a:rPr lang="en-US" sz="1200" b="1" dirty="0" err="1">
                <a:latin typeface="Sylfaen" panose="010A0502050306030303" pitchFamily="18" charset="0"/>
              </a:rPr>
              <a:t>საქართველოს</a:t>
            </a:r>
            <a:r>
              <a:rPr lang="en-US" sz="1200" b="1" dirty="0">
                <a:latin typeface="Sylfaen" panose="010A0502050306030303" pitchFamily="18" charset="0"/>
              </a:rPr>
              <a:t> </a:t>
            </a:r>
            <a:r>
              <a:rPr lang="en-US" sz="1200" b="1" dirty="0" err="1">
                <a:latin typeface="Sylfaen" panose="010A0502050306030303" pitchFamily="18" charset="0"/>
              </a:rPr>
              <a:t>პრეზიდენტის</a:t>
            </a:r>
            <a:r>
              <a:rPr lang="en-US" sz="1200" b="1" dirty="0">
                <a:latin typeface="Sylfaen" panose="010A0502050306030303" pitchFamily="18" charset="0"/>
              </a:rPr>
              <a:t> </a:t>
            </a:r>
            <a:r>
              <a:rPr lang="en-US" sz="1200" b="1" dirty="0" err="1">
                <a:latin typeface="Sylfaen" panose="010A0502050306030303" pitchFamily="18" charset="0"/>
              </a:rPr>
              <a:t>განკარგულებით</a:t>
            </a:r>
            <a:r>
              <a:rPr lang="en-US" sz="1200" b="1" dirty="0">
                <a:latin typeface="Sylfaen" panose="010A0502050306030303" pitchFamily="18" charset="0"/>
              </a:rPr>
              <a:t>, </a:t>
            </a:r>
            <a:r>
              <a:rPr lang="en-US" sz="1200" b="1" dirty="0" err="1">
                <a:latin typeface="Sylfaen" panose="010A0502050306030303" pitchFamily="18" charset="0"/>
              </a:rPr>
              <a:t>საქართველოს</a:t>
            </a:r>
            <a:r>
              <a:rPr lang="en-US" sz="1200" b="1" dirty="0">
                <a:latin typeface="Sylfaen" panose="010A0502050306030303" pitchFamily="18" charset="0"/>
              </a:rPr>
              <a:t> </a:t>
            </a:r>
            <a:r>
              <a:rPr lang="en-US" sz="1200" b="1" dirty="0" err="1">
                <a:latin typeface="Sylfaen" panose="010A0502050306030303" pitchFamily="18" charset="0"/>
              </a:rPr>
              <a:t>ტერიტორიული</a:t>
            </a:r>
            <a:r>
              <a:rPr lang="en-US" sz="1200" b="1" dirty="0">
                <a:latin typeface="Sylfaen" panose="010A0502050306030303" pitchFamily="18" charset="0"/>
              </a:rPr>
              <a:t> </a:t>
            </a:r>
            <a:r>
              <a:rPr lang="en-US" sz="1200" b="1" dirty="0" err="1">
                <a:latin typeface="Sylfaen" panose="010A0502050306030303" pitchFamily="18" charset="0"/>
              </a:rPr>
              <a:t>მთლიანობისთვის</a:t>
            </a:r>
            <a:r>
              <a:rPr lang="en-US" sz="1200" b="1" dirty="0">
                <a:latin typeface="Sylfaen" panose="010A0502050306030303" pitchFamily="18" charset="0"/>
              </a:rPr>
              <a:t> </a:t>
            </a:r>
            <a:r>
              <a:rPr lang="en-US" sz="1200" b="1" dirty="0" err="1">
                <a:latin typeface="Sylfaen" panose="010A0502050306030303" pitchFamily="18" charset="0"/>
              </a:rPr>
              <a:t>ბრძოლაში</a:t>
            </a:r>
            <a:r>
              <a:rPr lang="en-US" sz="1200" b="1" dirty="0">
                <a:latin typeface="Sylfaen" panose="010A0502050306030303" pitchFamily="18" charset="0"/>
              </a:rPr>
              <a:t> </a:t>
            </a:r>
            <a:r>
              <a:rPr lang="en-US" sz="1200" b="1" dirty="0" err="1">
                <a:latin typeface="Sylfaen" panose="010A0502050306030303" pitchFamily="18" charset="0"/>
              </a:rPr>
              <a:t>გამოჩენილი</a:t>
            </a:r>
            <a:r>
              <a:rPr lang="en-US" sz="1200" b="1" dirty="0">
                <a:latin typeface="Sylfaen" panose="010A0502050306030303" pitchFamily="18" charset="0"/>
              </a:rPr>
              <a:t> </a:t>
            </a:r>
            <a:r>
              <a:rPr lang="en-US" sz="1200" b="1" dirty="0" err="1">
                <a:latin typeface="Sylfaen" panose="010A0502050306030303" pitchFamily="18" charset="0"/>
              </a:rPr>
              <a:t>განსაკუთრებული</a:t>
            </a:r>
            <a:r>
              <a:rPr lang="en-US" sz="1200" b="1" dirty="0">
                <a:latin typeface="Sylfaen" panose="010A0502050306030303" pitchFamily="18" charset="0"/>
              </a:rPr>
              <a:t> </a:t>
            </a:r>
            <a:r>
              <a:rPr lang="en-US" sz="1200" b="1" dirty="0" err="1">
                <a:latin typeface="Sylfaen" panose="010A0502050306030303" pitchFamily="18" charset="0"/>
              </a:rPr>
              <a:t>მამაცობისა</a:t>
            </a:r>
            <a:r>
              <a:rPr lang="en-US" sz="1200" b="1" dirty="0">
                <a:latin typeface="Sylfaen" panose="010A0502050306030303" pitchFamily="18" charset="0"/>
              </a:rPr>
              <a:t> </a:t>
            </a:r>
            <a:r>
              <a:rPr lang="en-US" sz="1200" b="1" dirty="0" err="1">
                <a:latin typeface="Sylfaen" panose="010A0502050306030303" pitchFamily="18" charset="0"/>
              </a:rPr>
              <a:t>და</a:t>
            </a:r>
            <a:r>
              <a:rPr lang="en-US" sz="1200" b="1" dirty="0">
                <a:latin typeface="Sylfaen" panose="010A0502050306030303" pitchFamily="18" charset="0"/>
              </a:rPr>
              <a:t> </a:t>
            </a:r>
            <a:r>
              <a:rPr lang="en-US" sz="1200" b="1" dirty="0" err="1">
                <a:latin typeface="Sylfaen" panose="010A0502050306030303" pitchFamily="18" charset="0"/>
              </a:rPr>
              <a:t>თავდადებისთვის</a:t>
            </a:r>
            <a:r>
              <a:rPr lang="en-US" sz="1200" b="1" dirty="0">
                <a:latin typeface="Sylfaen" panose="010A0502050306030303" pitchFamily="18" charset="0"/>
              </a:rPr>
              <a:t> </a:t>
            </a:r>
            <a:r>
              <a:rPr lang="en-US" sz="1200" b="1" dirty="0" err="1">
                <a:latin typeface="Sylfaen" panose="010A0502050306030303" pitchFamily="18" charset="0"/>
              </a:rPr>
              <a:t>საქართველოს</a:t>
            </a:r>
            <a:r>
              <a:rPr lang="en-US" sz="1200" b="1" dirty="0">
                <a:latin typeface="Sylfaen" panose="010A0502050306030303" pitchFamily="18" charset="0"/>
              </a:rPr>
              <a:t> </a:t>
            </a:r>
            <a:r>
              <a:rPr lang="en-US" sz="1200" b="1" dirty="0" err="1">
                <a:latin typeface="Sylfaen" panose="010A0502050306030303" pitchFamily="18" charset="0"/>
              </a:rPr>
              <a:t>შეიარაღებული</a:t>
            </a:r>
            <a:r>
              <a:rPr lang="en-US" sz="1200" b="1" dirty="0">
                <a:latin typeface="Sylfaen" panose="010A0502050306030303" pitchFamily="18" charset="0"/>
              </a:rPr>
              <a:t> </a:t>
            </a:r>
            <a:r>
              <a:rPr lang="en-US" sz="1200" b="1" dirty="0" err="1">
                <a:latin typeface="Sylfaen" panose="010A0502050306030303" pitchFamily="18" charset="0"/>
              </a:rPr>
              <a:t>ძალების</a:t>
            </a:r>
            <a:r>
              <a:rPr lang="en-US" sz="1200" b="1" dirty="0">
                <a:latin typeface="Sylfaen" panose="010A0502050306030303" pitchFamily="18" charset="0"/>
              </a:rPr>
              <a:t> 71 </a:t>
            </a:r>
            <a:r>
              <a:rPr lang="en-US" sz="1200" b="1" dirty="0" err="1">
                <a:latin typeface="Sylfaen" panose="010A0502050306030303" pitchFamily="18" charset="0"/>
              </a:rPr>
              <a:t>სამხედრო</a:t>
            </a:r>
            <a:r>
              <a:rPr lang="en-US" sz="1200" b="1" dirty="0">
                <a:latin typeface="Sylfaen" panose="010A0502050306030303" pitchFamily="18" charset="0"/>
              </a:rPr>
              <a:t> </a:t>
            </a:r>
            <a:r>
              <a:rPr lang="en-US" sz="1200" b="1" dirty="0" err="1">
                <a:latin typeface="Sylfaen" panose="010A0502050306030303" pitchFamily="18" charset="0"/>
              </a:rPr>
              <a:t>მოსამსახურე</a:t>
            </a:r>
            <a:r>
              <a:rPr lang="en-US" sz="1200" b="1" dirty="0">
                <a:latin typeface="Sylfaen" panose="010A0502050306030303" pitchFamily="18" charset="0"/>
              </a:rPr>
              <a:t> </a:t>
            </a:r>
            <a:r>
              <a:rPr lang="en-US" sz="1200" b="1" dirty="0" err="1">
                <a:latin typeface="Sylfaen" panose="010A0502050306030303" pitchFamily="18" charset="0"/>
              </a:rPr>
              <a:t>ვახტანგ</a:t>
            </a:r>
            <a:r>
              <a:rPr lang="en-US" sz="1200" b="1" dirty="0">
                <a:latin typeface="Sylfaen" panose="010A0502050306030303" pitchFamily="18" charset="0"/>
              </a:rPr>
              <a:t> </a:t>
            </a:r>
            <a:r>
              <a:rPr lang="en-US" sz="1200" b="1" dirty="0" err="1">
                <a:latin typeface="Sylfaen" panose="010A0502050306030303" pitchFamily="18" charset="0"/>
              </a:rPr>
              <a:t>გორგასლის</a:t>
            </a:r>
            <a:r>
              <a:rPr lang="en-US" sz="1200" b="1" dirty="0">
                <a:latin typeface="Sylfaen" panose="010A0502050306030303" pitchFamily="18" charset="0"/>
              </a:rPr>
              <a:t> I, II </a:t>
            </a:r>
            <a:r>
              <a:rPr lang="en-US" sz="1200" b="1" dirty="0" err="1">
                <a:latin typeface="Sylfaen" panose="010A0502050306030303" pitchFamily="18" charset="0"/>
              </a:rPr>
              <a:t>და</a:t>
            </a:r>
            <a:r>
              <a:rPr lang="en-US" sz="1200" b="1" dirty="0">
                <a:latin typeface="Sylfaen" panose="010A0502050306030303" pitchFamily="18" charset="0"/>
              </a:rPr>
              <a:t> III </a:t>
            </a:r>
            <a:r>
              <a:rPr lang="en-US" sz="1200" b="1" dirty="0" err="1">
                <a:latin typeface="Sylfaen" panose="010A0502050306030303" pitchFamily="18" charset="0"/>
              </a:rPr>
              <a:t>ხარისხის</a:t>
            </a:r>
            <a:r>
              <a:rPr lang="en-US" sz="1200" b="1" dirty="0">
                <a:latin typeface="Sylfaen" panose="010A0502050306030303" pitchFamily="18" charset="0"/>
              </a:rPr>
              <a:t> </a:t>
            </a:r>
            <a:r>
              <a:rPr lang="en-US" sz="1200" b="1" dirty="0" err="1">
                <a:latin typeface="Sylfaen" panose="010A0502050306030303" pitchFamily="18" charset="0"/>
              </a:rPr>
              <a:t>ორდენით</a:t>
            </a:r>
            <a:r>
              <a:rPr lang="en-US" sz="1200" b="1" dirty="0">
                <a:latin typeface="Sylfaen" panose="010A0502050306030303" pitchFamily="18" charset="0"/>
              </a:rPr>
              <a:t> </a:t>
            </a:r>
            <a:r>
              <a:rPr lang="en-US" sz="1200" b="1" dirty="0" err="1">
                <a:latin typeface="Sylfaen" panose="010A0502050306030303" pitchFamily="18" charset="0"/>
              </a:rPr>
              <a:t>დაჯილდოვდა</a:t>
            </a:r>
            <a:r>
              <a:rPr lang="en-US" sz="1200" dirty="0" smtClean="0">
                <a:latin typeface="Sylfaen" panose="010A0502050306030303" pitchFamily="18" charset="0"/>
              </a:rPr>
              <a:t>.</a:t>
            </a:r>
            <a:r>
              <a:rPr lang="ka-GE" sz="1200" dirty="0" smtClean="0">
                <a:latin typeface="Sylfaen" panose="010A0502050306030303" pitchFamily="18" charset="0"/>
              </a:rPr>
              <a:t> </a:t>
            </a:r>
            <a:endParaRPr lang="en-US" sz="1200" dirty="0">
              <a:latin typeface="Sylfaen" panose="010A0502050306030303" pitchFamily="18" charset="0"/>
            </a:endParaRPr>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27</a:t>
            </a:r>
            <a:endParaRPr lang="en-US" sz="1200" b="0" dirty="0">
              <a:solidFill>
                <a:schemeClr val="tx1"/>
              </a:solidFill>
            </a:endParaRPr>
          </a:p>
        </p:txBody>
      </p:sp>
    </p:spTree>
    <p:extLst>
      <p:ext uri="{BB962C8B-B14F-4D97-AF65-F5344CB8AC3E}">
        <p14:creationId xmlns:p14="http://schemas.microsoft.com/office/powerpoint/2010/main" val="828155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72532"/>
            <a:ext cx="9144000" cy="6485467"/>
          </a:xfrm>
        </p:spPr>
        <p:txBody>
          <a:bodyPr>
            <a:normAutofit lnSpcReduction="10000"/>
          </a:bodyPr>
          <a:lstStyle/>
          <a:p>
            <a:pPr marL="0" indent="0" algn="ctr">
              <a:buNone/>
            </a:pPr>
            <a:r>
              <a:rPr lang="ka-GE" sz="1400" b="1" dirty="0"/>
              <a:t>სამართლებრივი უზრუნველყოფის </a:t>
            </a:r>
            <a:r>
              <a:rPr lang="ka-GE" sz="1400" b="1" dirty="0" smtClean="0"/>
              <a:t>დეპარტამენტი</a:t>
            </a:r>
          </a:p>
          <a:p>
            <a:pPr marL="0" indent="0" algn="ctr">
              <a:buNone/>
            </a:pPr>
            <a:endParaRPr lang="ka-GE" sz="1400" b="1" dirty="0" smtClean="0"/>
          </a:p>
          <a:p>
            <a:pPr marL="0" indent="0">
              <a:lnSpc>
                <a:spcPct val="170000"/>
              </a:lnSpc>
              <a:buNone/>
            </a:pPr>
            <a:r>
              <a:rPr lang="ka-GE" sz="1300" b="1" dirty="0"/>
              <a:t>სამართლებრივი უზრუნველყოფის </a:t>
            </a:r>
            <a:r>
              <a:rPr lang="ka-GE" sz="1300" b="1" dirty="0" smtClean="0"/>
              <a:t>დეპარტამენტის მიერ, </a:t>
            </a:r>
            <a:r>
              <a:rPr lang="ka-GE" sz="1300" b="1" dirty="0"/>
              <a:t>ვეტერანთა სოციალურ-ეკონომიკური მდგომარეობის გაუმჯობესების მიზნით </a:t>
            </a:r>
            <a:r>
              <a:rPr lang="ka-GE" sz="1300" b="1" dirty="0" smtClean="0"/>
              <a:t>მომზადდა სამართლებრივი </a:t>
            </a:r>
            <a:r>
              <a:rPr lang="ka-GE" sz="1300" b="1" dirty="0"/>
              <a:t>აქტების </a:t>
            </a:r>
            <a:r>
              <a:rPr lang="ka-GE" sz="1300" b="1" dirty="0" smtClean="0"/>
              <a:t>პროექტები:</a:t>
            </a:r>
          </a:p>
          <a:p>
            <a:pPr marL="0" indent="0">
              <a:buNone/>
            </a:pPr>
            <a:endParaRPr lang="ka-GE" sz="1200" b="1" dirty="0" smtClean="0"/>
          </a:p>
          <a:p>
            <a:pPr lvl="0" algn="just">
              <a:lnSpc>
                <a:spcPct val="150000"/>
              </a:lnSpc>
            </a:pPr>
            <a:r>
              <a:rPr lang="ka-GE" sz="1200" dirty="0"/>
              <a:t>დეპარტამენტში მომზადდა და საქართველოს მთავრობას განსახილველად წარედგინა ,,საქართველოს საგადასახადო კოდექსში ცვლილების შეტანის შესახებ“ საქართველოს კანონის პროექტი, რომელიც ითვალისწინებს სხვა სახელმწიფოთა ტერიტორიაზე საბრძოლო მოქმედებების ვეტერანი საქართველოს მოქალაქეების საშემოსავლო გადასახადისაგან გათავისუფლებას მათ მიერ კალენდარული წლის განმავლობაში 3000 ლარამდე მიღებულ დასაბეგრ შემოსავალზე. საქართველოს მთავრობის ადმინისტრაციასთან კონსულტაციის შედეგად, საანგარიშო პერიოდში საბოლოო სახე მიეცა კანონპროექტს, რომელიც საქართველოს მთავრობის მიერ ინიცირებულ იქნა საქართველოს პარლამენტში. აღნიშნული საკანონმდებლო ცვლილება საქართველოს პარლამენტის მიერ მიღებული იქნა 2018 წლის 20 სექტემბერის №3440-1ს ცვლილებით</a:t>
            </a:r>
            <a:r>
              <a:rPr lang="ka-GE" sz="1200" dirty="0" smtClean="0"/>
              <a:t>;</a:t>
            </a:r>
            <a:endParaRPr lang="en-US" sz="1200" dirty="0"/>
          </a:p>
          <a:p>
            <a:pPr lvl="0" algn="just">
              <a:lnSpc>
                <a:spcPct val="200000"/>
              </a:lnSpc>
            </a:pPr>
            <a:r>
              <a:rPr lang="ka-GE" sz="1200" dirty="0"/>
              <a:t>დეპარტამენტში მომზადდა და საქართველოს პრემიერ-მინისტრს წარედგინა ,,სოციალური შეღავათების მონეტიზაციის შესახებ“ საქართველოს მთავრობის 2007 წლის 11 იანვრის №4 დადგენილებაში ცვლილების შეტანის თაობაზე“ საქართველოს მთავრობის დადგენილების პროექტი, რომელიც ითვალისწინებს დისკრიმინაციული შეზღუდვის მოხსნას და საყოფაცხოვრებო სუბსიდიის მიღების უფლების მინიჭებას ყველა ვეტერანისათვის</a:t>
            </a:r>
            <a:r>
              <a:rPr lang="ka-GE" sz="1200" dirty="0" smtClean="0"/>
              <a:t>;</a:t>
            </a:r>
          </a:p>
          <a:p>
            <a:pPr algn="just">
              <a:lnSpc>
                <a:spcPct val="200000"/>
              </a:lnSpc>
            </a:pPr>
            <a:r>
              <a:rPr lang="ka-GE" sz="1200" dirty="0"/>
              <a:t>დეპარტამენტში მომზადდა საქართველოს ეკონომიკისა და მდგრადი განვითარების სამინისტროში და სს ,,საქართველოს რკინიგზაში“ გაგზავნილი წერილები და საქართველოს მთავრობის შესაბამისი განკარგულების პროექტი, რომელიც ითვალისწინებს ვეტერანებისა და მათი ოჯახის წევრებისათვის მაგისტრალური (ადგილობრივი) მიმოსვლის  მატარებლებით მგზავრობისას არსებული ტარიფის 50%-ის ოდენობის შეღავათის დაწესებას;</a:t>
            </a:r>
          </a:p>
          <a:p>
            <a:pPr lvl="0" algn="just">
              <a:lnSpc>
                <a:spcPct val="200000"/>
              </a:lnSpc>
            </a:pPr>
            <a:endParaRPr lang="en-US" sz="12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28</a:t>
            </a:r>
            <a:endParaRPr lang="en-US" sz="1200" b="0" dirty="0">
              <a:solidFill>
                <a:schemeClr val="tx1"/>
              </a:solidFill>
            </a:endParaRPr>
          </a:p>
        </p:txBody>
      </p:sp>
    </p:spTree>
    <p:extLst>
      <p:ext uri="{BB962C8B-B14F-4D97-AF65-F5344CB8AC3E}">
        <p14:creationId xmlns:p14="http://schemas.microsoft.com/office/powerpoint/2010/main" val="23412212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7800" y="1363134"/>
            <a:ext cx="8720665" cy="4682066"/>
          </a:xfrm>
        </p:spPr>
        <p:txBody>
          <a:bodyPr>
            <a:noAutofit/>
          </a:bodyPr>
          <a:lstStyle/>
          <a:p>
            <a:pPr algn="just">
              <a:lnSpc>
                <a:spcPct val="150000"/>
              </a:lnSpc>
            </a:pPr>
            <a:r>
              <a:rPr lang="ka-GE" sz="1200" dirty="0"/>
              <a:t>2011 წლის 30 მაისს განხორციელდა ტერიტორიული ორგანოების ლიკვიდაცია საქართველოს შრომის, ჯანმრთელობისა და სოციალური დაცვის მინისტრის N01-28/ნ ბრძანებით. </a:t>
            </a:r>
            <a:endParaRPr lang="en-US" sz="1200" dirty="0"/>
          </a:p>
          <a:p>
            <a:pPr algn="just">
              <a:lnSpc>
                <a:spcPct val="150000"/>
              </a:lnSpc>
            </a:pPr>
            <a:r>
              <a:rPr lang="ka-GE" sz="1200" dirty="0"/>
              <a:t>საქართველოს მთავრობის 2011 წლის 20 ივლისის №287 დადგენილების მიხედვით, სახელმწიფო საქვეუწყებო დაწესებულება-ვეტერანთა საქმეების დეპარტამენტი გადაეცა თავდაცვის სამინისტროს. </a:t>
            </a:r>
            <a:endParaRPr lang="en-US" sz="1200" dirty="0"/>
          </a:p>
          <a:p>
            <a:pPr algn="just">
              <a:lnSpc>
                <a:spcPct val="150000"/>
              </a:lnSpc>
            </a:pPr>
            <a:r>
              <a:rPr lang="ka-GE" sz="1200" dirty="0"/>
              <a:t>საქართველოს მთავრობის 2011 წლის 9 დეკემბრის №471 დადგენილების თანახმად, საქართველოს თავდაცვის სამინისტროს მმართველობის სფეროში არსებულ სახელმწიფო საქვეუწყებო დაწესებულებას - ვეტერანთა საქმეების დეპარტამენტს შეეცვალა სტატუსი და გარდაიქმნა საქართველოს შეიარაღებული ძალების გაერთიანებული შტაბის სტრუქტურულ ქვედანაყოფად. </a:t>
            </a:r>
            <a:endParaRPr lang="en-US" sz="1200" dirty="0"/>
          </a:p>
          <a:p>
            <a:pPr algn="just">
              <a:lnSpc>
                <a:spcPct val="150000"/>
              </a:lnSpc>
            </a:pPr>
            <a:r>
              <a:rPr lang="ka-GE" sz="1200" dirty="0"/>
              <a:t>2013 წლის 29 ნოემბერს „ომისა და სამხედრო ძალების ვეტერანების შესახებ“ საქართველოს კანონში განხორციელებული ცვლილებების შედეგად, შეიქმნა საჯარო სამართლის იურიდიული პირი - ვეტერანების საქმეთა სახელმწიფო სამსახური, რომლის სახელმწიფო კონტროლს  საქართველოს მთავრობა ახორციელებს. აღნიშნული დაწესებულება 2014 წლის პირველი იანვრიდან საქართველოს შეირაღებული ძალების გენერალური შტაბის - ვეტერანთა საქმეების დეპარტამენტის უფლებამონაცვლედ განისაზღვრა.</a:t>
            </a:r>
            <a:endParaRPr lang="en-US" sz="1200" dirty="0"/>
          </a:p>
          <a:p>
            <a:pPr algn="just">
              <a:lnSpc>
                <a:spcPct val="150000"/>
              </a:lnSpc>
            </a:pPr>
            <a:r>
              <a:rPr lang="ka-GE" sz="1200" dirty="0"/>
              <a:t>2016 წლის 21 ივლისის საქართველოს მთავრობის №342 დადგენილების თანახმად, 2016 წლის 1 აგვისტოდან სამსახური </a:t>
            </a:r>
            <a:r>
              <a:rPr lang="en-US" sz="1200" dirty="0" err="1"/>
              <a:t>დაკისრებულ</a:t>
            </a:r>
            <a:r>
              <a:rPr lang="en-US" sz="1200" dirty="0"/>
              <a:t> </a:t>
            </a:r>
            <a:r>
              <a:rPr lang="en-US" sz="1200" dirty="0" err="1"/>
              <a:t>უფლებამოსილებას</a:t>
            </a:r>
            <a:r>
              <a:rPr lang="en-US" sz="1200" dirty="0"/>
              <a:t> </a:t>
            </a:r>
            <a:r>
              <a:rPr lang="en-US" sz="1200" dirty="0" err="1"/>
              <a:t>ახორციელებს</a:t>
            </a:r>
            <a:r>
              <a:rPr lang="en-US" sz="1200" dirty="0"/>
              <a:t> </a:t>
            </a:r>
            <a:r>
              <a:rPr lang="en-US" sz="1200" dirty="0" err="1"/>
              <a:t>სტრუქტურული</a:t>
            </a:r>
            <a:r>
              <a:rPr lang="en-US" sz="1200" dirty="0"/>
              <a:t> </a:t>
            </a:r>
            <a:r>
              <a:rPr lang="en-US" sz="1200" dirty="0" err="1"/>
              <a:t>ერთეულებისა</a:t>
            </a:r>
            <a:r>
              <a:rPr lang="en-US" sz="1200" dirty="0"/>
              <a:t> </a:t>
            </a:r>
            <a:r>
              <a:rPr lang="en-US" sz="1200" dirty="0" err="1"/>
              <a:t>და</a:t>
            </a:r>
            <a:r>
              <a:rPr lang="en-US" sz="1200" dirty="0"/>
              <a:t> </a:t>
            </a:r>
            <a:r>
              <a:rPr lang="en-US" sz="1200" dirty="0" err="1"/>
              <a:t>ტერიტორიული</a:t>
            </a:r>
            <a:r>
              <a:rPr lang="en-US" sz="1200" dirty="0"/>
              <a:t> </a:t>
            </a:r>
            <a:r>
              <a:rPr lang="en-US" sz="1200" dirty="0" err="1"/>
              <a:t>ორგანოების</a:t>
            </a:r>
            <a:r>
              <a:rPr lang="en-US" sz="1200" dirty="0"/>
              <a:t> </a:t>
            </a:r>
            <a:r>
              <a:rPr lang="en-US" sz="1200" dirty="0" err="1"/>
              <a:t>მეშვეობით</a:t>
            </a:r>
            <a:r>
              <a:rPr lang="en-US" sz="1200" dirty="0"/>
              <a:t>.</a:t>
            </a:r>
          </a:p>
          <a:p>
            <a:pPr marL="0" indent="0" algn="just">
              <a:buNone/>
            </a:pPr>
            <a:endParaRPr lang="en-US" sz="1600" dirty="0"/>
          </a:p>
        </p:txBody>
      </p:sp>
      <p:sp>
        <p:nvSpPr>
          <p:cNvPr id="6" name="Номер слайда 5"/>
          <p:cNvSpPr>
            <a:spLocks noGrp="1"/>
          </p:cNvSpPr>
          <p:nvPr>
            <p:ph type="sldNum" sz="quarter" idx="12"/>
          </p:nvPr>
        </p:nvSpPr>
        <p:spPr>
          <a:xfrm>
            <a:off x="8077200" y="6528816"/>
            <a:ext cx="1066800" cy="329184"/>
          </a:xfrm>
        </p:spPr>
        <p:txBody>
          <a:bodyPr/>
          <a:lstStyle/>
          <a:p>
            <a:pPr algn="r"/>
            <a:r>
              <a:rPr lang="en-US" sz="1200" b="0" dirty="0">
                <a:solidFill>
                  <a:schemeClr val="tx1"/>
                </a:solidFill>
                <a:latin typeface="Sylfaen" panose="010A0502050306030303" pitchFamily="18" charset="0"/>
              </a:rPr>
              <a:t>2</a:t>
            </a:r>
          </a:p>
        </p:txBody>
      </p:sp>
    </p:spTree>
    <p:extLst>
      <p:ext uri="{BB962C8B-B14F-4D97-AF65-F5344CB8AC3E}">
        <p14:creationId xmlns:p14="http://schemas.microsoft.com/office/powerpoint/2010/main" val="11322427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397933"/>
            <a:ext cx="9144000" cy="6460067"/>
          </a:xfrm>
        </p:spPr>
        <p:txBody>
          <a:bodyPr>
            <a:normAutofit fontScale="92500" lnSpcReduction="20000"/>
          </a:bodyPr>
          <a:lstStyle/>
          <a:p>
            <a:pPr algn="just">
              <a:lnSpc>
                <a:spcPct val="170000"/>
              </a:lnSpc>
            </a:pPr>
            <a:endParaRPr lang="ka-GE" sz="1200" dirty="0" smtClean="0"/>
          </a:p>
          <a:p>
            <a:pPr lvl="0" algn="just">
              <a:lnSpc>
                <a:spcPct val="170000"/>
              </a:lnSpc>
            </a:pPr>
            <a:r>
              <a:rPr lang="ka-GE" sz="1300" dirty="0"/>
              <a:t>დეპარტამენტმა მოამზადა საქართველოს განათლების, მეცნიერების, კულტურისა და სპორტის სამინისტროში გაგზავნილი წერილები, რომლებიც ითვალისწინებდა </a:t>
            </a:r>
            <a:r>
              <a:rPr lang="ka-GE" sz="1300" dirty="0">
                <a:hlinkClick r:id="rId2"/>
              </a:rPr>
              <a:t> </a:t>
            </a:r>
            <a:r>
              <a:rPr lang="ka-GE" sz="1300" dirty="0"/>
              <a:t>უმაღლეს საგანმანათლებლო დაწესებულებებში სოციალური პროგრამის ფარგლებში სახელმწიფო სასწავლო გრანტით საქართველოს ტერიტორიული მთლიანობის, თავისუფლებისა და დამოუკიდებლობისათვის საბრძოლო მოქმედების შედეგად მკვეთრად გამოხატული შეზღუდული შესაძლებლობის მქონე ვეტერანებისა და მათი შვილების და 1998 წლის მაისისა და 2004 წლის აგვისტოს მოვლების შედეგად დაღუპულთა ოჯახის წევრების დაფინანსებას. აღნიშნული ინიციატივები დამტკიცებულ იქნა საქართველოს მთავრობის 2018 წლის 11 სექტემბრის №463 და 2018 წლის 11 სექტემბრის №461 დადგენილებებით, რომელთა მომზადებაში ასევე მიიღო მონაწილეობა დეპარტამენტმა</a:t>
            </a:r>
            <a:r>
              <a:rPr lang="ka-GE" sz="1300" dirty="0" smtClean="0"/>
              <a:t>;</a:t>
            </a:r>
            <a:endParaRPr lang="ka-GE" sz="1300" dirty="0"/>
          </a:p>
          <a:p>
            <a:pPr lvl="0">
              <a:lnSpc>
                <a:spcPct val="200000"/>
              </a:lnSpc>
            </a:pPr>
            <a:r>
              <a:rPr lang="ka-GE" sz="1300" dirty="0"/>
              <a:t>სამსახურის დირექტორის მოადგილესთან ერთად დეპარტამენტი მონაწილეობს ვეტერანთა სფეროს მარეგულირებელი საკანონმდებლო აქტების პროექტების შემუშავების მიზნით საქართველოს პარლამენტის ჯანმრთელობის დაცვისა და სოციალურ საკითხთა კომიტეტში შექმნილ სამუშაო ჯგუფში, სადაც განიხილება დეპარტამენტის მიერ მომზადებული კანონპროექტები, მათ შორის:  ,,სახელმწიფო კომპენსაციისა და სახელმწიფო აკადემიური სტიპენდიის შესახებ“ საქართველოს კანონში ცვლილების შეტანის თაობაზე“, ,,საქართველოს საგადასახადო კოდექსში ცვლილების შეტანის შესახებ“, ,,სახელმწიფო პენსიის შესახებ“ საქართველოს კანონში ცვლილების შეტანის თაობაზე“, „სამხედრო, შინაგან საქმეთა ორგანოების და სახელმწიფო დაცვის სპეციალური სამსახურიდან თადარიგში დათხოვნილ პირთა და მათი ოჯახის წევრთა სოციალური უზრუნველყოფის შესახებ“ საქართველოს კანონში ცვლილების შეტანის თაობაზე“, „სამშობლოს დაცვისას დაღუპულთა და ომის შემდეგ გარდაცვლილ მეომართა ხსოვნის უკვდავყოფის შესახებ“ საქართველოს კანონში ცვლილების შეტანის თაობაზე“ და ,,სახელმწიფო ბაჟის შესახებ“ საქართველოს კანონში ცვლილების შეტანის თაობაზე“ საქართველოს კანონების პროექტები</a:t>
            </a:r>
            <a:r>
              <a:rPr lang="ka-GE" sz="1300" dirty="0" smtClean="0"/>
              <a:t>.</a:t>
            </a:r>
            <a:endParaRPr lang="en-US" sz="13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29</a:t>
            </a:r>
            <a:endParaRPr lang="en-US" sz="1200" b="0" dirty="0">
              <a:solidFill>
                <a:schemeClr val="tx1"/>
              </a:solidFill>
            </a:endParaRPr>
          </a:p>
        </p:txBody>
      </p:sp>
    </p:spTree>
    <p:extLst>
      <p:ext uri="{BB962C8B-B14F-4D97-AF65-F5344CB8AC3E}">
        <p14:creationId xmlns:p14="http://schemas.microsoft.com/office/powerpoint/2010/main" val="39628454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1346200"/>
            <a:ext cx="9143999" cy="5511799"/>
          </a:xfrm>
        </p:spPr>
        <p:txBody>
          <a:bodyPr>
            <a:normAutofit/>
          </a:bodyPr>
          <a:lstStyle/>
          <a:p>
            <a:pPr marL="0" lvl="0" indent="0" algn="just">
              <a:buNone/>
            </a:pPr>
            <a:endParaRPr lang="ka-GE" sz="1400" b="1" dirty="0" smtClean="0"/>
          </a:p>
          <a:p>
            <a:pPr marL="0" lvl="0" indent="0" algn="ctr">
              <a:lnSpc>
                <a:spcPct val="150000"/>
              </a:lnSpc>
              <a:buNone/>
            </a:pPr>
            <a:r>
              <a:rPr lang="ka-GE" sz="1400" b="1" dirty="0" smtClean="0"/>
              <a:t>ომისა </a:t>
            </a:r>
            <a:r>
              <a:rPr lang="ka-GE" sz="1400" b="1" dirty="0"/>
              <a:t>და </a:t>
            </a:r>
            <a:r>
              <a:rPr lang="ka-GE" sz="1400" b="1" dirty="0" smtClean="0"/>
              <a:t>თავდაცვის </a:t>
            </a:r>
            <a:r>
              <a:rPr lang="ka-GE" sz="1400" b="1" dirty="0"/>
              <a:t>ძალების ვეტერანის, ომში დაღუპულთა ოჯახის წევრის, მარჩენალდაკარგულის სტატუსის მინიჭების წესისა და პროცედურების განმსაზღვრელი საკანონმდებლო ნორმების </a:t>
            </a:r>
            <a:r>
              <a:rPr lang="ka-GE" sz="1400" b="1" dirty="0" smtClean="0"/>
              <a:t>სრულყოფა</a:t>
            </a:r>
          </a:p>
          <a:p>
            <a:pPr marL="0" lvl="0" indent="0" algn="just">
              <a:lnSpc>
                <a:spcPct val="150000"/>
              </a:lnSpc>
              <a:buNone/>
            </a:pPr>
            <a:endParaRPr lang="ka-GE" sz="1400" dirty="0" smtClean="0"/>
          </a:p>
          <a:p>
            <a:pPr marL="0" lvl="0" indent="0" algn="just">
              <a:buNone/>
            </a:pPr>
            <a:endParaRPr lang="en-US" sz="1400" dirty="0"/>
          </a:p>
          <a:p>
            <a:pPr lvl="0" algn="just">
              <a:lnSpc>
                <a:spcPct val="150000"/>
              </a:lnSpc>
            </a:pPr>
            <a:r>
              <a:rPr lang="ka-GE" sz="1200" dirty="0"/>
              <a:t>დეპარტამენტმა მოამზადა „ომისა და სამხედრო ძალების ვეტერანების შესახებ“ საქართველოს კანონში ცვლილების შეტანის თაობაზე“ საქართველოს კანონის პროექტი, ,,ვეტერანის მოწმობის ნიმუშისა და მისი გაცემის წესის დამტკიცების შესახებ“ საქართველოს მთავრობის 2014 წლის 22 აგვისტოს №509 დადგენილებაში ცვლილების შეტანის თაობაზე, ,,საჯარო სამართლის იურიდიული პირის – ვეტერანების საქმეთა სახელმწიფო სამსახურის დებულების დამტკიცების შესახებ“ საქართველოს მთავრობის 2016 წლის 21 ივლისის დადგენილებაში ცვლილების შეტანის თაობაზე“, ,,სამკერდე ნიშნის – „საქართველოს ომისა და სამხედრო ძალების ვეტერანი“ აღწერილობის და დებულების დამტკიცების შესახებ“ საქართველოს მთავრობის 2015 წლის 10 ნოემბრის №582 დადგენილებაში ცვლილების შეტანის თაობაზე საქართველოს მთავრობის დადგენილებების პროექტები, რომელთა მიზანი იყო მათი კონსტიტუციასთან შესაბამისობაში მოყვანა, კერძოდ არსებული ტერმინის ,,სამხედრო ძალების“ შეცვლა ტერმინით - ,,თავდაცვის ძალები“;</a:t>
            </a:r>
            <a:endParaRPr lang="en-US" sz="12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30</a:t>
            </a:r>
            <a:endParaRPr lang="en-US" sz="1200" b="0" dirty="0">
              <a:solidFill>
                <a:schemeClr val="tx1"/>
              </a:solidFill>
            </a:endParaRPr>
          </a:p>
        </p:txBody>
      </p:sp>
    </p:spTree>
    <p:extLst>
      <p:ext uri="{BB962C8B-B14F-4D97-AF65-F5344CB8AC3E}">
        <p14:creationId xmlns:p14="http://schemas.microsoft.com/office/powerpoint/2010/main" val="20372005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5466" y="1295399"/>
            <a:ext cx="9008534" cy="5020735"/>
          </a:xfrm>
        </p:spPr>
        <p:txBody>
          <a:bodyPr>
            <a:normAutofit/>
          </a:bodyPr>
          <a:lstStyle/>
          <a:p>
            <a:pPr lvl="0" algn="just">
              <a:lnSpc>
                <a:spcPct val="150000"/>
              </a:lnSpc>
            </a:pPr>
            <a:r>
              <a:rPr lang="ka-GE" sz="1200" dirty="0"/>
              <a:t>საანგარიშო პერიოდში დეპარტამენტმა უზრუნველყო ,,ომისა და თავდაცვის ძალების ვეტერანების შესახებ“ და „საქართველოს ტერიტორიული მთლიანობისათვის, თავისუფლებისა და დამოუკიდებლობისათვის დაღუპულ, უგზო-უკვლოდ დაკარგულ, მიღებული ჭრილობების შედეგად გარდაცვლილთა ოჯახების სოციალური დაცვის შესახებ“ საქართველოს კანონში ცვლილების შეტანის თაობაზე საქართველოს კანონების პროექტების მომზადება, რომლებიც ითვალისწინებს ზოგიერთი კატეგორიის ვეტერანის (საქართველოს ტერიტორიული მთლიანობის, თავისუფლებისა და დამოუკიდებლობისათვის საბრძოლო მოქმედებების ვეტერანი; სხვა სახელმწიფოთა ტერიტორიაზე მიმდინარე საბრძოლო მოქმედებების ვეტერანი; თავდაცვის ძალების ვეტერანი; მარჩენალდაკარგული/ომში დაღუპულის ოჯახის წევრი) განმარტებაში არსებული ხარვეზების გამოსწორებას; ახალი კატეგორიის ვეტერანებისა და ომში დაღუპულის ოჯახის წევრის/მარჩენალდაკარგულის დამატებას და სხვა საკითხებს. ამ ეტაპზე მიმდინარეობს აღნიშნული სამართლებრივი აქტების პროექტების საქართველოს პარლამენტში არსებული სამუშაო ჯგუფის ფორმატში განხილვა, რის შემდეგაც მოხდება მათი </a:t>
            </a:r>
            <a:r>
              <a:rPr lang="ka-GE" sz="1200" dirty="0" smtClean="0"/>
              <a:t>ინიცირება;</a:t>
            </a:r>
          </a:p>
          <a:p>
            <a:pPr marL="0" lvl="0" indent="0" algn="just">
              <a:lnSpc>
                <a:spcPct val="150000"/>
              </a:lnSpc>
              <a:buNone/>
            </a:pPr>
            <a:endParaRPr lang="en-US" sz="1200" dirty="0" smtClean="0"/>
          </a:p>
          <a:p>
            <a:pPr lvl="0" algn="just">
              <a:lnSpc>
                <a:spcPct val="150000"/>
              </a:lnSpc>
            </a:pPr>
            <a:r>
              <a:rPr lang="ka-GE" sz="1200" dirty="0" smtClean="0"/>
              <a:t>დეპარტამენტში </a:t>
            </a:r>
            <a:r>
              <a:rPr lang="ka-GE" sz="1200" dirty="0"/>
              <a:t>მომზადდა ,,ვეტერანის სტატუსის მაძიებელთა საბრძოლო მოქმედებებში მონაწილეობისა და საბრძოლო მოქმედებებში დაღუპვის ფაქტის დამდგენი კომისიის შექმნის და მისი დებულების დამტკიცების შესახებ“  სსიპ ვეტერანების საქმეთა სახელმწიფო სამსახურის დირექტორის 2017 წლის 4 სექტემბრის №340 ბრძანებაში ცვლილების შეტანის შესახებ სამსახურის დირექტორის ბრძანების პროექტი, რაც ემსახურება აღნიშნული კომისიის საქმიანობის გაუმჯობესებას.</a:t>
            </a:r>
            <a:endParaRPr lang="en-US" sz="1200" dirty="0"/>
          </a:p>
          <a:p>
            <a:pPr marL="0" indent="0">
              <a:buNone/>
            </a:pPr>
            <a:endParaRPr lang="en-US"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31</a:t>
            </a:r>
            <a:endParaRPr lang="en-US" sz="1200" b="0" dirty="0">
              <a:solidFill>
                <a:schemeClr val="tx1"/>
              </a:solidFill>
            </a:endParaRPr>
          </a:p>
        </p:txBody>
      </p:sp>
    </p:spTree>
    <p:extLst>
      <p:ext uri="{BB962C8B-B14F-4D97-AF65-F5344CB8AC3E}">
        <p14:creationId xmlns:p14="http://schemas.microsoft.com/office/powerpoint/2010/main" val="6891448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0" y="1210734"/>
            <a:ext cx="9000067" cy="5647266"/>
          </a:xfrm>
        </p:spPr>
        <p:txBody>
          <a:bodyPr>
            <a:normAutofit/>
          </a:bodyPr>
          <a:lstStyle/>
          <a:p>
            <a:pPr marL="0" indent="0" algn="just">
              <a:buNone/>
            </a:pPr>
            <a:r>
              <a:rPr lang="ka-GE" sz="1400" b="1" dirty="0"/>
              <a:t>სამსახურის საქმიანობის მარეგულირებელი კანონების, საქართველოს მთავრობის სამართლებრივი აქტების და სამსახურის დირექტორის ბრძანებების გადახედვა სამსახურის საქმიანობის ეფექტურობის გაზრდის </a:t>
            </a:r>
            <a:r>
              <a:rPr lang="ka-GE" sz="1400" b="1" dirty="0" smtClean="0"/>
              <a:t>მიზნით</a:t>
            </a:r>
          </a:p>
          <a:p>
            <a:pPr marL="0" indent="0" algn="just">
              <a:buNone/>
            </a:pPr>
            <a:endParaRPr lang="ka-GE" sz="1600" b="1" dirty="0"/>
          </a:p>
          <a:p>
            <a:pPr marL="0" indent="0" algn="just">
              <a:buNone/>
            </a:pPr>
            <a:endParaRPr lang="ka-GE" sz="1600" b="1" dirty="0" smtClean="0"/>
          </a:p>
          <a:p>
            <a:pPr algn="just">
              <a:lnSpc>
                <a:spcPct val="150000"/>
              </a:lnSpc>
            </a:pPr>
            <a:r>
              <a:rPr lang="ka-GE" sz="1200" dirty="0" smtClean="0"/>
              <a:t>„საჯარო </a:t>
            </a:r>
            <a:r>
              <a:rPr lang="ka-GE" sz="1200" dirty="0"/>
              <a:t>დაწესებულებაში შრომის ანაზღაურების შესახებ“ საქართველოს კანონის მოთხოვნათა გათვალისწინებით, დეპარტამენტის მონაწილეობით საქართველოს მთავრობას წარედგინა ,,სსიპ - ვეტერანების საქმეთა სახელმწიფო სამსახურის საშტატო ნუსხის, თანამდებობრივი სარგოებისა და შრომის ანაზღაურების ფონდის შესახებ“ საქართველოს მთავრობის განკარგულების პროექტი, რომელიც დამტკიცდა 2018 წლის 8 თებერვლის №345 განკარგულებით</a:t>
            </a:r>
            <a:r>
              <a:rPr lang="ka-GE" sz="1200" dirty="0" smtClean="0"/>
              <a:t>;</a:t>
            </a:r>
          </a:p>
          <a:p>
            <a:pPr marL="0" indent="0" algn="just">
              <a:lnSpc>
                <a:spcPct val="150000"/>
              </a:lnSpc>
              <a:buNone/>
            </a:pPr>
            <a:endParaRPr lang="ka-GE" sz="1200" dirty="0"/>
          </a:p>
          <a:p>
            <a:pPr algn="just">
              <a:lnSpc>
                <a:spcPct val="150000"/>
              </a:lnSpc>
            </a:pPr>
            <a:r>
              <a:rPr lang="ka-GE" sz="1200" dirty="0"/>
              <a:t>დეპარტამენტში მომზადებული პროექტის საფუძველზე, 2018 წლის 20 თებერვლის №</a:t>
            </a:r>
            <a:r>
              <a:rPr lang="en-US" sz="1200" dirty="0"/>
              <a:t>SSVA 00003752 </a:t>
            </a:r>
            <a:r>
              <a:rPr lang="ka-GE" sz="1200" dirty="0"/>
              <a:t>ბრძანებით ცვლილება განხორციელდა სამსახურის დირექტორის 2016 წლის 22 მარტის №80 ბრძანებით დამტკიცებული ,,საქართველოს კანონმდებლობით განსაზღვრული ვეტერანებისა და მათი ოჯახის წევრებისათვის სამედიცინო მომსახურების დაფინანსების და ერთჯერადი დახმარების გაცემის წესში“, რაც უზრუნველყოფს არსებული რეგულაციების გაუმჯობესებას</a:t>
            </a:r>
            <a:r>
              <a:rPr lang="ka-GE" sz="1200" dirty="0" smtClean="0"/>
              <a:t>;</a:t>
            </a:r>
          </a:p>
          <a:p>
            <a:pPr marL="0" indent="0" algn="just">
              <a:lnSpc>
                <a:spcPct val="150000"/>
              </a:lnSpc>
              <a:buNone/>
            </a:pPr>
            <a:endParaRPr lang="ka-GE" sz="1200" dirty="0"/>
          </a:p>
          <a:p>
            <a:pPr lvl="0">
              <a:lnSpc>
                <a:spcPct val="150000"/>
              </a:lnSpc>
            </a:pPr>
            <a:r>
              <a:rPr lang="ka-GE" sz="1200" dirty="0"/>
              <a:t>დეპარტამენტმა მონაწილეობა მიიღო სხვადასხვა საორგანიზაციო საკითხებთან დაკავშირებული სამსახურის დირექტორის 232 ბრძანების პროექტისა და საქართველოს მთავრობის 13 განკარგულების პროექტის მომზადებაში.</a:t>
            </a:r>
            <a:endParaRPr lang="en-US" sz="1200" dirty="0"/>
          </a:p>
          <a:p>
            <a:pPr marL="0" indent="0">
              <a:buNone/>
            </a:pPr>
            <a:endParaRPr lang="en-US" sz="1200" dirty="0"/>
          </a:p>
        </p:txBody>
      </p:sp>
      <p:sp>
        <p:nvSpPr>
          <p:cNvPr id="3"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32</a:t>
            </a:r>
            <a:endParaRPr lang="en-US" sz="1200" b="0" dirty="0">
              <a:solidFill>
                <a:schemeClr val="tx1"/>
              </a:solidFill>
            </a:endParaRPr>
          </a:p>
        </p:txBody>
      </p:sp>
    </p:spTree>
    <p:extLst>
      <p:ext uri="{BB962C8B-B14F-4D97-AF65-F5344CB8AC3E}">
        <p14:creationId xmlns:p14="http://schemas.microsoft.com/office/powerpoint/2010/main" val="27164633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marR="0" lvl="0" indent="0" algn="just">
              <a:lnSpc>
                <a:spcPct val="150000"/>
              </a:lnSpc>
              <a:spcBef>
                <a:spcPts val="0"/>
              </a:spcBef>
              <a:spcAft>
                <a:spcPts val="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ka-GE" sz="1200" b="1" dirty="0">
                <a:latin typeface="+mj-lt"/>
                <a:ea typeface="Sylfaen" panose="010A0502050306030303" pitchFamily="18" charset="0"/>
                <a:cs typeface="Sylfaen" panose="010A0502050306030303" pitchFamily="18" charset="0"/>
              </a:rPr>
              <a:t>სამსახურის წარმომადგენლობა სასამართლოში</a:t>
            </a:r>
            <a:endParaRPr lang="en-US" sz="1200" b="1" dirty="0">
              <a:latin typeface="+mj-lt"/>
              <a:ea typeface="Sylfaen" panose="010A0502050306030303" pitchFamily="18" charset="0"/>
              <a:cs typeface="Sylfaen" panose="010A0502050306030303" pitchFamily="18" charset="0"/>
            </a:endParaRPr>
          </a:p>
          <a:p>
            <a:pPr marL="0" marR="0" lvl="0" indent="0" algn="just">
              <a:lnSpc>
                <a:spcPct val="150000"/>
              </a:lnSpc>
              <a:spcBef>
                <a:spcPts val="0"/>
              </a:spcBef>
              <a:spcAft>
                <a:spcPts val="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endParaRPr lang="en-US" sz="1200" dirty="0">
              <a:latin typeface="+mj-lt"/>
              <a:ea typeface="Sylfaen" panose="010A0502050306030303" pitchFamily="18" charset="0"/>
              <a:cs typeface="Times New Roman" panose="02020603050405020304" pitchFamily="18" charset="0"/>
            </a:endParaRPr>
          </a:p>
          <a:p>
            <a:pPr algn="just">
              <a:lnSpc>
                <a:spcPct val="15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ka-GE" sz="1200" dirty="0">
                <a:latin typeface="+mj-lt"/>
                <a:ea typeface="Times New Roman" panose="02020603050405020304" pitchFamily="18" charset="0"/>
                <a:cs typeface="Sylfaen" panose="010A0502050306030303" pitchFamily="18" charset="0"/>
              </a:rPr>
              <a:t>სააგანარიშო პერიოში სასამართლოებიდან შემოვიდა </a:t>
            </a:r>
            <a:r>
              <a:rPr lang="ka-GE" sz="1200" dirty="0" smtClean="0">
                <a:latin typeface="+mj-lt"/>
                <a:ea typeface="Times New Roman" panose="02020603050405020304" pitchFamily="18" charset="0"/>
                <a:cs typeface="Sylfaen" panose="010A0502050306030303" pitchFamily="18" charset="0"/>
              </a:rPr>
              <a:t>59 </a:t>
            </a:r>
            <a:r>
              <a:rPr lang="ka-GE" sz="1200" dirty="0">
                <a:latin typeface="+mj-lt"/>
                <a:ea typeface="Times New Roman" panose="02020603050405020304" pitchFamily="18" charset="0"/>
                <a:cs typeface="Sylfaen" panose="010A0502050306030303" pitchFamily="18" charset="0"/>
              </a:rPr>
              <a:t>სარჩელი და ჩატარებულ იქნა </a:t>
            </a:r>
            <a:r>
              <a:rPr lang="ka-GE" sz="1200" dirty="0" smtClean="0">
                <a:latin typeface="+mj-lt"/>
                <a:ea typeface="Times New Roman" panose="02020603050405020304" pitchFamily="18" charset="0"/>
                <a:cs typeface="Sylfaen" panose="010A0502050306030303" pitchFamily="18" charset="0"/>
              </a:rPr>
              <a:t>108 </a:t>
            </a:r>
            <a:r>
              <a:rPr lang="ka-GE" sz="1200" dirty="0">
                <a:latin typeface="+mj-lt"/>
                <a:ea typeface="Times New Roman" panose="02020603050405020304" pitchFamily="18" charset="0"/>
                <a:cs typeface="Sylfaen" panose="010A0502050306030303" pitchFamily="18" charset="0"/>
              </a:rPr>
              <a:t>სასამართლო სხდომა, მათ შორის:</a:t>
            </a:r>
            <a:endParaRPr lang="en-US" sz="1200" dirty="0">
              <a:latin typeface="+mj-lt"/>
              <a:ea typeface="Sylfaen" panose="010A0502050306030303" pitchFamily="18" charset="0"/>
              <a:cs typeface="Times New Roman" panose="02020603050405020304" pitchFamily="18" charset="0"/>
            </a:endParaRPr>
          </a:p>
          <a:p>
            <a:pPr algn="just">
              <a:lnSpc>
                <a:spcPct val="150000"/>
              </a:lnSpc>
            </a:pPr>
            <a:r>
              <a:rPr lang="ka-GE" sz="1200" dirty="0">
                <a:latin typeface="+mj-lt"/>
              </a:rPr>
              <a:t>საქალაქო სასამართლო - </a:t>
            </a:r>
            <a:r>
              <a:rPr lang="ka-GE" sz="1200" dirty="0" smtClean="0">
                <a:latin typeface="+mj-lt"/>
              </a:rPr>
              <a:t>46; დაკმაყოფილდა -5 ; არ დაკმაყოფილდა - 11; განუხილველი დაჩა -3;</a:t>
            </a:r>
            <a:endParaRPr lang="ka-GE" sz="1200" dirty="0">
              <a:latin typeface="+mj-lt"/>
            </a:endParaRPr>
          </a:p>
          <a:p>
            <a:pPr algn="just">
              <a:lnSpc>
                <a:spcPct val="150000"/>
              </a:lnSpc>
            </a:pPr>
            <a:r>
              <a:rPr lang="ka-GE" sz="1200" dirty="0">
                <a:latin typeface="+mj-lt"/>
              </a:rPr>
              <a:t>სააპელაციო სასამართლო - </a:t>
            </a:r>
            <a:r>
              <a:rPr lang="ka-GE" sz="1200" dirty="0" smtClean="0">
                <a:latin typeface="+mj-lt"/>
              </a:rPr>
              <a:t>17; </a:t>
            </a:r>
            <a:r>
              <a:rPr lang="ka-GE" sz="1200" dirty="0"/>
              <a:t>დაკმაყოფილდა </a:t>
            </a:r>
            <a:r>
              <a:rPr lang="ka-GE" sz="1200" dirty="0" smtClean="0"/>
              <a:t>-4 </a:t>
            </a:r>
            <a:r>
              <a:rPr lang="ka-GE" sz="1200" dirty="0"/>
              <a:t>; არ დაკმაყოფილდა - </a:t>
            </a:r>
            <a:r>
              <a:rPr lang="ka-GE" sz="1200" dirty="0" smtClean="0"/>
              <a:t>10 ; ნაწილობრივ დაკმაყოფილდა - 4;</a:t>
            </a:r>
            <a:endParaRPr lang="ka-GE" sz="1200" dirty="0">
              <a:latin typeface="+mj-lt"/>
            </a:endParaRPr>
          </a:p>
          <a:p>
            <a:pPr algn="just">
              <a:lnSpc>
                <a:spcPct val="150000"/>
              </a:lnSpc>
            </a:pPr>
            <a:r>
              <a:rPr lang="ka-GE" sz="1200" dirty="0" smtClean="0">
                <a:latin typeface="+mj-lt"/>
              </a:rPr>
              <a:t>უზენაესი </a:t>
            </a:r>
            <a:r>
              <a:rPr lang="ka-GE" sz="1200" dirty="0">
                <a:latin typeface="+mj-lt"/>
              </a:rPr>
              <a:t>სასამართლო - </a:t>
            </a:r>
            <a:r>
              <a:rPr lang="ka-GE" sz="1200" dirty="0" smtClean="0">
                <a:latin typeface="+mj-lt"/>
              </a:rPr>
              <a:t>13. </a:t>
            </a:r>
            <a:r>
              <a:rPr lang="ka-GE" sz="1200" dirty="0"/>
              <a:t>დაკმაყოფილდა </a:t>
            </a:r>
            <a:r>
              <a:rPr lang="ka-GE" sz="1200" dirty="0" smtClean="0"/>
              <a:t>-6 </a:t>
            </a:r>
            <a:r>
              <a:rPr lang="ka-GE" sz="1200" dirty="0"/>
              <a:t>; არ დაკმაყოფილდა - 7</a:t>
            </a:r>
            <a:r>
              <a:rPr lang="ka-GE" sz="1200" dirty="0" smtClean="0"/>
              <a:t> </a:t>
            </a:r>
            <a:r>
              <a:rPr lang="ka-GE" sz="1200" dirty="0"/>
              <a:t>; ნაწილობრივ დაკმაყოფილდა - </a:t>
            </a:r>
            <a:r>
              <a:rPr lang="ka-GE" sz="1200" dirty="0" smtClean="0"/>
              <a:t>1;</a:t>
            </a:r>
            <a:endParaRPr lang="ka-GE" sz="1200" dirty="0"/>
          </a:p>
          <a:p>
            <a:pPr lvl="0" algn="just">
              <a:lnSpc>
                <a:spcPct val="150000"/>
              </a:lnSpc>
            </a:pPr>
            <a:r>
              <a:rPr lang="ka-GE" sz="1200" dirty="0" smtClean="0">
                <a:latin typeface="+mj-lt"/>
              </a:rPr>
              <a:t>სააპელაციო სასამართლოს მიერ ერთ საქმეზე დაევალა სამსახურს ხელახალი განხილვა, </a:t>
            </a:r>
            <a:r>
              <a:rPr lang="ka-GE" sz="1200" dirty="0"/>
              <a:t>ხოლო გვარაძისა და სხვების საქმე სამსახურის კასაციის საფუძველზე ხელახლა განსახილველად დაუბრუნდა სააპელაციო </a:t>
            </a:r>
            <a:r>
              <a:rPr lang="ka-GE" sz="1200" dirty="0" smtClean="0"/>
              <a:t>სასამართლოს.</a:t>
            </a:r>
          </a:p>
          <a:p>
            <a:pPr marL="0" lvl="0" indent="0" algn="just">
              <a:lnSpc>
                <a:spcPct val="150000"/>
              </a:lnSpc>
              <a:buNone/>
            </a:pPr>
            <a:endParaRPr lang="ka-GE" sz="1200" dirty="0"/>
          </a:p>
          <a:p>
            <a:pPr marL="0" lvl="0" indent="0" algn="just">
              <a:lnSpc>
                <a:spcPct val="150000"/>
              </a:lnSpc>
              <a:buNone/>
            </a:pPr>
            <a:r>
              <a:rPr lang="ka-GE" sz="1200" b="1" dirty="0"/>
              <a:t> </a:t>
            </a:r>
            <a:r>
              <a:rPr lang="ka-GE" sz="1200" b="1" dirty="0" smtClean="0"/>
              <a:t>სასამართლო </a:t>
            </a:r>
            <a:r>
              <a:rPr lang="ka-GE" sz="1200" b="1" dirty="0"/>
              <a:t>გადაწყვეტილებების </a:t>
            </a:r>
            <a:r>
              <a:rPr lang="ka-GE" sz="1200" b="1" dirty="0" smtClean="0"/>
              <a:t>აღსრულება</a:t>
            </a:r>
            <a:endParaRPr lang="en-US" sz="1200" b="1" dirty="0"/>
          </a:p>
          <a:p>
            <a:pPr algn="just">
              <a:lnSpc>
                <a:spcPct val="200000"/>
              </a:lnSpc>
              <a:buFont typeface="Wingdings" panose="05000000000000000000" pitchFamily="2" charset="2"/>
              <a:buChar char="§"/>
            </a:pPr>
            <a:r>
              <a:rPr lang="ka-GE" sz="1200" dirty="0" smtClean="0"/>
              <a:t>საანგარიშო </a:t>
            </a:r>
            <a:r>
              <a:rPr lang="ka-GE" sz="1200" dirty="0"/>
              <a:t>პერიოდში დეპარტამენტმა 1 შემთხვევაში უზრუნველყო ადმინისტრაციული წარმოების ჩატარება სასამართლო გადაწყვეტილების საფუძველზე განმცხადებლებისათვის ვეტერანის სტატუსის მინიჭების მიზნით</a:t>
            </a:r>
            <a:r>
              <a:rPr lang="ka-GE" sz="1200" dirty="0" smtClean="0"/>
              <a:t>.</a:t>
            </a:r>
            <a:endParaRPr lang="en-US" sz="12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33</a:t>
            </a:r>
            <a:endParaRPr lang="en-US" sz="1200" b="0" dirty="0">
              <a:solidFill>
                <a:schemeClr val="tx1"/>
              </a:solidFill>
            </a:endParaRPr>
          </a:p>
        </p:txBody>
      </p:sp>
    </p:spTree>
    <p:extLst>
      <p:ext uri="{BB962C8B-B14F-4D97-AF65-F5344CB8AC3E}">
        <p14:creationId xmlns:p14="http://schemas.microsoft.com/office/powerpoint/2010/main" val="32070107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2533" y="448733"/>
            <a:ext cx="8314267" cy="6316134"/>
          </a:xfrm>
        </p:spPr>
        <p:txBody>
          <a:bodyPr>
            <a:normAutofit/>
          </a:bodyPr>
          <a:lstStyle/>
          <a:p>
            <a:pPr marL="0" lvl="0" indent="0" algn="ctr">
              <a:lnSpc>
                <a:spcPct val="120000"/>
              </a:lnSpc>
              <a:buNone/>
            </a:pPr>
            <a:endParaRPr lang="ka-GE" sz="1400" b="1" dirty="0" smtClean="0"/>
          </a:p>
          <a:p>
            <a:pPr marL="0" lvl="0" indent="0" algn="ctr">
              <a:lnSpc>
                <a:spcPct val="120000"/>
              </a:lnSpc>
              <a:buNone/>
            </a:pPr>
            <a:r>
              <a:rPr lang="ka-GE" sz="1400" b="1" dirty="0" smtClean="0"/>
              <a:t>ვეტერანთა </a:t>
            </a:r>
            <a:r>
              <a:rPr lang="ka-GE" sz="1400" b="1" dirty="0"/>
              <a:t>სახელმწიფო ჯილდოებზე წარდგენის საინფორმაციო-სამართლებრივი ხელშეწყობა</a:t>
            </a:r>
            <a:endParaRPr lang="en-US" sz="1400" b="1" dirty="0"/>
          </a:p>
          <a:p>
            <a:endParaRPr lang="en-US" dirty="0"/>
          </a:p>
          <a:p>
            <a:pPr marL="0" indent="0" algn="just">
              <a:lnSpc>
                <a:spcPct val="200000"/>
              </a:lnSpc>
              <a:buNone/>
            </a:pPr>
            <a:r>
              <a:rPr lang="ka-GE" sz="1300" dirty="0" smtClean="0"/>
              <a:t>დეპარტამენტმა </a:t>
            </a:r>
            <a:r>
              <a:rPr lang="ka-GE" sz="1300" dirty="0"/>
              <a:t>უზრუნველყო საქართველოს ტერიტორიული მთლიანობისათვის ბრძოლაში გამოჩენილი განსაკუთრებული მამაცობისა და თავდადებისათვის საქართველოს შეიარაღებული ძალების სამხედრო მოსამსახურეთა სახელმწიფო ჯილდოზე წარდგენის მიზნით საჭირო დოკუმენტაციის მომზადება. დეპარტამენტის მიერ მომზადებული დოკუმენტაციის საფუძველზე, საქართველოს პრეზიდენტის გადაწყვეტილებით სიკვდილის შემდეგ დაჯილდოვდა 84 ომის მონაწილე, აქედან</a:t>
            </a:r>
            <a:r>
              <a:rPr lang="en-US" sz="1300" dirty="0"/>
              <a:t>:</a:t>
            </a:r>
          </a:p>
          <a:p>
            <a:pPr lvl="0" algn="just">
              <a:lnSpc>
                <a:spcPct val="200000"/>
              </a:lnSpc>
            </a:pPr>
            <a:r>
              <a:rPr lang="en-US" sz="1300" dirty="0"/>
              <a:t>24 </a:t>
            </a:r>
            <a:r>
              <a:rPr lang="ka-GE" sz="1300" dirty="0"/>
              <a:t>პირი -ვახტანგ გორგასლის </a:t>
            </a:r>
            <a:r>
              <a:rPr lang="en-US" sz="1300" dirty="0"/>
              <a:t>I </a:t>
            </a:r>
            <a:r>
              <a:rPr lang="ka-GE" sz="1300" dirty="0"/>
              <a:t>ხარისხის ორდენით;</a:t>
            </a:r>
            <a:endParaRPr lang="en-US" sz="1300" dirty="0"/>
          </a:p>
          <a:p>
            <a:pPr lvl="0" algn="just">
              <a:lnSpc>
                <a:spcPct val="200000"/>
              </a:lnSpc>
            </a:pPr>
            <a:r>
              <a:rPr lang="ka-GE" sz="1300" dirty="0"/>
              <a:t>44 პირი - ვახტანგ გორგასლის </a:t>
            </a:r>
            <a:r>
              <a:rPr lang="en-US" sz="1300" dirty="0"/>
              <a:t>II </a:t>
            </a:r>
            <a:r>
              <a:rPr lang="ka-GE" sz="1300" dirty="0"/>
              <a:t>ხარისხის ორდენით;</a:t>
            </a:r>
            <a:endParaRPr lang="en-US" sz="1300" dirty="0"/>
          </a:p>
          <a:p>
            <a:pPr lvl="0" algn="just">
              <a:lnSpc>
                <a:spcPct val="200000"/>
              </a:lnSpc>
            </a:pPr>
            <a:r>
              <a:rPr lang="ka-GE" sz="1300" dirty="0"/>
              <a:t>12 პირი - ვახტანგ გორგასლის </a:t>
            </a:r>
            <a:r>
              <a:rPr lang="en-US" sz="1300" dirty="0"/>
              <a:t>III </a:t>
            </a:r>
            <a:r>
              <a:rPr lang="ka-GE" sz="1300" dirty="0"/>
              <a:t>ხარისხის ორდენით;</a:t>
            </a:r>
            <a:endParaRPr lang="en-US" sz="1300" dirty="0"/>
          </a:p>
          <a:p>
            <a:pPr lvl="0" algn="just">
              <a:lnSpc>
                <a:spcPct val="200000"/>
              </a:lnSpc>
            </a:pPr>
            <a:r>
              <a:rPr lang="ka-GE" sz="1300" dirty="0"/>
              <a:t>3 პირი - მედლით მხედრული მამაცობისთვის;</a:t>
            </a:r>
            <a:endParaRPr lang="en-US" sz="1300" dirty="0"/>
          </a:p>
          <a:p>
            <a:pPr lvl="0" algn="just">
              <a:lnSpc>
                <a:spcPct val="200000"/>
              </a:lnSpc>
            </a:pPr>
            <a:r>
              <a:rPr lang="ka-GE" sz="1300" dirty="0"/>
              <a:t>1 პირი - მედლით საბრძოლო დამსახურებისთვის.</a:t>
            </a:r>
            <a:endParaRPr lang="en-US" sz="1300" dirty="0"/>
          </a:p>
          <a:p>
            <a:pPr algn="just">
              <a:lnSpc>
                <a:spcPct val="200000"/>
              </a:lnSpc>
            </a:pPr>
            <a:endParaRPr lang="en-US" sz="13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34</a:t>
            </a:r>
            <a:endParaRPr lang="en-US" sz="1200" b="0" dirty="0">
              <a:solidFill>
                <a:schemeClr val="tx1"/>
              </a:solidFill>
            </a:endParaRPr>
          </a:p>
        </p:txBody>
      </p:sp>
    </p:spTree>
    <p:extLst>
      <p:ext uri="{BB962C8B-B14F-4D97-AF65-F5344CB8AC3E}">
        <p14:creationId xmlns:p14="http://schemas.microsoft.com/office/powerpoint/2010/main" val="20081536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0" y="355599"/>
            <a:ext cx="8991600" cy="6434667"/>
          </a:xfrm>
        </p:spPr>
        <p:txBody>
          <a:bodyPr>
            <a:normAutofit/>
          </a:bodyPr>
          <a:lstStyle/>
          <a:p>
            <a:pPr lvl="0" algn="just"/>
            <a:endParaRPr lang="ka-GE" sz="1300" dirty="0" smtClean="0"/>
          </a:p>
          <a:p>
            <a:pPr marL="0" indent="0" algn="just">
              <a:buNone/>
            </a:pPr>
            <a:endParaRPr lang="ka-GE" sz="1400" dirty="0" smtClean="0">
              <a:ea typeface="Sylfaen" panose="010A0502050306030303" pitchFamily="18" charset="0"/>
              <a:cs typeface="Times New Roman" panose="02020603050405020304" pitchFamily="18" charset="0"/>
            </a:endParaRPr>
          </a:p>
          <a:p>
            <a:pPr marL="0" indent="0" algn="just">
              <a:buNone/>
            </a:pPr>
            <a:endParaRPr lang="ka-GE" sz="1400" dirty="0">
              <a:ea typeface="Sylfaen" panose="010A0502050306030303" pitchFamily="18" charset="0"/>
              <a:cs typeface="Times New Roman" panose="02020603050405020304" pitchFamily="18" charset="0"/>
            </a:endParaRPr>
          </a:p>
          <a:p>
            <a:pPr marL="0" lvl="0" indent="0">
              <a:buNone/>
            </a:pPr>
            <a:r>
              <a:rPr lang="ka-GE" sz="1400" b="1" dirty="0"/>
              <a:t>საჯარო ინფორმაციის გაცემის უზრუნველყოფა</a:t>
            </a:r>
            <a:endParaRPr lang="en-US" sz="1400" b="1" dirty="0"/>
          </a:p>
          <a:p>
            <a:pPr marL="0" indent="0">
              <a:buNone/>
            </a:pPr>
            <a:r>
              <a:rPr lang="ka-GE" sz="1400" b="1" dirty="0"/>
              <a:t> </a:t>
            </a:r>
            <a:endParaRPr lang="en-US" sz="1400" dirty="0"/>
          </a:p>
          <a:p>
            <a:pPr algn="just">
              <a:lnSpc>
                <a:spcPct val="170000"/>
              </a:lnSpc>
            </a:pPr>
            <a:r>
              <a:rPr lang="ka-GE" sz="1400" dirty="0" smtClean="0"/>
              <a:t>საანგარიშო </a:t>
            </a:r>
            <a:r>
              <a:rPr lang="ka-GE" sz="1400" dirty="0"/>
              <a:t>პერიოდში საჯარო ინფორმაციის გაცემის მოთხოვნით სამსახურში რეგისტრირებულია სულ 7 წერილობითი განცხადება, აქედან ვეტერანების საქმეთა სახელმწიფო სამსახურის მიერ მოთხოვნილი საჯარო ინფორმაცია გაიცა 5 შემთხვევაში (მათ შორის 2 შემთხვევაში განმცხადებლებს განემარტათ, რომ მათ მიერ მოთხოვნილი საჯარო ინფორმაციის ნაწილი, არ წარმოადგენდა ვეტერანების საქმეთა სახელმწიფო სამსახურში დაცულ საჯარო ინფორმაციას); 2 შეთხვევაში მიღებულია გადაწყვეტილება საჯარო ინფორმაციის გაცემაზე უარის თქმის შესახებ - გადაწყვეტილების მიღებისას ვეტერანების საქმეთა სახელმწიფო სამსახური ხელმძღვანელობდა საქართველოს ზოგადი ადმინისტრაციული კოდექსისა და ,,პერსონალურ მონაცემთა დაცვის შესახებ“ საქართველოს კანონის შესაბამისად.</a:t>
            </a:r>
            <a:endParaRPr lang="en-US" sz="1400" dirty="0"/>
          </a:p>
          <a:p>
            <a:pPr marL="0" indent="0" algn="just">
              <a:buNone/>
            </a:pPr>
            <a:endParaRPr lang="ka-GE" sz="1400" dirty="0" smtClean="0">
              <a:ea typeface="Sylfaen" panose="010A0502050306030303" pitchFamily="18" charset="0"/>
              <a:cs typeface="Times New Roman" panose="02020603050405020304" pitchFamily="18" charset="0"/>
            </a:endParaRPr>
          </a:p>
          <a:p>
            <a:pPr marL="0" indent="0" algn="just">
              <a:buNone/>
            </a:pPr>
            <a:endParaRPr lang="ka-GE" sz="1400" dirty="0">
              <a:ea typeface="Sylfaen" panose="010A0502050306030303" pitchFamily="18" charset="0"/>
              <a:cs typeface="Times New Roman" panose="02020603050405020304" pitchFamily="18" charset="0"/>
            </a:endParaRPr>
          </a:p>
          <a:p>
            <a:pPr marL="0" indent="0" algn="just">
              <a:buNone/>
            </a:pPr>
            <a:r>
              <a:rPr lang="ka-GE" sz="1400" dirty="0">
                <a:ea typeface="Sylfaen" panose="010A0502050306030303" pitchFamily="18" charset="0"/>
                <a:cs typeface="Times New Roman" panose="02020603050405020304" pitchFamily="18" charset="0"/>
              </a:rPr>
              <a:t> </a:t>
            </a:r>
            <a:endParaRPr lang="ka-GE" sz="1400" dirty="0" smtClean="0">
              <a:ea typeface="Sylfaen" panose="010A0502050306030303" pitchFamily="18" charset="0"/>
              <a:cs typeface="Times New Roman" panose="02020603050405020304" pitchFamily="18" charset="0"/>
            </a:endParaRPr>
          </a:p>
          <a:p>
            <a:pPr marL="0" indent="0" algn="just">
              <a:buNone/>
            </a:pPr>
            <a:endParaRPr lang="ka-GE" sz="1400" dirty="0">
              <a:ea typeface="Sylfaen" panose="010A0502050306030303" pitchFamily="18" charset="0"/>
              <a:cs typeface="Times New Roman" panose="02020603050405020304" pitchFamily="18" charset="0"/>
            </a:endParaRPr>
          </a:p>
          <a:p>
            <a:pPr algn="just"/>
            <a:r>
              <a:rPr lang="ka-GE" sz="1400" dirty="0" smtClean="0">
                <a:ea typeface="Sylfaen" panose="010A0502050306030303" pitchFamily="18" charset="0"/>
                <a:cs typeface="Times New Roman" panose="02020603050405020304" pitchFamily="18" charset="0"/>
              </a:rPr>
              <a:t>საანგარიშო </a:t>
            </a:r>
            <a:r>
              <a:rPr lang="ka-GE" sz="1400" dirty="0">
                <a:ea typeface="Sylfaen" panose="010A0502050306030303" pitchFamily="18" charset="0"/>
                <a:cs typeface="Times New Roman" panose="02020603050405020304" pitchFamily="18" charset="0"/>
              </a:rPr>
              <a:t>პერიოდში დეპარტამენტში სულ შემოვიდა 2590 განცხადება და 3791 წერილი. </a:t>
            </a:r>
            <a:endParaRPr lang="en-US" sz="1400" dirty="0"/>
          </a:p>
          <a:p>
            <a:pPr marL="0" indent="0" algn="just">
              <a:buNone/>
            </a:pPr>
            <a:endParaRPr lang="ka-GE" sz="1400" dirty="0"/>
          </a:p>
          <a:p>
            <a:pPr marL="0" lvl="0" indent="0" algn="just">
              <a:buNone/>
            </a:pPr>
            <a:endParaRPr lang="ka-GE" sz="13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35</a:t>
            </a:r>
            <a:endParaRPr lang="en-US" sz="1200" b="0" dirty="0">
              <a:solidFill>
                <a:schemeClr val="tx1"/>
              </a:solidFill>
            </a:endParaRPr>
          </a:p>
        </p:txBody>
      </p:sp>
    </p:spTree>
    <p:extLst>
      <p:ext uri="{BB962C8B-B14F-4D97-AF65-F5344CB8AC3E}">
        <p14:creationId xmlns:p14="http://schemas.microsoft.com/office/powerpoint/2010/main" val="3705915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80999"/>
            <a:ext cx="9144001" cy="6401753"/>
          </a:xfrm>
          <a:prstGeom prst="rect">
            <a:avLst/>
          </a:prstGeom>
        </p:spPr>
        <p:txBody>
          <a:bodyPr wrap="square">
            <a:spAutoFit/>
          </a:bodyPr>
          <a:lstStyle/>
          <a:p>
            <a:pPr algn="ctr"/>
            <a:r>
              <a:rPr lang="ka-GE" sz="1400" b="1" dirty="0"/>
              <a:t>ლოგისტიკის დეპარტამენტი</a:t>
            </a:r>
            <a:endParaRPr lang="en-US" sz="1400" b="1" dirty="0"/>
          </a:p>
          <a:p>
            <a:pPr algn="just"/>
            <a:r>
              <a:rPr lang="ka-GE" sz="1200" b="1" dirty="0"/>
              <a:t>ლოგისტიკის დეპარტამენტის მიერ </a:t>
            </a:r>
            <a:r>
              <a:rPr lang="ka-GE" sz="1200" dirty="0"/>
              <a:t>საანგარიშო დროის მანძილზე სამსახურის ადმინისტრაციული შენობა უზრუნველყოფილი იყო ინტერნეტით, ინტერნეტტელევიზიით, სპეცკავშირით, გამართულად მუშაობდა ელექტრომომარაგების, კავშირგაბმულობის, წყალმომარაგების, გათბობა/ვენტილაციის სისტემები და ლიფტი, დაცული იყო სანიტარული და სახანძრო ნორმები, უზრუნველყოფილია შენობა დაცვის სამსახურით და ხდება კონტროლი 24 საათის განმავლობაში, ასევე სამსახურის მისაღებში გამშვები პუნქტის და რიგის მარეგულირებელი სისტემების დამონტაჟება/გაშვება. </a:t>
            </a:r>
            <a:endParaRPr lang="ka-GE" sz="1200" dirty="0" smtClean="0"/>
          </a:p>
          <a:p>
            <a:pPr algn="just"/>
            <a:endParaRPr lang="en-US" sz="1200" dirty="0"/>
          </a:p>
          <a:p>
            <a:pPr marL="171450" indent="-171450" algn="just">
              <a:buFont typeface="Arial" panose="020B0604020202020204" pitchFamily="34" charset="0"/>
              <a:buChar char="•"/>
            </a:pPr>
            <a:r>
              <a:rPr lang="ka-GE" sz="1200" dirty="0"/>
              <a:t>სამსახურის 11 რეგიონალური სამმართველო და ქ.თბილისის 10 რაიონი (ნაწილობრივ) უზრუნველყოფილია ტექნიკითა და ყველა დამხმარე საშუალებებით. ამჟამად მიმდინარეობს რეგიონული სამმართველოების  სხვადსხვა ქალაქებში წარმომადგენლების კომპიუტერული ტექნიკით აღჭურვა</a:t>
            </a:r>
            <a:r>
              <a:rPr lang="ka-GE" sz="1200" dirty="0" smtClean="0"/>
              <a:t>.</a:t>
            </a:r>
          </a:p>
          <a:p>
            <a:pPr algn="just"/>
            <a:endParaRPr lang="ka-GE" sz="1200" dirty="0"/>
          </a:p>
          <a:p>
            <a:pPr marL="171450" indent="-171450" algn="just">
              <a:buFont typeface="Arial" panose="020B0604020202020204" pitchFamily="34" charset="0"/>
              <a:buChar char="•"/>
            </a:pPr>
            <a:r>
              <a:rPr lang="ka-GE" sz="1200" dirty="0"/>
              <a:t>თურქეთის რესპუბლიკის პრემიერის დაქვემდებარებულმა სამთავრობო ორგანიზაციამ „ტიკა“-მ, დახმარების სახით, </a:t>
            </a:r>
            <a:r>
              <a:rPr lang="ka-GE" sz="1200" dirty="0" smtClean="0"/>
              <a:t>აპრილ-ივნისის </a:t>
            </a:r>
            <a:r>
              <a:rPr lang="ka-GE" sz="1200" dirty="0"/>
              <a:t>თვეში 129040,04 </a:t>
            </a:r>
            <a:r>
              <a:rPr lang="ka-GE" sz="1200" dirty="0" smtClean="0"/>
              <a:t> </a:t>
            </a:r>
            <a:r>
              <a:rPr lang="ka-GE" sz="1200" dirty="0"/>
              <a:t>ლარის ღირებულების გახმოვანების სისტემები გადასცეს სამსახურს და უზრუნველყვეს მისი მონტაჟი. მოწყობილია და დასუფთავებულია შენობის ეზო და გარე პერიმეტრი. </a:t>
            </a:r>
            <a:endParaRPr lang="ka-GE" sz="1200" dirty="0" smtClean="0"/>
          </a:p>
          <a:p>
            <a:pPr algn="just"/>
            <a:endParaRPr lang="ka-GE" sz="1200" dirty="0" smtClean="0"/>
          </a:p>
          <a:p>
            <a:pPr marL="171450" indent="-171450" algn="just">
              <a:buFont typeface="Arial" panose="020B0604020202020204" pitchFamily="34" charset="0"/>
              <a:buChar char="•"/>
            </a:pPr>
            <a:r>
              <a:rPr lang="ka-GE" sz="1200" dirty="0" smtClean="0"/>
              <a:t>განხორციელდა სამსახურის </a:t>
            </a:r>
            <a:r>
              <a:rPr lang="ka-GE" sz="1200" dirty="0"/>
              <a:t>ახალი ადმინისტრაციული შენობის საჯარო რეესტრში დარეგისტრირების პროცედურები. გაფორმდა ხელშეკრულება და მომზადდა ახალი შიდა აზომვითი ნახაზი საჯარო რეესტრში დარეგისტრირებისა და სახანძრო უსაფრთხოების (ევაკუაციის) გეგმის მომზადების მიზნით. შეიქმნა საევაკუაციო გეგმა და განთავსდა ყველა სართულზე - თვალსაჩინო ადგილზე</a:t>
            </a:r>
            <a:r>
              <a:rPr lang="ka-GE" sz="1200" dirty="0" smtClean="0"/>
              <a:t>.</a:t>
            </a:r>
            <a:r>
              <a:rPr lang="ka-GE" sz="1200" dirty="0"/>
              <a:t> </a:t>
            </a:r>
            <a:endParaRPr lang="ka-GE" sz="1200" dirty="0" smtClean="0"/>
          </a:p>
          <a:p>
            <a:pPr algn="just"/>
            <a:endParaRPr lang="ka-GE" sz="1200" dirty="0" smtClean="0"/>
          </a:p>
          <a:p>
            <a:pPr marL="171450" indent="-171450" algn="just">
              <a:buFont typeface="Arial" panose="020B0604020202020204" pitchFamily="34" charset="0"/>
              <a:buChar char="•"/>
            </a:pPr>
            <a:r>
              <a:rPr lang="ka-GE" sz="1200" dirty="0" smtClean="0"/>
              <a:t>დასრულდა </a:t>
            </a:r>
            <a:r>
              <a:rPr lang="ka-GE" sz="1200" dirty="0"/>
              <a:t>ვ. სანიკიძის სახელობის ომის ვეტერანთა ჰოსპიტალისთვის ლუბლიანას ქუჩის მიმდებარე ტერიტორიაზე მოძიებული და შერჩეული მიწის ნაკვეთის გადმოცემასთან დაკავშირებული პროცედურები</a:t>
            </a:r>
            <a:r>
              <a:rPr lang="ka-GE" sz="1200" dirty="0" smtClean="0"/>
              <a:t>.</a:t>
            </a:r>
          </a:p>
          <a:p>
            <a:pPr algn="just"/>
            <a:endParaRPr lang="en-US" sz="1200" dirty="0"/>
          </a:p>
          <a:p>
            <a:pPr marL="171450" indent="-171450" algn="just">
              <a:buFont typeface="Arial" panose="020B0604020202020204" pitchFamily="34" charset="0"/>
              <a:buChar char="•"/>
            </a:pPr>
            <a:r>
              <a:rPr lang="ka-GE" sz="1200" dirty="0"/>
              <a:t>დასრულდა ქ. თბილისში კედიას ქ.N7-ში ფართის გადმოცემის პროცედურები. ჰოსპიტალის ახალ შენობაში გადასვლამდე,  ჰოსპიტალის დროებით განთავსების მიზნით, მითითებულ ფართში </a:t>
            </a:r>
            <a:r>
              <a:rPr lang="ka-GE" sz="1200" dirty="0" smtClean="0"/>
              <a:t>ჩაუტარდა სარემონტო სამუშაოები. </a:t>
            </a:r>
            <a:r>
              <a:rPr lang="ka-GE" sz="1200" dirty="0"/>
              <a:t>თავდაცვის სამინისტროს ეთხოვა, დაგვრთოს უფლება, დროებითი სარგებლობისათვის, ფართი, განთავსებული ქ. თბილისში კედიას ქ.N7-ში, ფუნქციონირების მიზნით, </a:t>
            </a:r>
            <a:r>
              <a:rPr lang="ka-GE" sz="1200" dirty="0" smtClean="0"/>
              <a:t>გადავცვეთ </a:t>
            </a:r>
            <a:r>
              <a:rPr lang="ka-GE" sz="1200" dirty="0"/>
              <a:t>ომის ვეტერანთა კლინიკურ ჰოსპიტალს.</a:t>
            </a:r>
            <a:endParaRPr lang="en-US" sz="1200" dirty="0"/>
          </a:p>
          <a:p>
            <a:pPr algn="just"/>
            <a:endParaRPr lang="ka-GE" sz="1200" dirty="0"/>
          </a:p>
          <a:p>
            <a:pPr marL="171450" indent="-171450" algn="just">
              <a:buFont typeface="Arial" panose="020B0604020202020204" pitchFamily="34" charset="0"/>
              <a:buChar char="•"/>
            </a:pPr>
            <a:r>
              <a:rPr lang="ka-GE" sz="1200" dirty="0" smtClean="0"/>
              <a:t>საანგარიშო </a:t>
            </a:r>
            <a:r>
              <a:rPr lang="ka-GE" sz="1200" dirty="0"/>
              <a:t>პერიოდის მანძილზე ვეტერანების საქმეთა სახელმწიფო სამსახურის ბალანსზე იქნა აყვანილი საოფისე ფართები ქ. </a:t>
            </a:r>
            <a:r>
              <a:rPr lang="ka-GE" sz="1200" dirty="0" smtClean="0"/>
              <a:t>ყვარელში, ქ.სენაკსა </a:t>
            </a:r>
            <a:r>
              <a:rPr lang="ka-GE" sz="1200" dirty="0"/>
              <a:t>და ქ. დუშეთში ჩვენი წარმომადგენლების განთავსების მიზნით. დღეის მდგომარეობით მოწესრიგებულია გადმოცემის და საჯარო რეესტრში დარეგისტრირების </a:t>
            </a:r>
            <a:r>
              <a:rPr lang="ka-GE" sz="1200" dirty="0" smtClean="0"/>
              <a:t>დოკუმენტაცია. </a:t>
            </a:r>
            <a:r>
              <a:rPr lang="ka-GE" sz="1200" dirty="0"/>
              <a:t>გარემონტდა და საოფისე ტექნიკით, ავეჯით და ინვენტარით აღიჭურვა ოფისი ქ. ყვარელში, აგრეთვე გარემონტდა საოფისე ფართი ქ. დუშეთში, ამჟამად მიმდინარეობს საოფისე ფართის სარემონტო სამუშაოებისათვის პროცედურების ჩატარება ქ. სენაკში</a:t>
            </a:r>
            <a:r>
              <a:rPr lang="ka-GE" sz="1200" dirty="0" smtClean="0"/>
              <a:t>.</a:t>
            </a:r>
          </a:p>
          <a:p>
            <a:pPr algn="just"/>
            <a:endParaRPr lang="en-US" sz="1200" dirty="0"/>
          </a:p>
        </p:txBody>
      </p:sp>
      <p:sp>
        <p:nvSpPr>
          <p:cNvPr id="3"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36</a:t>
            </a:r>
            <a:endParaRPr lang="en-US" sz="1200" b="0" dirty="0">
              <a:solidFill>
                <a:schemeClr val="tx1"/>
              </a:solidFill>
            </a:endParaRPr>
          </a:p>
        </p:txBody>
      </p:sp>
    </p:spTree>
    <p:extLst>
      <p:ext uri="{BB962C8B-B14F-4D97-AF65-F5344CB8AC3E}">
        <p14:creationId xmlns:p14="http://schemas.microsoft.com/office/powerpoint/2010/main" val="12812095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406400"/>
            <a:ext cx="9144000" cy="6451600"/>
          </a:xfrm>
        </p:spPr>
        <p:txBody>
          <a:bodyPr>
            <a:normAutofit/>
          </a:bodyPr>
          <a:lstStyle/>
          <a:p>
            <a:pPr algn="just">
              <a:lnSpc>
                <a:spcPct val="150000"/>
              </a:lnSpc>
            </a:pPr>
            <a:r>
              <a:rPr lang="ka-GE" sz="1200" dirty="0"/>
              <a:t>გაფორმდა თხოვების ხელშეკრულება აღმოსავლეთ საქართველოში აფხაზეთის ა/რ მთავრობასთან სსიპ ვეტერანების საქმეთა სახელმწიფო სამსახურის აფხაზეთის სამმართველოსათვის საოფისე ფართის დროებით სარგებლობაში გადმოცემის შესახებ. საოფისე ფართში ჩატარდა სარემონტო სამუშაოები. დღეის მდგომარეობით აფხაზეთის სამმართველო ფუნქციონირებს ახალ საოფისე ფართში, რომელიც აღჭურვილია საოფისე ტექნიკით, ავეჯითა და ინვენტარით.</a:t>
            </a:r>
            <a:endParaRPr lang="en-US" sz="1200" dirty="0"/>
          </a:p>
          <a:p>
            <a:pPr marL="0" indent="0" algn="just">
              <a:lnSpc>
                <a:spcPct val="110000"/>
              </a:lnSpc>
              <a:buNone/>
            </a:pPr>
            <a:endParaRPr lang="ka-GE" sz="1200" dirty="0" smtClean="0"/>
          </a:p>
          <a:p>
            <a:pPr algn="just">
              <a:lnSpc>
                <a:spcPct val="150000"/>
              </a:lnSpc>
            </a:pPr>
            <a:r>
              <a:rPr lang="ka-GE" sz="1200" dirty="0" smtClean="0"/>
              <a:t>საანგარიშო </a:t>
            </a:r>
            <a:r>
              <a:rPr lang="ka-GE" sz="1200" dirty="0"/>
              <a:t>პერიოდში სამსახურის ბალანსზე რიცხული ავტოსატრანსპორტო საშუალებები უზრუნველყოფილი იყო დაზღვევით და საწვავით. უზრუნველყოფილი იყო ყველა მოთხოვნა მივლინებისათვის ა/მანქანით და საწვავით უზრუნველყოფის შესახებ. აგრეთვე მიმდინარეობდა, მოთხოვნების და საჭიროებების შესაბამისად, ავტომანქანების ტექნიკური დათვალიერება და შეკეთება. შექმნილია შესაბამისი დოკუმენტაცია. მოწესრიგებულია საწვავის ხარჯვის და ა/მანქანების ტექმომსახურების დოკუმენტაცია. ხდება მათი ყოველთვიური ანგრიშის შედგენა და ყოველ კვარტალში საფინანსო-საბიუჯეტო განყოფილების მონაცემებთან შედარება. </a:t>
            </a:r>
          </a:p>
          <a:p>
            <a:pPr marL="0" indent="0" algn="just">
              <a:lnSpc>
                <a:spcPct val="110000"/>
              </a:lnSpc>
              <a:buNone/>
            </a:pPr>
            <a:endParaRPr lang="en-US" sz="1200" dirty="0"/>
          </a:p>
          <a:p>
            <a:pPr>
              <a:lnSpc>
                <a:spcPct val="150000"/>
              </a:lnSpc>
            </a:pPr>
            <a:r>
              <a:rPr lang="ka-GE" sz="1200" dirty="0"/>
              <a:t>2018 წელს დაიწყო საორგანიზაციო განყოფილებამ სამშობლოსათვის თავდადებულ გმირთა მემორიალური კომპლექსების, ობელისკების, საძმო სასაფლაოების და უცხო ქვეყნის მებრძოლების საფლავების დასურათება, ადგილმდებარეობის დაფიქსირება და მემორიალებზე (არსებობის შემთხვევაში) ომში დაღუპულთა/გარდაცვლილთა სიის შექმნა. დღეის მდგომარეობით აღრიცხულია ქ. თბილისის რამოდენიმე რაიონში და აჭარის 3 რეგიონში არსებული მემორიალური კომპლექსები და ობელისკები.    </a:t>
            </a:r>
          </a:p>
          <a:p>
            <a:pPr marL="0" indent="0">
              <a:lnSpc>
                <a:spcPct val="110000"/>
              </a:lnSpc>
              <a:buNone/>
            </a:pPr>
            <a:endParaRPr lang="en-US" sz="1200" dirty="0"/>
          </a:p>
          <a:p>
            <a:pPr>
              <a:lnSpc>
                <a:spcPct val="150000"/>
              </a:lnSpc>
            </a:pPr>
            <a:r>
              <a:rPr lang="ka-GE" sz="1200" dirty="0"/>
              <a:t>2018 წლის 14 დეკემბრიდან 31 დეკემბრის ჩათვლით ჩატარდა სამსახურის ბალანსზე რიცხული მატერიალური ფასეულობების ინვენტარიზაცია. </a:t>
            </a:r>
            <a:endParaRPr lang="ka-GE" sz="1200" dirty="0" smtClean="0"/>
          </a:p>
          <a:p>
            <a:pPr marL="0" indent="0">
              <a:lnSpc>
                <a:spcPct val="110000"/>
              </a:lnSpc>
              <a:buNone/>
            </a:pPr>
            <a:endParaRPr lang="en-US" sz="1200" dirty="0"/>
          </a:p>
          <a:p>
            <a:pPr>
              <a:lnSpc>
                <a:spcPct val="150000"/>
              </a:lnSpc>
            </a:pPr>
            <a:r>
              <a:rPr lang="ka-GE" sz="1200" dirty="0"/>
              <a:t>სამსახურში არსებული დოკუმენტაციის ელექტრობრუნვის მიხედვით ლოგისტიკის დეპარტამენტმა განიხილა და შეასრულა 2257 სხვადასხვა სახის კორესპონდენცია.</a:t>
            </a:r>
            <a:endParaRPr lang="en-US" sz="1200" dirty="0"/>
          </a:p>
          <a:p>
            <a:pPr algn="just">
              <a:lnSpc>
                <a:spcPct val="150000"/>
              </a:lnSpc>
            </a:pPr>
            <a:endParaRPr lang="en-US" sz="12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37</a:t>
            </a:r>
            <a:endParaRPr lang="en-US" sz="1200" b="0" dirty="0">
              <a:solidFill>
                <a:schemeClr val="tx1"/>
              </a:solidFill>
            </a:endParaRPr>
          </a:p>
        </p:txBody>
      </p:sp>
    </p:spTree>
    <p:extLst>
      <p:ext uri="{BB962C8B-B14F-4D97-AF65-F5344CB8AC3E}">
        <p14:creationId xmlns:p14="http://schemas.microsoft.com/office/powerpoint/2010/main" val="8971570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81000"/>
            <a:ext cx="9144000" cy="6477000"/>
          </a:xfrm>
        </p:spPr>
        <p:txBody>
          <a:bodyPr>
            <a:noAutofit/>
          </a:bodyPr>
          <a:lstStyle/>
          <a:p>
            <a:pPr lvl="0" algn="just">
              <a:lnSpc>
                <a:spcPct val="150000"/>
              </a:lnSpc>
            </a:pPr>
            <a:r>
              <a:rPr lang="ka-GE" sz="1200" b="1" dirty="0"/>
              <a:t>მონიტორინგისა და აუდიტის სამმართველოს მიერ</a:t>
            </a:r>
            <a:r>
              <a:rPr lang="ka-GE" sz="1400" b="1" dirty="0"/>
              <a:t> </a:t>
            </a:r>
            <a:r>
              <a:rPr lang="ru-RU" sz="1200" dirty="0" err="1" smtClean="0">
                <a:latin typeface="Sylfaen" panose="010A0502050306030303" pitchFamily="18" charset="0"/>
              </a:rPr>
              <a:t>ჩატარ</a:t>
            </a:r>
            <a:r>
              <a:rPr lang="ka-GE" sz="1200" dirty="0" smtClean="0">
                <a:latin typeface="Sylfaen" panose="010A0502050306030303" pitchFamily="18" charset="0"/>
              </a:rPr>
              <a:t>ებულ </a:t>
            </a:r>
            <a:r>
              <a:rPr lang="ka-GE" sz="1200" dirty="0">
                <a:latin typeface="Sylfaen" panose="010A0502050306030303" pitchFamily="18" charset="0"/>
              </a:rPr>
              <a:t>იქნა</a:t>
            </a:r>
            <a:r>
              <a:rPr lang="ru-RU" sz="1200" dirty="0">
                <a:latin typeface="Sylfaen" panose="010A0502050306030303" pitchFamily="18" charset="0"/>
              </a:rPr>
              <a:t> - </a:t>
            </a:r>
            <a:r>
              <a:rPr lang="ru-RU" sz="1200" dirty="0" err="1">
                <a:latin typeface="Sylfaen" panose="010A0502050306030303" pitchFamily="18" charset="0"/>
              </a:rPr>
              <a:t>არასამეწარმეო</a:t>
            </a:r>
            <a:r>
              <a:rPr lang="ru-RU" sz="1200" dirty="0">
                <a:latin typeface="Sylfaen" panose="010A0502050306030303" pitchFamily="18" charset="0"/>
              </a:rPr>
              <a:t> (</a:t>
            </a:r>
            <a:r>
              <a:rPr lang="ru-RU" sz="1200" dirty="0" err="1">
                <a:latin typeface="Sylfaen" panose="010A0502050306030303" pitchFamily="18" charset="0"/>
              </a:rPr>
              <a:t>არაკომერციული</a:t>
            </a:r>
            <a:r>
              <a:rPr lang="ru-RU" sz="1200" dirty="0">
                <a:latin typeface="Sylfaen" panose="010A0502050306030303" pitchFamily="18" charset="0"/>
              </a:rPr>
              <a:t>) </a:t>
            </a:r>
            <a:r>
              <a:rPr lang="ru-RU" sz="1200" dirty="0" err="1">
                <a:latin typeface="Sylfaen" panose="010A0502050306030303" pitchFamily="18" charset="0"/>
              </a:rPr>
              <a:t>იურიდიული</a:t>
            </a:r>
            <a:r>
              <a:rPr lang="ru-RU" sz="1200" dirty="0">
                <a:latin typeface="Sylfaen" panose="010A0502050306030303" pitchFamily="18" charset="0"/>
              </a:rPr>
              <a:t> </a:t>
            </a:r>
            <a:r>
              <a:rPr lang="ru-RU" sz="1200" dirty="0" err="1">
                <a:latin typeface="Sylfaen" panose="010A0502050306030303" pitchFamily="18" charset="0"/>
              </a:rPr>
              <a:t>პირის</a:t>
            </a:r>
            <a:r>
              <a:rPr lang="ru-RU" sz="1200" dirty="0">
                <a:latin typeface="Sylfaen" panose="010A0502050306030303" pitchFamily="18" charset="0"/>
              </a:rPr>
              <a:t>,  </a:t>
            </a:r>
            <a:r>
              <a:rPr lang="ru-RU" sz="1200" dirty="0" err="1">
                <a:latin typeface="Sylfaen" panose="010A0502050306030303" pitchFamily="18" charset="0"/>
              </a:rPr>
              <a:t>საქართველოს</a:t>
            </a:r>
            <a:r>
              <a:rPr lang="ru-RU" sz="1200" dirty="0">
                <a:latin typeface="Sylfaen" panose="010A0502050306030303" pitchFamily="18" charset="0"/>
              </a:rPr>
              <a:t> </a:t>
            </a:r>
            <a:r>
              <a:rPr lang="ru-RU" sz="1200" dirty="0" err="1">
                <a:latin typeface="Sylfaen" panose="010A0502050306030303" pitchFamily="18" charset="0"/>
              </a:rPr>
              <a:t>ომისა</a:t>
            </a:r>
            <a:r>
              <a:rPr lang="ru-RU" sz="1200" dirty="0">
                <a:latin typeface="Sylfaen" panose="010A0502050306030303" pitchFamily="18" charset="0"/>
              </a:rPr>
              <a:t> </a:t>
            </a:r>
            <a:r>
              <a:rPr lang="ru-RU" sz="1200" dirty="0" err="1">
                <a:latin typeface="Sylfaen" panose="010A0502050306030303" pitchFamily="18" charset="0"/>
              </a:rPr>
              <a:t>და</a:t>
            </a:r>
            <a:r>
              <a:rPr lang="ru-RU" sz="1200" dirty="0">
                <a:latin typeface="Sylfaen" panose="010A0502050306030303" pitchFamily="18" charset="0"/>
              </a:rPr>
              <a:t> </a:t>
            </a:r>
            <a:r>
              <a:rPr lang="ru-RU" sz="1200" dirty="0" err="1">
                <a:latin typeface="Sylfaen" panose="010A0502050306030303" pitchFamily="18" charset="0"/>
              </a:rPr>
              <a:t>სამხედრო</a:t>
            </a:r>
            <a:r>
              <a:rPr lang="ru-RU" sz="1200" dirty="0">
                <a:latin typeface="Sylfaen" panose="010A0502050306030303" pitchFamily="18" charset="0"/>
              </a:rPr>
              <a:t> </a:t>
            </a:r>
            <a:r>
              <a:rPr lang="ru-RU" sz="1200" dirty="0" err="1">
                <a:latin typeface="Sylfaen" panose="010A0502050306030303" pitchFamily="18" charset="0"/>
              </a:rPr>
              <a:t>ძალების</a:t>
            </a:r>
            <a:r>
              <a:rPr lang="ru-RU" sz="1200" dirty="0">
                <a:latin typeface="Sylfaen" panose="010A0502050306030303" pitchFamily="18" charset="0"/>
              </a:rPr>
              <a:t> </a:t>
            </a:r>
            <a:r>
              <a:rPr lang="ru-RU" sz="1200" dirty="0" err="1">
                <a:latin typeface="Sylfaen" panose="010A0502050306030303" pitchFamily="18" charset="0"/>
              </a:rPr>
              <a:t>ვეტერანთა</a:t>
            </a:r>
            <a:r>
              <a:rPr lang="ru-RU" sz="1200" dirty="0">
                <a:latin typeface="Sylfaen" panose="010A0502050306030303" pitchFamily="18" charset="0"/>
              </a:rPr>
              <a:t> </a:t>
            </a:r>
            <a:r>
              <a:rPr lang="ru-RU" sz="1200" dirty="0" err="1">
                <a:latin typeface="Sylfaen" panose="010A0502050306030303" pitchFamily="18" charset="0"/>
              </a:rPr>
              <a:t>ცენტრალური</a:t>
            </a:r>
            <a:r>
              <a:rPr lang="ru-RU" sz="1200" dirty="0">
                <a:latin typeface="Sylfaen" panose="010A0502050306030303" pitchFamily="18" charset="0"/>
              </a:rPr>
              <a:t> </a:t>
            </a:r>
            <a:r>
              <a:rPr lang="ru-RU" sz="1200" dirty="0" err="1">
                <a:latin typeface="Sylfaen" panose="010A0502050306030303" pitchFamily="18" charset="0"/>
              </a:rPr>
              <a:t>კავშირისთვის</a:t>
            </a:r>
            <a:r>
              <a:rPr lang="ru-RU" sz="1200" dirty="0">
                <a:latin typeface="Sylfaen" panose="010A0502050306030303" pitchFamily="18" charset="0"/>
              </a:rPr>
              <a:t> </a:t>
            </a:r>
            <a:r>
              <a:rPr lang="ru-RU" sz="1200" dirty="0" err="1">
                <a:latin typeface="Sylfaen" panose="010A0502050306030303" pitchFamily="18" charset="0"/>
              </a:rPr>
              <a:t>სსიპ</a:t>
            </a:r>
            <a:r>
              <a:rPr lang="ru-RU" sz="1200" dirty="0">
                <a:latin typeface="Sylfaen" panose="010A0502050306030303" pitchFamily="18" charset="0"/>
              </a:rPr>
              <a:t> </a:t>
            </a:r>
            <a:r>
              <a:rPr lang="ru-RU" sz="1200" dirty="0" err="1">
                <a:latin typeface="Sylfaen" panose="010A0502050306030303" pitchFamily="18" charset="0"/>
              </a:rPr>
              <a:t>ვეტერანების</a:t>
            </a:r>
            <a:r>
              <a:rPr lang="ru-RU" sz="1200" dirty="0">
                <a:latin typeface="Sylfaen" panose="010A0502050306030303" pitchFamily="18" charset="0"/>
              </a:rPr>
              <a:t> </a:t>
            </a:r>
            <a:r>
              <a:rPr lang="ru-RU" sz="1200" dirty="0" err="1">
                <a:latin typeface="Sylfaen" panose="010A0502050306030303" pitchFamily="18" charset="0"/>
              </a:rPr>
              <a:t>საქმეთა</a:t>
            </a:r>
            <a:r>
              <a:rPr lang="ru-RU" sz="1200" dirty="0">
                <a:latin typeface="Sylfaen" panose="010A0502050306030303" pitchFamily="18" charset="0"/>
              </a:rPr>
              <a:t> </a:t>
            </a:r>
            <a:r>
              <a:rPr lang="ru-RU" sz="1200" dirty="0" err="1">
                <a:latin typeface="Sylfaen" panose="010A0502050306030303" pitchFamily="18" charset="0"/>
              </a:rPr>
              <a:t>სეხელმწიფო</a:t>
            </a:r>
            <a:r>
              <a:rPr lang="ru-RU" sz="1200" dirty="0">
                <a:latin typeface="Sylfaen" panose="010A0502050306030303" pitchFamily="18" charset="0"/>
              </a:rPr>
              <a:t> </a:t>
            </a:r>
            <a:r>
              <a:rPr lang="ru-RU" sz="1200" dirty="0" err="1">
                <a:latin typeface="Sylfaen" panose="010A0502050306030303" pitchFamily="18" charset="0"/>
              </a:rPr>
              <a:t>სამსახურიდან</a:t>
            </a:r>
            <a:r>
              <a:rPr lang="ru-RU" sz="1200" dirty="0">
                <a:latin typeface="Sylfaen" panose="010A0502050306030303" pitchFamily="18" charset="0"/>
              </a:rPr>
              <a:t> </a:t>
            </a:r>
            <a:r>
              <a:rPr lang="ru-RU" sz="1200" dirty="0" err="1">
                <a:latin typeface="Sylfaen" panose="010A0502050306030303" pitchFamily="18" charset="0"/>
              </a:rPr>
              <a:t>გადარიცხული</a:t>
            </a:r>
            <a:r>
              <a:rPr lang="ru-RU" sz="1200" dirty="0">
                <a:latin typeface="Sylfaen" panose="010A0502050306030303" pitchFamily="18" charset="0"/>
              </a:rPr>
              <a:t> </a:t>
            </a:r>
            <a:r>
              <a:rPr lang="ru-RU" sz="1200" dirty="0" err="1">
                <a:latin typeface="Sylfaen" panose="010A0502050306030303" pitchFamily="18" charset="0"/>
              </a:rPr>
              <a:t>სუბსიდიების</a:t>
            </a:r>
            <a:r>
              <a:rPr lang="ru-RU" sz="1200" dirty="0">
                <a:latin typeface="Sylfaen" panose="010A0502050306030303" pitchFamily="18" charset="0"/>
              </a:rPr>
              <a:t> </a:t>
            </a:r>
            <a:r>
              <a:rPr lang="ru-RU" sz="1200" dirty="0" err="1">
                <a:latin typeface="Sylfaen" panose="010A0502050306030303" pitchFamily="18" charset="0"/>
              </a:rPr>
              <a:t>ხარჯვის</a:t>
            </a:r>
            <a:r>
              <a:rPr lang="ru-RU" sz="1200" dirty="0">
                <a:latin typeface="Sylfaen" panose="010A0502050306030303" pitchFamily="18" charset="0"/>
              </a:rPr>
              <a:t> </a:t>
            </a:r>
            <a:r>
              <a:rPr lang="ru-RU" sz="1200" dirty="0" err="1">
                <a:latin typeface="Sylfaen" panose="010A0502050306030303" pitchFamily="18" charset="0"/>
              </a:rPr>
              <a:t>მიზნობრიობის</a:t>
            </a:r>
            <a:r>
              <a:rPr lang="ru-RU" sz="1200" dirty="0">
                <a:latin typeface="Sylfaen" panose="010A0502050306030303" pitchFamily="18" charset="0"/>
              </a:rPr>
              <a:t> </a:t>
            </a:r>
            <a:r>
              <a:rPr lang="ru-RU" sz="1200" dirty="0" err="1">
                <a:latin typeface="Sylfaen" panose="010A0502050306030303" pitchFamily="18" charset="0"/>
              </a:rPr>
              <a:t>შემოწმება</a:t>
            </a:r>
            <a:r>
              <a:rPr lang="ru-RU" sz="1200" dirty="0">
                <a:latin typeface="Sylfaen" panose="010A0502050306030303" pitchFamily="18" charset="0"/>
              </a:rPr>
              <a:t>, </a:t>
            </a:r>
            <a:r>
              <a:rPr lang="ka-GE" sz="1200" dirty="0">
                <a:latin typeface="Sylfaen" panose="010A0502050306030303" pitchFamily="18" charset="0"/>
              </a:rPr>
              <a:t>შესაბამისი დასკვნის წარდგენით.</a:t>
            </a:r>
            <a:endParaRPr lang="en-US" sz="1200" dirty="0">
              <a:latin typeface="Sylfaen" panose="010A0502050306030303" pitchFamily="18" charset="0"/>
            </a:endParaRPr>
          </a:p>
          <a:p>
            <a:pPr lvl="0" algn="just">
              <a:lnSpc>
                <a:spcPct val="150000"/>
              </a:lnSpc>
            </a:pPr>
            <a:r>
              <a:rPr lang="ka-GE" sz="1200" dirty="0">
                <a:latin typeface="Sylfaen" panose="010A0502050306030303" pitchFamily="18" charset="0"/>
              </a:rPr>
              <a:t>ჩატარებული იქნა ადმინისტრაციული დეპარტამენტის თანამშრომლების მიერ 2018 წლის ივნისის-ივლისის თვეში სამსახურში გამოცხადებისა და მათზე დაკისრებული ფუნქციონალური მოვალეობების საშემსრულებლო დისციპლინის შესწავლა-მონიტორინგი, შესაბამისი დასკვნის წარდგენით.</a:t>
            </a:r>
            <a:endParaRPr lang="en-US" sz="1200" dirty="0">
              <a:latin typeface="Sylfaen" panose="010A0502050306030303" pitchFamily="18" charset="0"/>
            </a:endParaRPr>
          </a:p>
          <a:p>
            <a:pPr algn="just">
              <a:lnSpc>
                <a:spcPct val="150000"/>
              </a:lnSpc>
            </a:pPr>
            <a:r>
              <a:rPr lang="ka-GE" sz="1200" dirty="0">
                <a:latin typeface="Sylfaen" panose="010A0502050306030303" pitchFamily="18" charset="0"/>
              </a:rPr>
              <a:t>ჩატარებული იქნა </a:t>
            </a:r>
            <a:r>
              <a:rPr lang="ru-RU" sz="1200" dirty="0" err="1">
                <a:latin typeface="Sylfaen" panose="010A0502050306030303" pitchFamily="18" charset="0"/>
              </a:rPr>
              <a:t>სსიპ</a:t>
            </a:r>
            <a:r>
              <a:rPr lang="ru-RU" sz="1200" dirty="0">
                <a:latin typeface="Sylfaen" panose="010A0502050306030303" pitchFamily="18" charset="0"/>
              </a:rPr>
              <a:t> </a:t>
            </a:r>
            <a:r>
              <a:rPr lang="ru-RU" sz="1200" dirty="0" err="1">
                <a:latin typeface="Sylfaen" panose="010A0502050306030303" pitchFamily="18" charset="0"/>
              </a:rPr>
              <a:t>ვეტერანების</a:t>
            </a:r>
            <a:r>
              <a:rPr lang="ru-RU" sz="1200" dirty="0">
                <a:latin typeface="Sylfaen" panose="010A0502050306030303" pitchFamily="18" charset="0"/>
              </a:rPr>
              <a:t> </a:t>
            </a:r>
            <a:r>
              <a:rPr lang="ru-RU" sz="1200" dirty="0" err="1">
                <a:latin typeface="Sylfaen" panose="010A0502050306030303" pitchFamily="18" charset="0"/>
              </a:rPr>
              <a:t>საქმეთა</a:t>
            </a:r>
            <a:r>
              <a:rPr lang="ru-RU" sz="1200" dirty="0">
                <a:latin typeface="Sylfaen" panose="010A0502050306030303" pitchFamily="18" charset="0"/>
              </a:rPr>
              <a:t> </a:t>
            </a:r>
            <a:r>
              <a:rPr lang="ru-RU" sz="1200" dirty="0" err="1">
                <a:latin typeface="Sylfaen" panose="010A0502050306030303" pitchFamily="18" charset="0"/>
              </a:rPr>
              <a:t>სახელმწიფო</a:t>
            </a:r>
            <a:r>
              <a:rPr lang="ru-RU" sz="1200" dirty="0">
                <a:latin typeface="Sylfaen" panose="010A0502050306030303" pitchFamily="18" charset="0"/>
              </a:rPr>
              <a:t> </a:t>
            </a:r>
            <a:r>
              <a:rPr lang="ru-RU" sz="1200" dirty="0" err="1">
                <a:latin typeface="Sylfaen" panose="010A0502050306030303" pitchFamily="18" charset="0"/>
              </a:rPr>
              <a:t>სამსახურიდან</a:t>
            </a:r>
            <a:r>
              <a:rPr lang="ru-RU" sz="1200" dirty="0">
                <a:latin typeface="Sylfaen" panose="010A0502050306030303" pitchFamily="18" charset="0"/>
              </a:rPr>
              <a:t> </a:t>
            </a:r>
            <a:r>
              <a:rPr lang="ru-RU" sz="1200" dirty="0" err="1">
                <a:latin typeface="Sylfaen" panose="010A0502050306030303" pitchFamily="18" charset="0"/>
              </a:rPr>
              <a:t>შ.პ.ს</a:t>
            </a:r>
            <a:r>
              <a:rPr lang="ru-RU" sz="1200" dirty="0">
                <a:latin typeface="Sylfaen" panose="010A0502050306030303" pitchFamily="18" charset="0"/>
              </a:rPr>
              <a:t>. </a:t>
            </a:r>
            <a:r>
              <a:rPr lang="ru-RU" sz="1200" dirty="0" err="1">
                <a:latin typeface="Sylfaen" panose="010A0502050306030303" pitchFamily="18" charset="0"/>
              </a:rPr>
              <a:t>ვ.სანიკიძის</a:t>
            </a:r>
            <a:r>
              <a:rPr lang="ru-RU" sz="1200" dirty="0">
                <a:latin typeface="Sylfaen" panose="010A0502050306030303" pitchFamily="18" charset="0"/>
              </a:rPr>
              <a:t> </a:t>
            </a:r>
            <a:r>
              <a:rPr lang="ru-RU" sz="1200" dirty="0" err="1">
                <a:latin typeface="Sylfaen" panose="010A0502050306030303" pitchFamily="18" charset="0"/>
              </a:rPr>
              <a:t>სახელობის</a:t>
            </a:r>
            <a:r>
              <a:rPr lang="ru-RU" sz="1200" dirty="0">
                <a:latin typeface="Sylfaen" panose="010A0502050306030303" pitchFamily="18" charset="0"/>
              </a:rPr>
              <a:t> </a:t>
            </a:r>
            <a:r>
              <a:rPr lang="ru-RU" sz="1200" dirty="0" err="1">
                <a:latin typeface="Sylfaen" panose="010A0502050306030303" pitchFamily="18" charset="0"/>
              </a:rPr>
              <a:t>ომის</a:t>
            </a:r>
            <a:r>
              <a:rPr lang="ru-RU" sz="1200" dirty="0">
                <a:latin typeface="Sylfaen" panose="010A0502050306030303" pitchFamily="18" charset="0"/>
              </a:rPr>
              <a:t> </a:t>
            </a:r>
            <a:r>
              <a:rPr lang="ru-RU" sz="1200" dirty="0" err="1">
                <a:latin typeface="Sylfaen" panose="010A0502050306030303" pitchFamily="18" charset="0"/>
              </a:rPr>
              <a:t>ვეტერანთა</a:t>
            </a:r>
            <a:r>
              <a:rPr lang="ru-RU" sz="1200" dirty="0">
                <a:latin typeface="Sylfaen" panose="010A0502050306030303" pitchFamily="18" charset="0"/>
              </a:rPr>
              <a:t> </a:t>
            </a:r>
            <a:r>
              <a:rPr lang="ru-RU" sz="1200" dirty="0" err="1">
                <a:latin typeface="Sylfaen" panose="010A0502050306030303" pitchFamily="18" charset="0"/>
              </a:rPr>
              <a:t>კლინიკურ</a:t>
            </a:r>
            <a:r>
              <a:rPr lang="ru-RU" sz="1200" dirty="0">
                <a:latin typeface="Sylfaen" panose="010A0502050306030303" pitchFamily="18" charset="0"/>
              </a:rPr>
              <a:t> </a:t>
            </a:r>
            <a:r>
              <a:rPr lang="ru-RU" sz="1200" dirty="0" err="1">
                <a:latin typeface="Sylfaen" panose="010A0502050306030303" pitchFamily="18" charset="0"/>
              </a:rPr>
              <a:t>ჰოსპიტალზე</a:t>
            </a:r>
            <a:r>
              <a:rPr lang="ru-RU" sz="1200" dirty="0">
                <a:latin typeface="Sylfaen" panose="010A0502050306030303" pitchFamily="18" charset="0"/>
              </a:rPr>
              <a:t> </a:t>
            </a:r>
            <a:r>
              <a:rPr lang="ru-RU" sz="1200" dirty="0" err="1">
                <a:latin typeface="Sylfaen" panose="010A0502050306030303" pitchFamily="18" charset="0"/>
              </a:rPr>
              <a:t>გადარიცხული</a:t>
            </a:r>
            <a:r>
              <a:rPr lang="ru-RU" sz="1200" dirty="0">
                <a:latin typeface="Sylfaen" panose="010A0502050306030303" pitchFamily="18" charset="0"/>
              </a:rPr>
              <a:t> </a:t>
            </a:r>
            <a:r>
              <a:rPr lang="ru-RU" sz="1200" dirty="0" err="1">
                <a:latin typeface="Sylfaen" panose="010A0502050306030303" pitchFamily="18" charset="0"/>
              </a:rPr>
              <a:t>ასიგნებების</a:t>
            </a:r>
            <a:r>
              <a:rPr lang="ru-RU" sz="1200" dirty="0">
                <a:latin typeface="Sylfaen" panose="010A0502050306030303" pitchFamily="18" charset="0"/>
              </a:rPr>
              <a:t> </a:t>
            </a:r>
            <a:r>
              <a:rPr lang="ru-RU" sz="1200" dirty="0" err="1">
                <a:latin typeface="Sylfaen" panose="010A0502050306030303" pitchFamily="18" charset="0"/>
              </a:rPr>
              <a:t>ფაქტიური</a:t>
            </a:r>
            <a:r>
              <a:rPr lang="ru-RU" sz="1200" dirty="0">
                <a:latin typeface="Sylfaen" panose="010A0502050306030303" pitchFamily="18" charset="0"/>
              </a:rPr>
              <a:t> </a:t>
            </a:r>
            <a:r>
              <a:rPr lang="ru-RU" sz="1200" dirty="0" err="1">
                <a:latin typeface="Sylfaen" panose="010A0502050306030303" pitchFamily="18" charset="0"/>
              </a:rPr>
              <a:t>ხარჯვის</a:t>
            </a:r>
            <a:r>
              <a:rPr lang="ru-RU" sz="1200" dirty="0">
                <a:latin typeface="Sylfaen" panose="010A0502050306030303" pitchFamily="18" charset="0"/>
              </a:rPr>
              <a:t> </a:t>
            </a:r>
            <a:r>
              <a:rPr lang="ru-RU" sz="1200" dirty="0" err="1">
                <a:latin typeface="Sylfaen" panose="010A0502050306030303" pitchFamily="18" charset="0"/>
              </a:rPr>
              <a:t>შემოწმება</a:t>
            </a:r>
            <a:r>
              <a:rPr lang="ka-GE" sz="1200" dirty="0">
                <a:latin typeface="Sylfaen" panose="010A0502050306030303" pitchFamily="18" charset="0"/>
              </a:rPr>
              <a:t>, შესაბამისი დასკვნის წარდგენით.</a:t>
            </a:r>
            <a:endParaRPr lang="en-US" sz="1200" dirty="0">
              <a:latin typeface="Sylfaen" panose="010A0502050306030303" pitchFamily="18" charset="0"/>
            </a:endParaRPr>
          </a:p>
          <a:p>
            <a:pPr lvl="0" algn="just">
              <a:lnSpc>
                <a:spcPct val="150000"/>
              </a:lnSpc>
            </a:pPr>
            <a:r>
              <a:rPr lang="ru-RU" sz="1200" dirty="0" err="1">
                <a:latin typeface="Sylfaen" panose="010A0502050306030303" pitchFamily="18" charset="0"/>
              </a:rPr>
              <a:t>საქართველოს</a:t>
            </a:r>
            <a:r>
              <a:rPr lang="ru-RU" sz="1200" dirty="0">
                <a:latin typeface="Sylfaen" panose="010A0502050306030303" pitchFamily="18" charset="0"/>
              </a:rPr>
              <a:t> </a:t>
            </a:r>
            <a:r>
              <a:rPr lang="ru-RU" sz="1200" dirty="0" err="1">
                <a:latin typeface="Sylfaen" panose="010A0502050306030303" pitchFamily="18" charset="0"/>
              </a:rPr>
              <a:t>ტერიტორიული</a:t>
            </a:r>
            <a:r>
              <a:rPr lang="ru-RU" sz="1200" dirty="0">
                <a:latin typeface="Sylfaen" panose="010A0502050306030303" pitchFamily="18" charset="0"/>
              </a:rPr>
              <a:t> </a:t>
            </a:r>
            <a:r>
              <a:rPr lang="ru-RU" sz="1200" dirty="0" err="1">
                <a:latin typeface="Sylfaen" panose="010A0502050306030303" pitchFamily="18" charset="0"/>
              </a:rPr>
              <a:t>მთლიანობისათვის</a:t>
            </a:r>
            <a:r>
              <a:rPr lang="ru-RU" sz="1200" dirty="0">
                <a:latin typeface="Sylfaen" panose="010A0502050306030303" pitchFamily="18" charset="0"/>
              </a:rPr>
              <a:t> </a:t>
            </a:r>
            <a:r>
              <a:rPr lang="ru-RU" sz="1200" dirty="0" err="1">
                <a:latin typeface="Sylfaen" panose="010A0502050306030303" pitchFamily="18" charset="0"/>
              </a:rPr>
              <a:t>საბრძოლო</a:t>
            </a:r>
            <a:r>
              <a:rPr lang="ru-RU" sz="1200" dirty="0">
                <a:latin typeface="Sylfaen" panose="010A0502050306030303" pitchFamily="18" charset="0"/>
              </a:rPr>
              <a:t> </a:t>
            </a:r>
            <a:r>
              <a:rPr lang="ru-RU" sz="1200" dirty="0" err="1">
                <a:latin typeface="Sylfaen" panose="010A0502050306030303" pitchFamily="18" charset="0"/>
              </a:rPr>
              <a:t>მოქმედებებში</a:t>
            </a:r>
            <a:r>
              <a:rPr lang="ru-RU" sz="1200" dirty="0">
                <a:latin typeface="Sylfaen" panose="010A0502050306030303" pitchFamily="18" charset="0"/>
              </a:rPr>
              <a:t> </a:t>
            </a:r>
            <a:r>
              <a:rPr lang="ru-RU" sz="1200" dirty="0" err="1">
                <a:latin typeface="Sylfaen" panose="010A0502050306030303" pitchFamily="18" charset="0"/>
              </a:rPr>
              <a:t>დაღუპული</a:t>
            </a:r>
            <a:r>
              <a:rPr lang="ru-RU" sz="1200" dirty="0">
                <a:latin typeface="Sylfaen" panose="010A0502050306030303" pitchFamily="18" charset="0"/>
              </a:rPr>
              <a:t> </a:t>
            </a:r>
            <a:r>
              <a:rPr lang="ru-RU" sz="1200" dirty="0" err="1">
                <a:latin typeface="Sylfaen" panose="010A0502050306030303" pitchFamily="18" charset="0"/>
              </a:rPr>
              <a:t>ოჯახის</a:t>
            </a:r>
            <a:r>
              <a:rPr lang="ru-RU" sz="1200" dirty="0">
                <a:latin typeface="Sylfaen" panose="010A0502050306030303" pitchFamily="18" charset="0"/>
              </a:rPr>
              <a:t> </a:t>
            </a:r>
            <a:r>
              <a:rPr lang="ru-RU" sz="1200" dirty="0" err="1">
                <a:latin typeface="Sylfaen" panose="010A0502050306030303" pitchFamily="18" charset="0"/>
              </a:rPr>
              <a:t>წევრის</a:t>
            </a:r>
            <a:r>
              <a:rPr lang="ru-RU" sz="1200" dirty="0">
                <a:latin typeface="Sylfaen" panose="010A0502050306030303" pitchFamily="18" charset="0"/>
              </a:rPr>
              <a:t> </a:t>
            </a:r>
            <a:r>
              <a:rPr lang="ru-RU" sz="1200" dirty="0" err="1">
                <a:latin typeface="Sylfaen" panose="010A0502050306030303" pitchFamily="18" charset="0"/>
              </a:rPr>
              <a:t>სტატუსის</a:t>
            </a:r>
            <a:r>
              <a:rPr lang="ru-RU" sz="1200" dirty="0">
                <a:latin typeface="Sylfaen" panose="010A0502050306030303" pitchFamily="18" charset="0"/>
              </a:rPr>
              <a:t> </a:t>
            </a:r>
            <a:r>
              <a:rPr lang="ru-RU" sz="1200" dirty="0" err="1">
                <a:latin typeface="Sylfaen" panose="010A0502050306030303" pitchFamily="18" charset="0"/>
              </a:rPr>
              <a:t>მქონე</a:t>
            </a:r>
            <a:r>
              <a:rPr lang="ru-RU" sz="1200" dirty="0">
                <a:latin typeface="Sylfaen" panose="010A0502050306030303" pitchFamily="18" charset="0"/>
              </a:rPr>
              <a:t> </a:t>
            </a:r>
            <a:r>
              <a:rPr lang="ru-RU" sz="1200" dirty="0" err="1">
                <a:latin typeface="Sylfaen" panose="010A0502050306030303" pitchFamily="18" charset="0"/>
              </a:rPr>
              <a:t>პირთა</a:t>
            </a:r>
            <a:r>
              <a:rPr lang="ru-RU" sz="1200" dirty="0">
                <a:latin typeface="Sylfaen" panose="010A0502050306030303" pitchFamily="18" charset="0"/>
              </a:rPr>
              <a:t>  </a:t>
            </a:r>
            <a:r>
              <a:rPr lang="ru-RU" sz="1200" dirty="0" err="1">
                <a:latin typeface="Sylfaen" panose="010A0502050306030303" pitchFamily="18" charset="0"/>
              </a:rPr>
              <a:t>ანკეტა</a:t>
            </a:r>
            <a:r>
              <a:rPr lang="ru-RU" sz="1200" dirty="0">
                <a:latin typeface="Sylfaen" panose="010A0502050306030303" pitchFamily="18" charset="0"/>
              </a:rPr>
              <a:t> - </a:t>
            </a:r>
            <a:r>
              <a:rPr lang="ru-RU" sz="1200" dirty="0" err="1">
                <a:latin typeface="Sylfaen" panose="010A0502050306030303" pitchFamily="18" charset="0"/>
              </a:rPr>
              <a:t>განაცხადებ</a:t>
            </a:r>
            <a:r>
              <a:rPr lang="ka-GE" sz="1200" dirty="0">
                <a:latin typeface="Sylfaen" panose="010A0502050306030303" pitchFamily="18" charset="0"/>
              </a:rPr>
              <a:t>ებისა და მათზე თანდართული დოკუმენტაციის ეტაპობრივი შესწავლა (შესწავლილი რაოდენობა 450).</a:t>
            </a:r>
            <a:endParaRPr lang="en-US" sz="1200" dirty="0">
              <a:latin typeface="Sylfaen" panose="010A0502050306030303" pitchFamily="18" charset="0"/>
            </a:endParaRPr>
          </a:p>
          <a:p>
            <a:pPr algn="just">
              <a:lnSpc>
                <a:spcPct val="150000"/>
              </a:lnSpc>
            </a:pPr>
            <a:r>
              <a:rPr lang="ka-GE" sz="1200" dirty="0">
                <a:latin typeface="Sylfaen" panose="010A0502050306030303" pitchFamily="18" charset="0"/>
              </a:rPr>
              <a:t>შესწავლის შედეგად გამოვლენილი იქნა აღნიშნული სტატუსის შესაჩერებელი 10 (ათი) ფაქტი</a:t>
            </a:r>
            <a:r>
              <a:rPr lang="en-US" sz="1200" dirty="0">
                <a:latin typeface="Sylfaen" panose="010A0502050306030303" pitchFamily="18" charset="0"/>
              </a:rPr>
              <a:t>, </a:t>
            </a:r>
            <a:r>
              <a:rPr lang="ka-GE" sz="1200" dirty="0">
                <a:latin typeface="Sylfaen" panose="010A0502050306030303" pitchFamily="18" charset="0"/>
              </a:rPr>
              <a:t>რომელიც შემდგომი რეაგირების მიზნით წარედგინა სოციალურ საკითხთა და სააღრიცხვო-ანალიტიკურ დეპარტამენტს.</a:t>
            </a:r>
            <a:endParaRPr lang="en-US" sz="1200" dirty="0">
              <a:latin typeface="Sylfaen" panose="010A0502050306030303" pitchFamily="18" charset="0"/>
            </a:endParaRPr>
          </a:p>
          <a:p>
            <a:pPr lvl="0" algn="just">
              <a:lnSpc>
                <a:spcPct val="150000"/>
              </a:lnSpc>
            </a:pPr>
            <a:r>
              <a:rPr lang="en-US" sz="1200" dirty="0" err="1">
                <a:latin typeface="Sylfaen" panose="010A0502050306030303" pitchFamily="18" charset="0"/>
              </a:rPr>
              <a:t>სსიპ</a:t>
            </a:r>
            <a:r>
              <a:rPr lang="en-US" sz="1200" dirty="0">
                <a:latin typeface="Sylfaen" panose="010A0502050306030303" pitchFamily="18" charset="0"/>
              </a:rPr>
              <a:t> - </a:t>
            </a:r>
            <a:r>
              <a:rPr lang="en-US" sz="1200" dirty="0" err="1">
                <a:latin typeface="Sylfaen" panose="010A0502050306030303" pitchFamily="18" charset="0"/>
              </a:rPr>
              <a:t>ვეტერანთა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a:latin typeface="Sylfaen" panose="010A0502050306030303" pitchFamily="18" charset="0"/>
              </a:rPr>
              <a:t>სამსახურში</a:t>
            </a:r>
            <a:r>
              <a:rPr lang="en-US" sz="1200" dirty="0">
                <a:latin typeface="Sylfaen" panose="010A0502050306030303" pitchFamily="18" charset="0"/>
              </a:rPr>
              <a:t> </a:t>
            </a:r>
            <a:r>
              <a:rPr lang="ka-GE" sz="1200" dirty="0">
                <a:latin typeface="Sylfaen" panose="010A0502050306030303" pitchFamily="18" charset="0"/>
              </a:rPr>
              <a:t>შემოსული მოქალაქეების განცხადებებში საჩივრის სახით მოყვანილი გარემოებების შესწავლა-მოკვლევა და სათანადო დასკვნის გამოტანის 6 (ექვსი) ფაქტი. </a:t>
            </a:r>
            <a:endParaRPr lang="en-US" sz="1200" dirty="0">
              <a:latin typeface="Sylfaen" panose="010A0502050306030303" pitchFamily="18" charset="0"/>
            </a:endParaRPr>
          </a:p>
          <a:p>
            <a:pPr lvl="0" algn="just">
              <a:lnSpc>
                <a:spcPct val="150000"/>
              </a:lnSpc>
            </a:pPr>
            <a:r>
              <a:rPr lang="en-US" sz="1200" dirty="0" err="1">
                <a:latin typeface="Sylfaen" panose="010A0502050306030303" pitchFamily="18" charset="0"/>
              </a:rPr>
              <a:t>სსიპ</a:t>
            </a:r>
            <a:r>
              <a:rPr lang="en-US" sz="1200" dirty="0">
                <a:latin typeface="Sylfaen" panose="010A0502050306030303" pitchFamily="18" charset="0"/>
              </a:rPr>
              <a:t> - </a:t>
            </a:r>
            <a:r>
              <a:rPr lang="en-US" sz="1200" dirty="0" err="1">
                <a:latin typeface="Sylfaen" panose="010A0502050306030303" pitchFamily="18" charset="0"/>
              </a:rPr>
              <a:t>ვეტერანთა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a:latin typeface="Sylfaen" panose="010A0502050306030303" pitchFamily="18" charset="0"/>
              </a:rPr>
              <a:t>სამსახურში</a:t>
            </a:r>
            <a:r>
              <a:rPr lang="en-US" sz="1200" dirty="0">
                <a:latin typeface="Sylfaen" panose="010A0502050306030303" pitchFamily="18" charset="0"/>
              </a:rPr>
              <a:t> </a:t>
            </a:r>
            <a:r>
              <a:rPr lang="ka-GE" sz="1200" dirty="0">
                <a:latin typeface="Sylfaen" panose="010A0502050306030303" pitchFamily="18" charset="0"/>
              </a:rPr>
              <a:t>შემოსული </a:t>
            </a:r>
            <a:r>
              <a:rPr lang="en-US" sz="1200" dirty="0" err="1">
                <a:latin typeface="Sylfaen" panose="010A0502050306030303" pitchFamily="18" charset="0"/>
              </a:rPr>
              <a:t>სსიპ</a:t>
            </a:r>
            <a:r>
              <a:rPr lang="en-US" sz="1200" dirty="0">
                <a:latin typeface="Sylfaen" panose="010A0502050306030303" pitchFamily="18" charset="0"/>
              </a:rPr>
              <a:t> - </a:t>
            </a:r>
            <a:r>
              <a:rPr lang="en-US" sz="1200" dirty="0" err="1">
                <a:latin typeface="Sylfaen" panose="010A0502050306030303" pitchFamily="18" charset="0"/>
              </a:rPr>
              <a:t>საჯარო</a:t>
            </a:r>
            <a:r>
              <a:rPr lang="en-US" sz="1200" dirty="0">
                <a:latin typeface="Sylfaen" panose="010A0502050306030303" pitchFamily="18" charset="0"/>
              </a:rPr>
              <a:t> </a:t>
            </a:r>
            <a:r>
              <a:rPr lang="en-US" sz="1200" dirty="0" err="1">
                <a:latin typeface="Sylfaen" panose="010A0502050306030303" pitchFamily="18" charset="0"/>
              </a:rPr>
              <a:t>სამსახურის</a:t>
            </a:r>
            <a:r>
              <a:rPr lang="en-US" sz="1200" dirty="0">
                <a:latin typeface="Sylfaen" panose="010A0502050306030303" pitchFamily="18" charset="0"/>
              </a:rPr>
              <a:t> </a:t>
            </a:r>
            <a:r>
              <a:rPr lang="en-US" sz="1200" dirty="0" err="1">
                <a:latin typeface="Sylfaen" panose="010A0502050306030303" pitchFamily="18" charset="0"/>
              </a:rPr>
              <a:t>ბიურო</a:t>
            </a:r>
            <a:r>
              <a:rPr lang="ka-GE" sz="1200" dirty="0">
                <a:latin typeface="Sylfaen" panose="010A0502050306030303" pitchFamily="18" charset="0"/>
              </a:rPr>
              <a:t>ს წერილში მოყვანილი გარემოებების შესწავლა-მოკვლევა და სათანადო დასკვნის გამოტანის 1 (ერთი) ფაქტი, რაზედაც განხორციელებული იქნა შესაბამისი რეაგირება. </a:t>
            </a:r>
            <a:endParaRPr lang="en-US" sz="1200" dirty="0">
              <a:latin typeface="Sylfaen" panose="010A0502050306030303" pitchFamily="18" charset="0"/>
            </a:endParaRPr>
          </a:p>
          <a:p>
            <a:pPr lvl="0" algn="just">
              <a:lnSpc>
                <a:spcPct val="150000"/>
              </a:lnSpc>
            </a:pPr>
            <a:r>
              <a:rPr lang="ka-GE" sz="1200" dirty="0">
                <a:latin typeface="Sylfaen" panose="010A0502050306030303" pitchFamily="18" charset="0"/>
              </a:rPr>
              <a:t>სსიპ - ვეტერანთა სახელმწიფო სამსახურში შემოსული სახალხო დამცველის აპარატიდან განცხადებაში  მოყვანილი გარემოებების შესწავლა-მოკვლევა და სათანადო დასკვნის გამოტანის 1 (ერთი) ფაქტი, რაზედაც განხორციელებული იქნა შესაბამისი რეაგირება. </a:t>
            </a:r>
            <a:endParaRPr lang="en-US" sz="1200" dirty="0">
              <a:latin typeface="Sylfaen" panose="010A0502050306030303" pitchFamily="18" charset="0"/>
            </a:endParaRPr>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38</a:t>
            </a:r>
            <a:endParaRPr lang="en-US" sz="1200" b="0" dirty="0">
              <a:solidFill>
                <a:schemeClr val="tx1"/>
              </a:solidFill>
            </a:endParaRPr>
          </a:p>
        </p:txBody>
      </p:sp>
    </p:spTree>
    <p:extLst>
      <p:ext uri="{BB962C8B-B14F-4D97-AF65-F5344CB8AC3E}">
        <p14:creationId xmlns:p14="http://schemas.microsoft.com/office/powerpoint/2010/main" val="28851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1600" y="414867"/>
            <a:ext cx="9042400" cy="6053666"/>
          </a:xfrm>
        </p:spPr>
        <p:txBody>
          <a:bodyPr/>
          <a:lstStyle/>
          <a:p>
            <a:pPr marL="0" indent="0" algn="just">
              <a:buNone/>
            </a:pPr>
            <a:endParaRPr lang="ka-GE" sz="1200" dirty="0" smtClean="0"/>
          </a:p>
          <a:p>
            <a:pPr marL="0" indent="0" algn="just">
              <a:buNone/>
            </a:pPr>
            <a:endParaRPr lang="ka-GE" sz="1200" dirty="0" smtClean="0"/>
          </a:p>
          <a:p>
            <a:pPr marL="0" indent="0" algn="just">
              <a:buNone/>
            </a:pPr>
            <a:endParaRPr lang="ka-GE" sz="1200" dirty="0"/>
          </a:p>
          <a:p>
            <a:pPr algn="just">
              <a:lnSpc>
                <a:spcPct val="150000"/>
              </a:lnSpc>
            </a:pPr>
            <a:r>
              <a:rPr lang="ka-GE" sz="1200" dirty="0" smtClean="0"/>
              <a:t>2004 </a:t>
            </a:r>
            <a:r>
              <a:rPr lang="ka-GE" sz="1200" dirty="0"/>
              <a:t>წლიდან 2011 წლამდე რეგისტრაცია გაიარა და ვეტერანის სტატუსი მიენიჭა - </a:t>
            </a:r>
            <a:r>
              <a:rPr lang="ka-GE" sz="1200" b="1" dirty="0"/>
              <a:t>44 235</a:t>
            </a:r>
            <a:r>
              <a:rPr lang="ka-GE" sz="1200" dirty="0"/>
              <a:t> ვეტერანს.</a:t>
            </a:r>
            <a:endParaRPr lang="en-US" sz="1200" dirty="0"/>
          </a:p>
          <a:p>
            <a:pPr algn="just">
              <a:lnSpc>
                <a:spcPct val="150000"/>
              </a:lnSpc>
            </a:pPr>
            <a:r>
              <a:rPr lang="ka-GE" sz="1200" dirty="0"/>
              <a:t>2011 წლიდან დღემდე ვეტერანების საქმეთა სახელმწიფო სამსახურში არსებული ვეტერანთა აღრიცხვის ელექტრონულ მონაცემთა ბაზაში ვეტერანების რეგისტრაცია დინამიკაში შემდეგნაირად გამოიყურება:</a:t>
            </a:r>
            <a:endParaRPr lang="en-US" sz="1200" dirty="0"/>
          </a:p>
          <a:p>
            <a:pPr>
              <a:lnSpc>
                <a:spcPct val="150000"/>
              </a:lnSpc>
            </a:pPr>
            <a:endParaRPr lang="ka-GE" sz="1200" dirty="0" smtClean="0"/>
          </a:p>
          <a:p>
            <a:pPr marL="0" indent="0">
              <a:lnSpc>
                <a:spcPct val="150000"/>
              </a:lnSpc>
              <a:buNone/>
            </a:pPr>
            <a:endParaRPr lang="ka-GE" sz="1600" dirty="0" smtClean="0"/>
          </a:p>
          <a:p>
            <a:pPr marL="0" indent="0">
              <a:buNone/>
            </a:pPr>
            <a:endParaRPr lang="ka-GE" sz="1600" dirty="0"/>
          </a:p>
          <a:p>
            <a:pPr marL="0" indent="0">
              <a:buNone/>
            </a:pPr>
            <a:endParaRPr lang="ka-GE" sz="1600" dirty="0" smtClean="0"/>
          </a:p>
          <a:p>
            <a:pPr marL="0" indent="0">
              <a:buNone/>
            </a:pPr>
            <a:endParaRPr lang="en-US" sz="1600" dirty="0"/>
          </a:p>
          <a:p>
            <a:pPr marL="0" indent="0">
              <a:buNone/>
            </a:pPr>
            <a:endParaRPr lang="en-US" sz="1600" dirty="0"/>
          </a:p>
        </p:txBody>
      </p:sp>
      <p:sp>
        <p:nvSpPr>
          <p:cNvPr id="7" name="Номер слайда 6"/>
          <p:cNvSpPr>
            <a:spLocks noGrp="1"/>
          </p:cNvSpPr>
          <p:nvPr>
            <p:ph type="sldNum" sz="quarter" idx="12"/>
          </p:nvPr>
        </p:nvSpPr>
        <p:spPr>
          <a:xfrm>
            <a:off x="8077200" y="6528816"/>
            <a:ext cx="1066800" cy="329184"/>
          </a:xfrm>
        </p:spPr>
        <p:txBody>
          <a:bodyPr/>
          <a:lstStyle/>
          <a:p>
            <a:pPr algn="r"/>
            <a:r>
              <a:rPr lang="ka-GE" sz="1200" b="0" dirty="0">
                <a:solidFill>
                  <a:schemeClr val="tx1"/>
                </a:solidFill>
              </a:rPr>
              <a:t>3</a:t>
            </a:r>
            <a:endParaRPr lang="en-US" sz="1200" b="0" dirty="0">
              <a:solidFill>
                <a:schemeClr val="tx1"/>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413789736"/>
              </p:ext>
            </p:extLst>
          </p:nvPr>
        </p:nvGraphicFramePr>
        <p:xfrm>
          <a:off x="1490134" y="2254582"/>
          <a:ext cx="6096000" cy="370840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marL="0" marR="0" algn="ctr">
                        <a:lnSpc>
                          <a:spcPct val="107000"/>
                        </a:lnSpc>
                        <a:spcBef>
                          <a:spcPts val="0"/>
                        </a:spcBef>
                        <a:spcAft>
                          <a:spcPts val="0"/>
                        </a:spcAft>
                      </a:pPr>
                      <a:r>
                        <a:rPr lang="ka-GE" sz="1400" dirty="0">
                          <a:effectLst/>
                        </a:rPr>
                        <a:t>წელი</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ka-GE" sz="1400" dirty="0">
                          <a:effectLst/>
                        </a:rPr>
                        <a:t>ვეტერანების რაოდენობა</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70840">
                <a:tc>
                  <a:txBody>
                    <a:bodyPr/>
                    <a:lstStyle/>
                    <a:p>
                      <a:pPr marL="0" marR="0" algn="ctr">
                        <a:lnSpc>
                          <a:spcPct val="107000"/>
                        </a:lnSpc>
                        <a:spcBef>
                          <a:spcPts val="0"/>
                        </a:spcBef>
                        <a:spcAft>
                          <a:spcPts val="0"/>
                        </a:spcAft>
                      </a:pPr>
                      <a:r>
                        <a:rPr lang="ka-GE" sz="1200" b="1" dirty="0">
                          <a:effectLst/>
                        </a:rPr>
                        <a:t>2004 - 2010</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44 235</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70840">
                <a:tc>
                  <a:txBody>
                    <a:bodyPr/>
                    <a:lstStyle/>
                    <a:p>
                      <a:pPr marL="0" marR="0" algn="ctr">
                        <a:lnSpc>
                          <a:spcPct val="107000"/>
                        </a:lnSpc>
                        <a:spcBef>
                          <a:spcPts val="0"/>
                        </a:spcBef>
                        <a:spcAft>
                          <a:spcPts val="0"/>
                        </a:spcAft>
                      </a:pPr>
                      <a:r>
                        <a:rPr lang="ka-GE" sz="1200" b="1" dirty="0">
                          <a:effectLst/>
                        </a:rPr>
                        <a:t>2011</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48 968</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70840">
                <a:tc>
                  <a:txBody>
                    <a:bodyPr/>
                    <a:lstStyle/>
                    <a:p>
                      <a:pPr marL="0" marR="0" algn="ctr">
                        <a:lnSpc>
                          <a:spcPct val="107000"/>
                        </a:lnSpc>
                        <a:spcBef>
                          <a:spcPts val="0"/>
                        </a:spcBef>
                        <a:spcAft>
                          <a:spcPts val="0"/>
                        </a:spcAft>
                      </a:pPr>
                      <a:r>
                        <a:rPr lang="ka-GE" sz="1200" b="1" dirty="0">
                          <a:effectLst/>
                        </a:rPr>
                        <a:t>2012</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50 667</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70840">
                <a:tc>
                  <a:txBody>
                    <a:bodyPr/>
                    <a:lstStyle/>
                    <a:p>
                      <a:pPr marL="0" marR="0" algn="ctr">
                        <a:lnSpc>
                          <a:spcPct val="107000"/>
                        </a:lnSpc>
                        <a:spcBef>
                          <a:spcPts val="0"/>
                        </a:spcBef>
                        <a:spcAft>
                          <a:spcPts val="0"/>
                        </a:spcAft>
                      </a:pPr>
                      <a:r>
                        <a:rPr lang="ka-GE" sz="1200" b="1" dirty="0">
                          <a:effectLst/>
                        </a:rPr>
                        <a:t>2013</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58 566</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70840">
                <a:tc>
                  <a:txBody>
                    <a:bodyPr/>
                    <a:lstStyle/>
                    <a:p>
                      <a:pPr marL="0" marR="0" algn="ctr">
                        <a:lnSpc>
                          <a:spcPct val="107000"/>
                        </a:lnSpc>
                        <a:spcBef>
                          <a:spcPts val="0"/>
                        </a:spcBef>
                        <a:spcAft>
                          <a:spcPts val="0"/>
                        </a:spcAft>
                      </a:pPr>
                      <a:r>
                        <a:rPr lang="ka-GE" sz="1200" b="1" dirty="0">
                          <a:effectLst/>
                        </a:rPr>
                        <a:t>2014</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63 695</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70840">
                <a:tc>
                  <a:txBody>
                    <a:bodyPr/>
                    <a:lstStyle/>
                    <a:p>
                      <a:pPr marL="0" marR="0" algn="ctr">
                        <a:lnSpc>
                          <a:spcPct val="107000"/>
                        </a:lnSpc>
                        <a:spcBef>
                          <a:spcPts val="0"/>
                        </a:spcBef>
                        <a:spcAft>
                          <a:spcPts val="0"/>
                        </a:spcAft>
                      </a:pPr>
                      <a:r>
                        <a:rPr lang="ka-GE" sz="1200" b="1" dirty="0">
                          <a:effectLst/>
                        </a:rPr>
                        <a:t>2015</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65 684</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70840">
                <a:tc>
                  <a:txBody>
                    <a:bodyPr/>
                    <a:lstStyle/>
                    <a:p>
                      <a:pPr marL="0" marR="0" algn="ctr">
                        <a:lnSpc>
                          <a:spcPct val="107000"/>
                        </a:lnSpc>
                        <a:spcBef>
                          <a:spcPts val="0"/>
                        </a:spcBef>
                        <a:spcAft>
                          <a:spcPts val="0"/>
                        </a:spcAft>
                      </a:pPr>
                      <a:r>
                        <a:rPr lang="ka-GE" sz="1200" b="1" dirty="0">
                          <a:effectLst/>
                        </a:rPr>
                        <a:t>2016</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67 651</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70840">
                <a:tc>
                  <a:txBody>
                    <a:bodyPr/>
                    <a:lstStyle/>
                    <a:p>
                      <a:pPr marL="0" marR="0" algn="ctr">
                        <a:lnSpc>
                          <a:spcPct val="107000"/>
                        </a:lnSpc>
                        <a:spcBef>
                          <a:spcPts val="0"/>
                        </a:spcBef>
                        <a:spcAft>
                          <a:spcPts val="0"/>
                        </a:spcAft>
                      </a:pPr>
                      <a:r>
                        <a:rPr lang="ka-GE" sz="1200" b="1" dirty="0">
                          <a:effectLst/>
                        </a:rPr>
                        <a:t>2017</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ka-GE" sz="1200" b="1" dirty="0">
                          <a:effectLst/>
                        </a:rPr>
                        <a:t>69 187</a:t>
                      </a:r>
                      <a:endParaRPr lang="en-US"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370840">
                <a:tc>
                  <a:txBody>
                    <a:bodyPr/>
                    <a:lstStyle/>
                    <a:p>
                      <a:pPr marL="0" marR="0" algn="ctr" defTabSz="914400" rtl="0" eaLnBrk="1" latinLnBrk="0" hangingPunct="1">
                        <a:lnSpc>
                          <a:spcPct val="107000"/>
                        </a:lnSpc>
                        <a:spcBef>
                          <a:spcPts val="0"/>
                        </a:spcBef>
                        <a:spcAft>
                          <a:spcPts val="0"/>
                        </a:spcAft>
                      </a:pPr>
                      <a:r>
                        <a:rPr lang="en-US" sz="1200" b="1" kern="1200" dirty="0" smtClean="0">
                          <a:solidFill>
                            <a:schemeClr val="dk1"/>
                          </a:solidFill>
                          <a:effectLst/>
                          <a:latin typeface="+mn-lt"/>
                          <a:ea typeface="+mn-ea"/>
                          <a:cs typeface="+mn-cs"/>
                        </a:rPr>
                        <a:t>2018</a:t>
                      </a:r>
                      <a:endParaRPr lang="en-US" sz="1200" b="1" kern="1200" dirty="0">
                        <a:solidFill>
                          <a:schemeClr val="dk1"/>
                        </a:solidFill>
                        <a:effectLst/>
                        <a:latin typeface="+mn-lt"/>
                        <a:ea typeface="+mn-ea"/>
                        <a:cs typeface="+mn-cs"/>
                      </a:endParaRPr>
                    </a:p>
                  </a:txBody>
                  <a:tcPr anchor="ctr"/>
                </a:tc>
                <a:tc>
                  <a:txBody>
                    <a:bodyPr/>
                    <a:lstStyle/>
                    <a:p>
                      <a:pPr marL="0" marR="0" algn="ctr" defTabSz="914400" rtl="0" eaLnBrk="1" latinLnBrk="0" hangingPunct="1">
                        <a:lnSpc>
                          <a:spcPct val="107000"/>
                        </a:lnSpc>
                        <a:spcBef>
                          <a:spcPts val="0"/>
                        </a:spcBef>
                        <a:spcAft>
                          <a:spcPts val="0"/>
                        </a:spcAft>
                      </a:pPr>
                      <a:r>
                        <a:rPr lang="en-US" sz="1200" b="1" kern="1200" dirty="0" smtClean="0">
                          <a:solidFill>
                            <a:schemeClr val="dk1"/>
                          </a:solidFill>
                          <a:effectLst/>
                          <a:latin typeface="+mn-lt"/>
                          <a:ea typeface="+mn-ea"/>
                          <a:cs typeface="+mn-cs"/>
                        </a:rPr>
                        <a:t>68 785</a:t>
                      </a:r>
                      <a:endParaRPr lang="en-US" sz="1200" b="1" kern="1200" dirty="0">
                        <a:solidFill>
                          <a:schemeClr val="dk1"/>
                        </a:solidFill>
                        <a:effectLst/>
                        <a:latin typeface="+mn-lt"/>
                        <a:ea typeface="+mn-ea"/>
                        <a:cs typeface="+mn-cs"/>
                      </a:endParaRPr>
                    </a:p>
                  </a:txBody>
                  <a:tcPr anchor="ctr"/>
                </a:tc>
              </a:tr>
            </a:tbl>
          </a:graphicData>
        </a:graphic>
      </p:graphicFrame>
    </p:spTree>
    <p:extLst>
      <p:ext uri="{BB962C8B-B14F-4D97-AF65-F5344CB8AC3E}">
        <p14:creationId xmlns:p14="http://schemas.microsoft.com/office/powerpoint/2010/main" val="14298591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97932"/>
            <a:ext cx="9144000" cy="6460067"/>
          </a:xfrm>
        </p:spPr>
        <p:txBody>
          <a:bodyPr>
            <a:normAutofit/>
          </a:bodyPr>
          <a:lstStyle/>
          <a:p>
            <a:pPr lvl="0" algn="just"/>
            <a:endParaRPr lang="en-US" sz="1200" dirty="0" smtClean="0">
              <a:latin typeface="Sylfaen" panose="010A0502050306030303" pitchFamily="18" charset="0"/>
            </a:endParaRPr>
          </a:p>
          <a:p>
            <a:pPr lvl="0" algn="just"/>
            <a:r>
              <a:rPr lang="en-US" sz="1200" dirty="0" err="1" smtClean="0">
                <a:latin typeface="Sylfaen" panose="010A0502050306030303" pitchFamily="18" charset="0"/>
              </a:rPr>
              <a:t>სსიპ</a:t>
            </a:r>
            <a:r>
              <a:rPr lang="en-US" sz="1200" dirty="0" smtClean="0">
                <a:latin typeface="Sylfaen" panose="010A0502050306030303" pitchFamily="18" charset="0"/>
              </a:rPr>
              <a:t> </a:t>
            </a:r>
            <a:r>
              <a:rPr lang="en-US" sz="1200" dirty="0">
                <a:latin typeface="Sylfaen" panose="010A0502050306030303" pitchFamily="18" charset="0"/>
              </a:rPr>
              <a:t>- </a:t>
            </a:r>
            <a:r>
              <a:rPr lang="en-US" sz="1200" dirty="0" err="1">
                <a:latin typeface="Sylfaen" panose="010A0502050306030303" pitchFamily="18" charset="0"/>
              </a:rPr>
              <a:t>ვეტერანთა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a:latin typeface="Sylfaen" panose="010A0502050306030303" pitchFamily="18" charset="0"/>
              </a:rPr>
              <a:t>სამსახურის</a:t>
            </a:r>
            <a:r>
              <a:rPr lang="en-US" sz="1200" dirty="0">
                <a:latin typeface="Sylfaen" panose="010A0502050306030303" pitchFamily="18" charset="0"/>
              </a:rPr>
              <a:t> </a:t>
            </a:r>
            <a:r>
              <a:rPr lang="en-US" sz="1200" dirty="0" err="1">
                <a:latin typeface="Sylfaen" panose="010A0502050306030303" pitchFamily="18" charset="0"/>
              </a:rPr>
              <a:t>დირექტორის</a:t>
            </a:r>
            <a:r>
              <a:rPr lang="en-US" sz="1200" dirty="0">
                <a:latin typeface="Sylfaen" panose="010A0502050306030303" pitchFamily="18" charset="0"/>
              </a:rPr>
              <a:t> </a:t>
            </a:r>
            <a:r>
              <a:rPr lang="en-US" sz="1200" dirty="0" err="1">
                <a:latin typeface="Sylfaen" panose="010A0502050306030303" pitchFamily="18" charset="0"/>
              </a:rPr>
              <a:t>სიტყვიერი</a:t>
            </a:r>
            <a:r>
              <a:rPr lang="en-US" sz="1200" dirty="0">
                <a:latin typeface="Sylfaen" panose="010A0502050306030303" pitchFamily="18" charset="0"/>
              </a:rPr>
              <a:t> </a:t>
            </a:r>
            <a:r>
              <a:rPr lang="en-US" sz="1200" dirty="0" err="1">
                <a:latin typeface="Sylfaen" panose="010A0502050306030303" pitchFamily="18" charset="0"/>
              </a:rPr>
              <a:t>დავალების</a:t>
            </a:r>
            <a:r>
              <a:rPr lang="en-US" sz="1200" dirty="0">
                <a:latin typeface="Sylfaen" panose="010A0502050306030303" pitchFamily="18" charset="0"/>
              </a:rPr>
              <a:t> </a:t>
            </a:r>
            <a:r>
              <a:rPr lang="en-US" sz="1200" dirty="0" err="1">
                <a:latin typeface="Sylfaen" panose="010A0502050306030303" pitchFamily="18" charset="0"/>
              </a:rPr>
              <a:t>არაჯეროვნად</a:t>
            </a:r>
            <a:r>
              <a:rPr lang="en-US" sz="1200" dirty="0">
                <a:latin typeface="Sylfaen" panose="010A0502050306030303" pitchFamily="18" charset="0"/>
              </a:rPr>
              <a:t> </a:t>
            </a:r>
            <a:r>
              <a:rPr lang="en-US" sz="1200" dirty="0" err="1">
                <a:latin typeface="Sylfaen" panose="010A0502050306030303" pitchFamily="18" charset="0"/>
              </a:rPr>
              <a:t>შესრულების</a:t>
            </a:r>
            <a:r>
              <a:rPr lang="en-US" sz="1200" dirty="0">
                <a:latin typeface="Sylfaen" panose="010A0502050306030303" pitchFamily="18" charset="0"/>
              </a:rPr>
              <a:t> </a:t>
            </a:r>
            <a:r>
              <a:rPr lang="ka-GE" sz="1200" dirty="0">
                <a:latin typeface="Sylfaen" panose="010A0502050306030303" pitchFamily="18" charset="0"/>
              </a:rPr>
              <a:t>ფაქტზე გარემოებების შესწავლა-მოკვლევა და სათანადო დასკვნის გამოტანის 1 (ერთი) ფაქტი, რაზედაც განხორციელებული იქნა შესაბამისი რეაგირება</a:t>
            </a:r>
            <a:r>
              <a:rPr lang="ka-GE" sz="1200" dirty="0" smtClean="0">
                <a:latin typeface="Sylfaen" panose="010A0502050306030303" pitchFamily="18" charset="0"/>
              </a:rPr>
              <a:t>.</a:t>
            </a:r>
            <a:endParaRPr lang="en-US" sz="1200" dirty="0">
              <a:latin typeface="Sylfaen" panose="010A0502050306030303" pitchFamily="18" charset="0"/>
            </a:endParaRPr>
          </a:p>
          <a:p>
            <a:pPr marL="0" lvl="0" indent="0" algn="just">
              <a:buNone/>
            </a:pPr>
            <a:endParaRPr lang="en-US" sz="1200" dirty="0">
              <a:latin typeface="Sylfaen" panose="010A0502050306030303" pitchFamily="18" charset="0"/>
            </a:endParaRPr>
          </a:p>
          <a:p>
            <a:pPr lvl="0" algn="just"/>
            <a:r>
              <a:rPr lang="ka-GE" sz="1200" dirty="0">
                <a:latin typeface="Sylfaen" panose="010A0502050306030303" pitchFamily="18" charset="0"/>
              </a:rPr>
              <a:t>გამოვლენილი იქნა სსიპ - </a:t>
            </a:r>
            <a:r>
              <a:rPr lang="ru-RU" sz="1200" dirty="0" err="1">
                <a:latin typeface="Sylfaen" panose="010A0502050306030303" pitchFamily="18" charset="0"/>
              </a:rPr>
              <a:t>ვეტერანების</a:t>
            </a:r>
            <a:r>
              <a:rPr lang="ru-RU" sz="1200" dirty="0">
                <a:latin typeface="Sylfaen" panose="010A0502050306030303" pitchFamily="18" charset="0"/>
              </a:rPr>
              <a:t> </a:t>
            </a:r>
            <a:r>
              <a:rPr lang="ru-RU" sz="1200" dirty="0" err="1">
                <a:latin typeface="Sylfaen" panose="010A0502050306030303" pitchFamily="18" charset="0"/>
              </a:rPr>
              <a:t>საქმეთა</a:t>
            </a:r>
            <a:r>
              <a:rPr lang="ru-RU" sz="1200" dirty="0">
                <a:latin typeface="Sylfaen" panose="010A0502050306030303" pitchFamily="18" charset="0"/>
              </a:rPr>
              <a:t> </a:t>
            </a:r>
            <a:r>
              <a:rPr lang="ru-RU" sz="1200" dirty="0" err="1">
                <a:latin typeface="Sylfaen" panose="010A0502050306030303" pitchFamily="18" charset="0"/>
              </a:rPr>
              <a:t>სახელმწიფო</a:t>
            </a:r>
            <a:r>
              <a:rPr lang="ru-RU" sz="1200" dirty="0">
                <a:latin typeface="Sylfaen" panose="010A0502050306030303" pitchFamily="18" charset="0"/>
              </a:rPr>
              <a:t> </a:t>
            </a:r>
            <a:r>
              <a:rPr lang="ru-RU" sz="1200" dirty="0" err="1">
                <a:latin typeface="Sylfaen" panose="010A0502050306030303" pitchFamily="18" charset="0"/>
              </a:rPr>
              <a:t>სამსახურის</a:t>
            </a:r>
            <a:r>
              <a:rPr lang="ru-RU" sz="1200" dirty="0">
                <a:latin typeface="Sylfaen" panose="010A0502050306030303" pitchFamily="18" charset="0"/>
              </a:rPr>
              <a:t> </a:t>
            </a:r>
            <a:r>
              <a:rPr lang="ru-RU" sz="1200" dirty="0" err="1">
                <a:latin typeface="Sylfaen" panose="010A0502050306030303" pitchFamily="18" charset="0"/>
              </a:rPr>
              <a:t>შინაგანაწესი</a:t>
            </a:r>
            <a:r>
              <a:rPr lang="ka-GE" sz="1200" dirty="0">
                <a:latin typeface="Sylfaen" panose="010A0502050306030303" pitchFamily="18" charset="0"/>
              </a:rPr>
              <a:t>ს </a:t>
            </a:r>
            <a:r>
              <a:rPr lang="ru-RU" sz="1200" dirty="0" err="1">
                <a:latin typeface="Sylfaen" panose="010A0502050306030303" pitchFamily="18" charset="0"/>
              </a:rPr>
              <a:t>დისციპლინური</a:t>
            </a:r>
            <a:r>
              <a:rPr lang="ru-RU" sz="1200" dirty="0">
                <a:latin typeface="Sylfaen" panose="010A0502050306030303" pitchFamily="18" charset="0"/>
              </a:rPr>
              <a:t> </a:t>
            </a:r>
            <a:r>
              <a:rPr lang="ru-RU" sz="1200" dirty="0" err="1">
                <a:latin typeface="Sylfaen" panose="010A0502050306030303" pitchFamily="18" charset="0"/>
              </a:rPr>
              <a:t>გადაცდომის</a:t>
            </a:r>
            <a:r>
              <a:rPr lang="ru-RU" sz="1200" dirty="0">
                <a:latin typeface="Sylfaen" panose="010A0502050306030303" pitchFamily="18" charset="0"/>
              </a:rPr>
              <a:t> </a:t>
            </a:r>
            <a:r>
              <a:rPr lang="ka-GE" sz="1200" dirty="0">
                <a:latin typeface="Sylfaen" panose="010A0502050306030303" pitchFamily="18" charset="0"/>
              </a:rPr>
              <a:t>12 (თორმეტი) ფაქტი, რაზედაც შინაგანაწესის თანახმად გამოყენებული იქნა დისციპლინური პასუხისმგებლობის ზომები.</a:t>
            </a:r>
            <a:endParaRPr lang="en-US" sz="1200" dirty="0">
              <a:latin typeface="Sylfaen" panose="010A0502050306030303" pitchFamily="18" charset="0"/>
            </a:endParaRPr>
          </a:p>
          <a:p>
            <a:pPr marL="0" lvl="0" indent="0" algn="just">
              <a:buNone/>
            </a:pPr>
            <a:endParaRPr lang="en-US" sz="1200" dirty="0">
              <a:latin typeface="Sylfaen" panose="010A0502050306030303" pitchFamily="18" charset="0"/>
            </a:endParaRPr>
          </a:p>
          <a:p>
            <a:pPr lvl="0" algn="just"/>
            <a:r>
              <a:rPr lang="en-US" sz="1200" dirty="0" err="1">
                <a:latin typeface="Sylfaen" panose="010A0502050306030303" pitchFamily="18" charset="0"/>
              </a:rPr>
              <a:t>სსიპ</a:t>
            </a:r>
            <a:r>
              <a:rPr lang="en-US" sz="1200" dirty="0">
                <a:latin typeface="Sylfaen" panose="010A0502050306030303" pitchFamily="18" charset="0"/>
              </a:rPr>
              <a:t> - </a:t>
            </a:r>
            <a:r>
              <a:rPr lang="en-US" sz="1200" dirty="0" err="1">
                <a:latin typeface="Sylfaen" panose="010A0502050306030303" pitchFamily="18" charset="0"/>
              </a:rPr>
              <a:t>ვეტერანთა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a:latin typeface="Sylfaen" panose="010A0502050306030303" pitchFamily="18" charset="0"/>
              </a:rPr>
              <a:t>სამსახურის</a:t>
            </a:r>
            <a:r>
              <a:rPr lang="en-US" sz="1200" dirty="0">
                <a:latin typeface="Sylfaen" panose="010A0502050306030303" pitchFamily="18" charset="0"/>
              </a:rPr>
              <a:t> </a:t>
            </a:r>
            <a:r>
              <a:rPr lang="en-US" sz="1200" dirty="0" err="1">
                <a:latin typeface="Sylfaen" panose="010A0502050306030303" pitchFamily="18" charset="0"/>
              </a:rPr>
              <a:t>თანამშრომე</a:t>
            </a:r>
            <a:r>
              <a:rPr lang="ka-GE" sz="1200" dirty="0">
                <a:latin typeface="Sylfaen" panose="010A0502050306030303" pitchFamily="18" charset="0"/>
              </a:rPr>
              <a:t>ლ</a:t>
            </a:r>
            <a:r>
              <a:rPr lang="en-US" sz="1200" dirty="0" err="1">
                <a:latin typeface="Sylfaen" panose="010A0502050306030303" pitchFamily="18" charset="0"/>
              </a:rPr>
              <a:t>თა</a:t>
            </a:r>
            <a:r>
              <a:rPr lang="en-US" sz="1200" dirty="0">
                <a:latin typeface="Sylfaen" panose="010A0502050306030303" pitchFamily="18" charset="0"/>
              </a:rPr>
              <a:t> </a:t>
            </a:r>
            <a:r>
              <a:rPr lang="en-US" sz="1200" dirty="0" err="1">
                <a:latin typeface="Sylfaen" panose="010A0502050306030303" pitchFamily="18" charset="0"/>
              </a:rPr>
              <a:t>მიერ</a:t>
            </a:r>
            <a:r>
              <a:rPr lang="en-US" sz="1200" dirty="0">
                <a:latin typeface="Sylfaen" panose="010A0502050306030303" pitchFamily="18" charset="0"/>
              </a:rPr>
              <a:t> </a:t>
            </a:r>
            <a:r>
              <a:rPr lang="ka-GE" sz="1200" dirty="0">
                <a:latin typeface="Sylfaen" panose="010A0502050306030303" pitchFamily="18" charset="0"/>
              </a:rPr>
              <a:t>წარმოდგენილი მოხსენებით ბარათში მოყვანილი გარემოებების შესწავლა-მოკვლევა და სათანადო დასკვნის გამოტანის 2 (ორი) ფაქტი, რაზედაც განხორციელებული იქნა შესაბამისი რეაგირება. </a:t>
            </a:r>
            <a:endParaRPr lang="en-US" sz="1200" dirty="0" smtClean="0">
              <a:latin typeface="Sylfaen" panose="010A0502050306030303" pitchFamily="18" charset="0"/>
            </a:endParaRPr>
          </a:p>
          <a:p>
            <a:pPr marL="0" lvl="0" indent="0" algn="just">
              <a:buNone/>
            </a:pPr>
            <a:endParaRPr lang="en-US" sz="1200" dirty="0">
              <a:latin typeface="Sylfaen" panose="010A0502050306030303" pitchFamily="18" charset="0"/>
            </a:endParaRPr>
          </a:p>
          <a:p>
            <a:pPr lvl="0" algn="just"/>
            <a:r>
              <a:rPr lang="en-US" sz="1200" dirty="0" err="1">
                <a:latin typeface="Sylfaen" panose="010A0502050306030303" pitchFamily="18" charset="0"/>
              </a:rPr>
              <a:t>სსიპ</a:t>
            </a:r>
            <a:r>
              <a:rPr lang="en-US" sz="1200" dirty="0">
                <a:latin typeface="Sylfaen" panose="010A0502050306030303" pitchFamily="18" charset="0"/>
              </a:rPr>
              <a:t> - </a:t>
            </a:r>
            <a:r>
              <a:rPr lang="en-US" sz="1200" dirty="0" err="1">
                <a:latin typeface="Sylfaen" panose="010A0502050306030303" pitchFamily="18" charset="0"/>
              </a:rPr>
              <a:t>ვეტერანთა</a:t>
            </a:r>
            <a:r>
              <a:rPr lang="en-US" sz="1200" dirty="0">
                <a:latin typeface="Sylfaen" panose="010A0502050306030303" pitchFamily="18" charset="0"/>
              </a:rPr>
              <a:t> </a:t>
            </a:r>
            <a:r>
              <a:rPr lang="en-US" sz="1200" dirty="0" err="1">
                <a:latin typeface="Sylfaen" panose="010A0502050306030303" pitchFamily="18" charset="0"/>
              </a:rPr>
              <a:t>სახელმწიფო</a:t>
            </a:r>
            <a:r>
              <a:rPr lang="en-US" sz="1200" dirty="0">
                <a:latin typeface="Sylfaen" panose="010A0502050306030303" pitchFamily="18" charset="0"/>
              </a:rPr>
              <a:t> </a:t>
            </a:r>
            <a:r>
              <a:rPr lang="en-US" sz="1200" dirty="0" err="1">
                <a:latin typeface="Sylfaen" panose="010A0502050306030303" pitchFamily="18" charset="0"/>
              </a:rPr>
              <a:t>სამსახურში</a:t>
            </a:r>
            <a:r>
              <a:rPr lang="en-US" sz="1200" dirty="0">
                <a:latin typeface="Sylfaen" panose="010A0502050306030303" pitchFamily="18" charset="0"/>
              </a:rPr>
              <a:t> </a:t>
            </a:r>
            <a:r>
              <a:rPr lang="ka-GE" sz="1200" dirty="0">
                <a:latin typeface="Sylfaen" panose="010A0502050306030303" pitchFamily="18" charset="0"/>
              </a:rPr>
              <a:t>შემოსული სსიპ სოციალური მომსახურების სააგენტოს დირექტორის, საქართველოს ოკუპირებული ტერიტორიებიდან დევნილთა, შრომის, ჯანმრთელობისა და სოციალური დაცვის მინისტრის მოადგილის ბატონი მიხელ დუნდუას წერილში მოყვანილი გარემოებების შესწავლა-მოკვლევა და სათანადო დასკვნის გამოტანის 1 (ერთი) ფაქტი, რაზედაც განხორციელებული იქნა შესაბამისი რეაგირება. </a:t>
            </a:r>
            <a:endParaRPr lang="en-US" sz="1200" dirty="0">
              <a:latin typeface="Sylfaen" panose="010A0502050306030303" pitchFamily="18" charset="0"/>
            </a:endParaRPr>
          </a:p>
          <a:p>
            <a:pPr lvl="0" algn="just"/>
            <a:r>
              <a:rPr lang="ka-GE" sz="1200" dirty="0">
                <a:latin typeface="Sylfaen" panose="010A0502050306030303" pitchFamily="18" charset="0"/>
              </a:rPr>
              <a:t>სისტემატურად ტარდებოდა სსიპ - ვეტერანების საქმეთა სახელმწიფო სამსახურის თანამშრომელთა სამსახურში გამოცხადების, დისციპლინური დარღვევებისა და სამსახურეობრივი გადაცდომის ფაქტებზე სამსახურეობრივი კონტროლი-მონიტორინგი. </a:t>
            </a:r>
            <a:endParaRPr lang="en-US" sz="1200" dirty="0" smtClean="0">
              <a:latin typeface="Sylfaen" panose="010A0502050306030303" pitchFamily="18" charset="0"/>
            </a:endParaRPr>
          </a:p>
          <a:p>
            <a:pPr marL="0" lvl="0" indent="0" algn="just">
              <a:buNone/>
            </a:pPr>
            <a:endParaRPr lang="en-US" sz="1200" dirty="0">
              <a:latin typeface="Sylfaen" panose="010A0502050306030303" pitchFamily="18" charset="0"/>
            </a:endParaRPr>
          </a:p>
          <a:p>
            <a:pPr lvl="0" algn="just"/>
            <a:r>
              <a:rPr lang="ka-GE" sz="1200" dirty="0">
                <a:latin typeface="Sylfaen" panose="010A0502050306030303" pitchFamily="18" charset="0"/>
              </a:rPr>
              <a:t>პერიოდულად ტარდებოდა ქ.თბილისის მუნიციპალიტეტის რაიონულ გამგეობებში არსებული სსიპ - ვეტერანების საქმეთა სახელმწიფო სამსახურის წარმომადგენლების მიერ სამსახურში გამოცხადების, დისციპლინური დარღვევებისა და სამსახურეობრივი გადაცდომის ფაქტებზე სამსახურეობრივი კონტროლი-მონიტორინგი</a:t>
            </a:r>
            <a:r>
              <a:rPr lang="ka-GE" sz="1200" dirty="0" smtClean="0">
                <a:latin typeface="Sylfaen" panose="010A0502050306030303" pitchFamily="18" charset="0"/>
              </a:rPr>
              <a:t>.</a:t>
            </a:r>
            <a:endParaRPr lang="en-US" sz="1200" dirty="0" smtClean="0">
              <a:latin typeface="Sylfaen" panose="010A0502050306030303" pitchFamily="18" charset="0"/>
            </a:endParaRPr>
          </a:p>
          <a:p>
            <a:pPr marL="0" lvl="0" indent="0" algn="just">
              <a:buNone/>
            </a:pPr>
            <a:endParaRPr lang="en-US" sz="1200" b="1" dirty="0" smtClean="0"/>
          </a:p>
          <a:p>
            <a:pPr lvl="0" algn="just">
              <a:lnSpc>
                <a:spcPct val="150000"/>
              </a:lnSpc>
            </a:pPr>
            <a:r>
              <a:rPr lang="ka-GE" sz="1200" b="1" dirty="0" smtClean="0"/>
              <a:t>უსაფრთხოების </a:t>
            </a:r>
            <a:r>
              <a:rPr lang="ka-GE" sz="1200" b="1" dirty="0"/>
              <a:t>სამმართველოს მიერ ხორციელდბოდა </a:t>
            </a:r>
            <a:r>
              <a:rPr lang="ka-GE" sz="1200" dirty="0"/>
              <a:t>ცენტრალური ოფისის ყოველდღიური უსაფრთხოების და წესრიგის დაცვა და მასზე კონტროლი;</a:t>
            </a:r>
            <a:endParaRPr lang="en-US" sz="1200" dirty="0"/>
          </a:p>
          <a:p>
            <a:pPr lvl="0" algn="just">
              <a:lnSpc>
                <a:spcPct val="150000"/>
              </a:lnSpc>
            </a:pPr>
            <a:r>
              <a:rPr lang="ka-GE" sz="1200" dirty="0"/>
              <a:t>ვ. სანიკიძის სახელობის ომის ვეტერანთა კლინიკური ჰოსპიტლის შენობის დაცვის თანამშრომელთა ფუნქცია-მოვალეობების  შემოწმება და კონტროლი;</a:t>
            </a:r>
            <a:endParaRPr lang="en-US" sz="1200" dirty="0"/>
          </a:p>
          <a:p>
            <a:endParaRPr lang="en-US"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39</a:t>
            </a:r>
            <a:endParaRPr lang="en-US" sz="1200" b="0" dirty="0">
              <a:solidFill>
                <a:schemeClr val="tx1"/>
              </a:solidFill>
            </a:endParaRPr>
          </a:p>
        </p:txBody>
      </p:sp>
    </p:spTree>
    <p:extLst>
      <p:ext uri="{BB962C8B-B14F-4D97-AF65-F5344CB8AC3E}">
        <p14:creationId xmlns:p14="http://schemas.microsoft.com/office/powerpoint/2010/main" val="42664903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64067"/>
            <a:ext cx="9144000" cy="6493933"/>
          </a:xfrm>
        </p:spPr>
        <p:txBody>
          <a:bodyPr>
            <a:normAutofit fontScale="55000" lnSpcReduction="20000"/>
          </a:bodyPr>
          <a:lstStyle/>
          <a:p>
            <a:pPr marL="0" indent="0" algn="ctr">
              <a:lnSpc>
                <a:spcPct val="170000"/>
              </a:lnSpc>
              <a:buNone/>
            </a:pPr>
            <a:r>
              <a:rPr lang="ka-GE" sz="2500" b="1" dirty="0" smtClean="0"/>
              <a:t>რეგიონული </a:t>
            </a:r>
            <a:r>
              <a:rPr lang="ka-GE" sz="2500" b="1" dirty="0"/>
              <a:t>მართვის </a:t>
            </a:r>
            <a:r>
              <a:rPr lang="ka-GE" sz="2500" b="1" dirty="0" smtClean="0"/>
              <a:t>დეპარტამენტი</a:t>
            </a:r>
            <a:endParaRPr lang="ka-GE" sz="2000" dirty="0"/>
          </a:p>
          <a:p>
            <a:pPr marL="0" indent="0" algn="just">
              <a:lnSpc>
                <a:spcPct val="170000"/>
              </a:lnSpc>
              <a:buNone/>
            </a:pPr>
            <a:endParaRPr lang="ka-GE" sz="2000" dirty="0" smtClean="0"/>
          </a:p>
          <a:p>
            <a:pPr marL="0" indent="0" algn="just">
              <a:lnSpc>
                <a:spcPct val="170000"/>
              </a:lnSpc>
              <a:buNone/>
            </a:pPr>
            <a:r>
              <a:rPr lang="ka-GE" sz="2000" dirty="0" smtClean="0"/>
              <a:t>2015 </a:t>
            </a:r>
            <a:r>
              <a:rPr lang="ka-GE" sz="2000" dirty="0"/>
              <a:t>წლიდან ვეტერანების საქმეთა სახელმწიფო სამსახურმა ქ. თბილისის მერიის ხელშეწყობით დედაქალაქის 10 რაიონში და საქართველოს ყველა რეგიონში საკუთარი წამრმომადგენლობები შექმნა. სამსახურის წარმომადგენლები ვეტერანებს სოციალურ - ეკონომიკური და საყოფაცხოვრებო საკითხების გადაწყვეტაში ეხმარებიან</a:t>
            </a:r>
            <a:r>
              <a:rPr lang="ka-GE" sz="2000" dirty="0" smtClean="0"/>
              <a:t>.</a:t>
            </a:r>
            <a:endParaRPr lang="en-US" sz="2000" dirty="0" smtClean="0"/>
          </a:p>
          <a:p>
            <a:pPr marL="0" lvl="0" indent="0" algn="just">
              <a:lnSpc>
                <a:spcPct val="170000"/>
              </a:lnSpc>
              <a:buNone/>
            </a:pPr>
            <a:r>
              <a:rPr lang="ka-GE" sz="2000" b="1" dirty="0" smtClean="0"/>
              <a:t>რეგიონული </a:t>
            </a:r>
            <a:r>
              <a:rPr lang="ka-GE" sz="2000" b="1" dirty="0"/>
              <a:t>მართვის დეპარტამენტის </a:t>
            </a:r>
            <a:r>
              <a:rPr lang="ka-GE" sz="2000" dirty="0"/>
              <a:t>რაიონული და  რეგიონული წარმომადგენლების მიერ 2018  წელს კონსულტაცია გაეწია - </a:t>
            </a:r>
            <a:r>
              <a:rPr lang="ka-GE" sz="2000" b="1" dirty="0"/>
              <a:t>11 669 </a:t>
            </a:r>
            <a:r>
              <a:rPr lang="ka-GE" sz="2000" dirty="0"/>
              <a:t>ვეტერანს. ადგილობრივი თვითმმართველობის მუნიციპალიტეტებიდან დაფინანსდა  </a:t>
            </a:r>
            <a:r>
              <a:rPr lang="ka-GE" sz="2000" b="1" dirty="0"/>
              <a:t>7 518 </a:t>
            </a:r>
            <a:r>
              <a:rPr lang="ka-GE" sz="2000" dirty="0"/>
              <a:t>ვეტერანი.</a:t>
            </a:r>
            <a:endParaRPr lang="en-US" sz="2000" dirty="0"/>
          </a:p>
          <a:p>
            <a:pPr marL="0" indent="0" algn="just">
              <a:lnSpc>
                <a:spcPct val="170000"/>
              </a:lnSpc>
              <a:buNone/>
            </a:pPr>
            <a:r>
              <a:rPr lang="ka-GE" sz="2000" dirty="0"/>
              <a:t>1000   </a:t>
            </a:r>
            <a:r>
              <a:rPr lang="en-US" sz="2000" dirty="0"/>
              <a:t>- </a:t>
            </a:r>
            <a:r>
              <a:rPr lang="en-US" sz="2000" dirty="0" err="1"/>
              <a:t>ვეტერანს</a:t>
            </a:r>
            <a:r>
              <a:rPr lang="en-US" sz="2000" dirty="0"/>
              <a:t> </a:t>
            </a:r>
            <a:r>
              <a:rPr lang="en-US" sz="2000" dirty="0" err="1"/>
              <a:t>გადაეცა</a:t>
            </a:r>
            <a:r>
              <a:rPr lang="en-US" sz="2000" dirty="0"/>
              <a:t> </a:t>
            </a:r>
            <a:r>
              <a:rPr lang="en-US" sz="2000" dirty="0" err="1"/>
              <a:t>რაგბის</a:t>
            </a:r>
            <a:r>
              <a:rPr lang="en-US" sz="2000" dirty="0"/>
              <a:t> </a:t>
            </a:r>
            <a:r>
              <a:rPr lang="en-US" sz="2000" dirty="0" err="1"/>
              <a:t>ფეხბურთის</a:t>
            </a:r>
            <a:r>
              <a:rPr lang="en-US" sz="2000" dirty="0"/>
              <a:t> </a:t>
            </a:r>
            <a:r>
              <a:rPr lang="en-US" sz="2000" dirty="0" err="1"/>
              <a:t>და</a:t>
            </a:r>
            <a:r>
              <a:rPr lang="en-US" sz="2000" dirty="0"/>
              <a:t> </a:t>
            </a:r>
            <a:r>
              <a:rPr lang="en-US" sz="2000" dirty="0" err="1"/>
              <a:t>კალათბურთის</a:t>
            </a:r>
            <a:r>
              <a:rPr lang="en-US" sz="2000" dirty="0"/>
              <a:t> </a:t>
            </a:r>
            <a:r>
              <a:rPr lang="en-US" sz="2000" dirty="0" err="1"/>
              <a:t>ბილეთები</a:t>
            </a:r>
            <a:r>
              <a:rPr lang="ka-GE" sz="2000" dirty="0"/>
              <a:t>;</a:t>
            </a:r>
            <a:endParaRPr lang="en-US" sz="2000" dirty="0"/>
          </a:p>
          <a:p>
            <a:pPr marL="0" indent="0" algn="just">
              <a:lnSpc>
                <a:spcPct val="170000"/>
              </a:lnSpc>
              <a:buNone/>
            </a:pPr>
            <a:r>
              <a:rPr lang="ka-GE" sz="2000" dirty="0"/>
              <a:t>160 </a:t>
            </a:r>
            <a:r>
              <a:rPr lang="en-US" sz="2000" dirty="0"/>
              <a:t>- </a:t>
            </a:r>
            <a:r>
              <a:rPr lang="en-US" sz="2000" dirty="0" err="1"/>
              <a:t>ვეტერანს</a:t>
            </a:r>
            <a:r>
              <a:rPr lang="en-US" sz="2000" dirty="0"/>
              <a:t> </a:t>
            </a:r>
            <a:r>
              <a:rPr lang="en-US" sz="2000" dirty="0" err="1"/>
              <a:t>გადაეცათ</a:t>
            </a:r>
            <a:r>
              <a:rPr lang="ka-GE" sz="2000" dirty="0"/>
              <a:t> </a:t>
            </a:r>
            <a:r>
              <a:rPr lang="en-US" sz="2000" dirty="0" err="1"/>
              <a:t>თეატრის</a:t>
            </a:r>
            <a:r>
              <a:rPr lang="ka-GE" sz="2000" dirty="0"/>
              <a:t>ა და ცირკის წარმოდგენის</a:t>
            </a:r>
            <a:r>
              <a:rPr lang="en-US" sz="2000" dirty="0"/>
              <a:t> </a:t>
            </a:r>
            <a:r>
              <a:rPr lang="en-US" sz="2000" dirty="0" err="1"/>
              <a:t>ბილეთები</a:t>
            </a:r>
            <a:r>
              <a:rPr lang="ka-GE" sz="2000" dirty="0"/>
              <a:t>;</a:t>
            </a:r>
            <a:endParaRPr lang="en-US" sz="2000" dirty="0"/>
          </a:p>
          <a:p>
            <a:pPr marL="0" indent="0" algn="just">
              <a:lnSpc>
                <a:spcPct val="170000"/>
              </a:lnSpc>
              <a:buNone/>
            </a:pPr>
            <a:r>
              <a:rPr lang="ka-GE" sz="2000" dirty="0"/>
              <a:t>7 </a:t>
            </a:r>
            <a:r>
              <a:rPr lang="en-US" sz="2000" dirty="0"/>
              <a:t>- </a:t>
            </a:r>
            <a:r>
              <a:rPr lang="ka-GE" sz="2000" dirty="0"/>
              <a:t> მკვეთრად გამოხატული</a:t>
            </a:r>
            <a:r>
              <a:rPr lang="en-US" sz="2000" dirty="0"/>
              <a:t> </a:t>
            </a:r>
            <a:r>
              <a:rPr lang="en-US" sz="2000" dirty="0" err="1"/>
              <a:t>შეზღუდული</a:t>
            </a:r>
            <a:r>
              <a:rPr lang="en-US" sz="2000" dirty="0"/>
              <a:t> </a:t>
            </a:r>
            <a:r>
              <a:rPr lang="en-US" sz="2000" dirty="0" err="1"/>
              <a:t>შესაძლებლობის</a:t>
            </a:r>
            <a:r>
              <a:rPr lang="en-US" sz="2000" dirty="0"/>
              <a:t> </a:t>
            </a:r>
            <a:r>
              <a:rPr lang="en-US" sz="2000" dirty="0" err="1"/>
              <a:t>მქონე</a:t>
            </a:r>
            <a:r>
              <a:rPr lang="en-US" sz="2000" dirty="0"/>
              <a:t> </a:t>
            </a:r>
            <a:r>
              <a:rPr lang="en-US" sz="2000" dirty="0" err="1"/>
              <a:t>ვეტერანს</a:t>
            </a:r>
            <a:r>
              <a:rPr lang="ka-GE" sz="2000" dirty="0"/>
              <a:t> გადაეცა ეტლ-სავარძელი;</a:t>
            </a:r>
          </a:p>
          <a:p>
            <a:pPr marL="0" indent="0" algn="just">
              <a:lnSpc>
                <a:spcPct val="170000"/>
              </a:lnSpc>
              <a:buNone/>
            </a:pPr>
            <a:r>
              <a:rPr lang="ka-GE" sz="2000" dirty="0"/>
              <a:t>505 - სხვა და სხვა კატეგორიის ვეტერანებს: მეორე მსოფლიო</a:t>
            </a:r>
            <a:r>
              <a:rPr lang="en-US" sz="2000" dirty="0"/>
              <a:t> </a:t>
            </a:r>
            <a:r>
              <a:rPr lang="en-US" sz="2000" dirty="0" err="1"/>
              <a:t>ომის</a:t>
            </a:r>
            <a:r>
              <a:rPr lang="en-US" sz="2000" dirty="0"/>
              <a:t> </a:t>
            </a:r>
            <a:r>
              <a:rPr lang="en-US" sz="2000" dirty="0" err="1"/>
              <a:t>მონაწილე</a:t>
            </a:r>
            <a:r>
              <a:rPr lang="ka-GE" sz="2000" dirty="0"/>
              <a:t>ე</a:t>
            </a:r>
            <a:r>
              <a:rPr lang="en-US" sz="2000" dirty="0" err="1"/>
              <a:t>ბს</a:t>
            </a:r>
            <a:r>
              <a:rPr lang="en-US" sz="2000" dirty="0"/>
              <a:t>, </a:t>
            </a:r>
            <a:r>
              <a:rPr lang="en-US" sz="2000" dirty="0" err="1"/>
              <a:t>შეზღუდული</a:t>
            </a:r>
            <a:r>
              <a:rPr lang="en-US" sz="2000" dirty="0"/>
              <a:t> </a:t>
            </a:r>
            <a:r>
              <a:rPr lang="en-US" sz="2000" dirty="0" err="1"/>
              <a:t>შესაძლებლობის</a:t>
            </a:r>
            <a:r>
              <a:rPr lang="en-US" sz="2000" dirty="0"/>
              <a:t> </a:t>
            </a:r>
            <a:r>
              <a:rPr lang="en-US" sz="2000" dirty="0" err="1"/>
              <a:t>მქონე</a:t>
            </a:r>
            <a:r>
              <a:rPr lang="en-US" sz="2000" dirty="0"/>
              <a:t> </a:t>
            </a:r>
            <a:r>
              <a:rPr lang="en-US" sz="2000" dirty="0" err="1"/>
              <a:t>პირებს</a:t>
            </a:r>
            <a:r>
              <a:rPr lang="en-US" sz="2000" dirty="0"/>
              <a:t>, </a:t>
            </a:r>
            <a:r>
              <a:rPr lang="en-US" sz="2000" dirty="0" err="1"/>
              <a:t>მარჩენალდაკარგულ</a:t>
            </a:r>
            <a:r>
              <a:rPr lang="en-US" sz="2000" dirty="0"/>
              <a:t> </a:t>
            </a:r>
            <a:r>
              <a:rPr lang="en-US" sz="2000" dirty="0" err="1"/>
              <a:t>და</a:t>
            </a:r>
            <a:r>
              <a:rPr lang="en-US" sz="2000" dirty="0"/>
              <a:t> </a:t>
            </a:r>
            <a:r>
              <a:rPr lang="en-US" sz="2000" dirty="0" err="1"/>
              <a:t>მრავალშვილიან</a:t>
            </a:r>
            <a:r>
              <a:rPr lang="en-US" sz="2000" dirty="0"/>
              <a:t> </a:t>
            </a:r>
            <a:r>
              <a:rPr lang="en-US" sz="2000" dirty="0" err="1"/>
              <a:t>ოჯახებს</a:t>
            </a:r>
            <a:r>
              <a:rPr lang="en-US" sz="2000" dirty="0"/>
              <a:t> </a:t>
            </a:r>
            <a:r>
              <a:rPr lang="en-US" sz="2000" dirty="0" err="1"/>
              <a:t>გადავეცით</a:t>
            </a:r>
            <a:r>
              <a:rPr lang="en-US" sz="2000" dirty="0"/>
              <a:t>  </a:t>
            </a:r>
            <a:r>
              <a:rPr lang="ka-GE" sz="2000" dirty="0"/>
              <a:t>ფულადი და მატერიალური საჩუქრები;</a:t>
            </a:r>
          </a:p>
          <a:p>
            <a:pPr marL="0" indent="0" algn="just">
              <a:lnSpc>
                <a:spcPct val="170000"/>
              </a:lnSpc>
              <a:buNone/>
            </a:pPr>
            <a:r>
              <a:rPr lang="ka-GE" sz="2000" dirty="0"/>
              <a:t>78 - მეორე მსოფლიო</a:t>
            </a:r>
            <a:r>
              <a:rPr lang="en-US" sz="2000" dirty="0"/>
              <a:t> </a:t>
            </a:r>
            <a:r>
              <a:rPr lang="en-US" sz="2000" dirty="0" err="1"/>
              <a:t>ომის</a:t>
            </a:r>
            <a:r>
              <a:rPr lang="en-US" sz="2000" dirty="0"/>
              <a:t> </a:t>
            </a:r>
            <a:r>
              <a:rPr lang="en-US" sz="2000" dirty="0" err="1"/>
              <a:t>მონაწილე</a:t>
            </a:r>
            <a:r>
              <a:rPr lang="ka-GE" sz="2000" dirty="0"/>
              <a:t>ე</a:t>
            </a:r>
            <a:r>
              <a:rPr lang="en-US" sz="2000" dirty="0" err="1"/>
              <a:t>ბს</a:t>
            </a:r>
            <a:r>
              <a:rPr lang="ka-GE" sz="2000" dirty="0"/>
              <a:t> გადაეცა სააღდგომო ნობათი;</a:t>
            </a:r>
          </a:p>
          <a:p>
            <a:pPr marL="0" indent="0" algn="just">
              <a:lnSpc>
                <a:spcPct val="170000"/>
              </a:lnSpc>
              <a:buNone/>
            </a:pPr>
            <a:r>
              <a:rPr lang="ka-GE" sz="2000" dirty="0"/>
              <a:t>596 -  მეორე მსოფლიო</a:t>
            </a:r>
            <a:r>
              <a:rPr lang="en-US" sz="2000" dirty="0"/>
              <a:t> </a:t>
            </a:r>
            <a:r>
              <a:rPr lang="en-US" sz="2000" dirty="0" err="1"/>
              <a:t>ომის</a:t>
            </a:r>
            <a:r>
              <a:rPr lang="en-US" sz="2000" dirty="0"/>
              <a:t> </a:t>
            </a:r>
            <a:r>
              <a:rPr lang="en-US" sz="2000" dirty="0" err="1"/>
              <a:t>მონაწილებს</a:t>
            </a:r>
            <a:r>
              <a:rPr lang="ka-GE" sz="2000" dirty="0"/>
              <a:t> გადაეცა 9 მაისისთვის ნობათი, ფულადი დახმარება და მედიკამენტების შესაძენი ვაუჩერი;</a:t>
            </a:r>
          </a:p>
          <a:p>
            <a:pPr marL="0" indent="0" algn="just">
              <a:lnSpc>
                <a:spcPct val="170000"/>
              </a:lnSpc>
              <a:buNone/>
            </a:pPr>
            <a:r>
              <a:rPr lang="ka-GE" sz="2000" dirty="0"/>
              <a:t>939 - ვეტერანს გადაეცათ საახალწლო საჩუქარი და ტკბილეული;</a:t>
            </a:r>
          </a:p>
          <a:p>
            <a:pPr marL="0" indent="0" algn="just">
              <a:lnSpc>
                <a:spcPct val="170000"/>
              </a:lnSpc>
              <a:buNone/>
            </a:pPr>
            <a:r>
              <a:rPr lang="ka-GE" sz="2000" dirty="0"/>
              <a:t>100 წლის იუბილე აღინიშნა  5 ვეტერანის და გადაეცათ  ღირსების </a:t>
            </a:r>
            <a:r>
              <a:rPr lang="ka-GE" sz="2000" dirty="0" smtClean="0"/>
              <a:t>ორდენი</a:t>
            </a:r>
            <a:r>
              <a:rPr lang="en-US" sz="2000" dirty="0" smtClean="0"/>
              <a:t>;</a:t>
            </a:r>
            <a:endParaRPr lang="ka-GE" sz="2000" dirty="0"/>
          </a:p>
          <a:p>
            <a:pPr marL="0" lvl="0" indent="0" algn="just">
              <a:lnSpc>
                <a:spcPct val="170000"/>
              </a:lnSpc>
              <a:buNone/>
            </a:pPr>
            <a:r>
              <a:rPr lang="ka-GE" sz="2000" dirty="0"/>
              <a:t>5 - გაიხსნა მებრძოლთა მემორიალური დაფა;</a:t>
            </a:r>
            <a:endParaRPr lang="en-US" sz="2000" dirty="0"/>
          </a:p>
          <a:p>
            <a:pPr marL="0" lvl="0" indent="0" algn="just">
              <a:lnSpc>
                <a:spcPct val="170000"/>
              </a:lnSpc>
              <a:buNone/>
            </a:pPr>
            <a:r>
              <a:rPr lang="ka-GE" sz="2000" dirty="0"/>
              <a:t>1 -   საჯარო სკოლას მიენიჭა დაღუპული</a:t>
            </a:r>
            <a:r>
              <a:rPr lang="en-US" sz="2000" dirty="0"/>
              <a:t> </a:t>
            </a:r>
            <a:r>
              <a:rPr lang="ka-GE" sz="2000" dirty="0"/>
              <a:t>გმირის სახელი;</a:t>
            </a:r>
            <a:endParaRPr lang="en-US" sz="2000" dirty="0"/>
          </a:p>
          <a:p>
            <a:pPr marL="0" indent="0" algn="just">
              <a:lnSpc>
                <a:spcPct val="170000"/>
              </a:lnSpc>
              <a:buNone/>
            </a:pPr>
            <a:r>
              <a:rPr lang="ka-GE" sz="2000" dirty="0" smtClean="0"/>
              <a:t>ქ</a:t>
            </a:r>
            <a:r>
              <a:rPr lang="ka-GE" sz="2000" dirty="0"/>
              <a:t>. </a:t>
            </a:r>
            <a:r>
              <a:rPr lang="ka-GE" sz="2000" dirty="0" smtClean="0"/>
              <a:t>თბილისში - 8 </a:t>
            </a:r>
            <a:r>
              <a:rPr lang="ka-GE" sz="2000" dirty="0"/>
              <a:t>ქუჩასა და სკვერს მიენიჭა მეომრების სახელები</a:t>
            </a:r>
            <a:r>
              <a:rPr lang="ka-GE" sz="2000" dirty="0" smtClean="0"/>
              <a:t>.</a:t>
            </a:r>
          </a:p>
          <a:p>
            <a:pPr marL="0" lvl="0" indent="0" algn="just">
              <a:lnSpc>
                <a:spcPct val="170000"/>
              </a:lnSpc>
              <a:buNone/>
            </a:pPr>
            <a:r>
              <a:rPr lang="ka-GE" sz="2000" dirty="0" smtClean="0"/>
              <a:t>არასამთავრობო </a:t>
            </a:r>
            <a:r>
              <a:rPr lang="ka-GE" sz="2000" dirty="0"/>
              <a:t>ორგანიძაცის, ადგილობრივი მუნიციპალიტეტისა და ჩვენი სამსახურის მხარდაჭერით შეკეთდა და გაიხსნა 3 - სკვერი;</a:t>
            </a:r>
          </a:p>
          <a:p>
            <a:pPr marL="0" lvl="0" indent="0" algn="just">
              <a:lnSpc>
                <a:spcPct val="170000"/>
              </a:lnSpc>
              <a:buNone/>
            </a:pPr>
            <a:r>
              <a:rPr lang="ka-GE" sz="2000" dirty="0"/>
              <a:t>33 ვეტერანი ქ. ბათუმისა და ქ. გორის მერიის მხარდაჭერით გაემგზავრა კურორტზე</a:t>
            </a:r>
            <a:r>
              <a:rPr lang="ka-GE" sz="2000" dirty="0" smtClean="0"/>
              <a:t>.</a:t>
            </a:r>
            <a:endParaRPr lang="en-US" sz="2000" dirty="0" smtClean="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40</a:t>
            </a:r>
            <a:endParaRPr lang="en-US" sz="1200" b="0" dirty="0">
              <a:solidFill>
                <a:schemeClr val="tx1"/>
              </a:solidFill>
            </a:endParaRPr>
          </a:p>
        </p:txBody>
      </p:sp>
    </p:spTree>
    <p:extLst>
      <p:ext uri="{BB962C8B-B14F-4D97-AF65-F5344CB8AC3E}">
        <p14:creationId xmlns:p14="http://schemas.microsoft.com/office/powerpoint/2010/main" val="15198344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ka-GE" sz="1400" dirty="0"/>
              <a:t>რეგიონული მართვის დეპარტამენტის , რაიონული და რეგიონული წარმოამადგენლების და მუნიციპალიტატების კოორდინირებული მუშაობის შედეგად მიღებული მონაცემები</a:t>
            </a:r>
            <a:endParaRPr lang="en-US" sz="1400" dirty="0"/>
          </a:p>
        </p:txBody>
      </p:sp>
      <p:graphicFrame>
        <p:nvGraphicFramePr>
          <p:cNvPr id="6" name="Объект 3"/>
          <p:cNvGraphicFramePr>
            <a:graphicFrameLocks/>
          </p:cNvGraphicFramePr>
          <p:nvPr>
            <p:extLst>
              <p:ext uri="{D42A27DB-BD31-4B8C-83A1-F6EECF244321}">
                <p14:modId xmlns:p14="http://schemas.microsoft.com/office/powerpoint/2010/main" val="3277789810"/>
              </p:ext>
            </p:extLst>
          </p:nvPr>
        </p:nvGraphicFramePr>
        <p:xfrm>
          <a:off x="457199" y="1744133"/>
          <a:ext cx="4061509" cy="4573217"/>
        </p:xfrm>
        <a:graphic>
          <a:graphicData uri="http://schemas.openxmlformats.org/drawingml/2006/table">
            <a:tbl>
              <a:tblPr firstRow="1" firstCol="1" bandRow="1">
                <a:tableStyleId>{5C22544A-7EE6-4342-B048-85BDC9FD1C3A}</a:tableStyleId>
              </a:tblPr>
              <a:tblGrid>
                <a:gridCol w="313119"/>
                <a:gridCol w="2740203"/>
                <a:gridCol w="1008187"/>
              </a:tblGrid>
              <a:tr h="462871">
                <a:tc>
                  <a:txBody>
                    <a:bodyPr/>
                    <a:lstStyle/>
                    <a:p>
                      <a:pPr marL="0" marR="0" algn="l">
                        <a:lnSpc>
                          <a:spcPct val="115000"/>
                        </a:lnSpc>
                        <a:spcBef>
                          <a:spcPts val="0"/>
                        </a:spcBef>
                        <a:spcAft>
                          <a:spcPts val="0"/>
                        </a:spcAft>
                        <a:tabLst>
                          <a:tab pos="3581400" algn="l"/>
                        </a:tabLst>
                      </a:pPr>
                      <a:r>
                        <a:rPr lang="ru-RU" sz="1100" dirty="0">
                          <a:effectLst/>
                        </a:rPr>
                        <a: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tabLst>
                          <a:tab pos="3581400" algn="l"/>
                        </a:tabLst>
                      </a:pPr>
                      <a:r>
                        <a:rPr lang="ka-GE" sz="1200" dirty="0">
                          <a:effectLst/>
                        </a:rPr>
                        <a:t>დასახელება</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100" dirty="0">
                          <a:effectLst/>
                        </a:rPr>
                        <a:t>რაოდენობა</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78740">
                <a:tc>
                  <a:txBody>
                    <a:bodyPr/>
                    <a:lstStyle/>
                    <a:p>
                      <a:pPr marL="0" marR="0" algn="l">
                        <a:lnSpc>
                          <a:spcPct val="115000"/>
                        </a:lnSpc>
                        <a:spcBef>
                          <a:spcPts val="0"/>
                        </a:spcBef>
                        <a:spcAft>
                          <a:spcPts val="0"/>
                        </a:spcAft>
                        <a:tabLst>
                          <a:tab pos="3581400" algn="l"/>
                        </a:tabLst>
                      </a:pPr>
                      <a:r>
                        <a:rPr lang="ka-GE" sz="1100" dirty="0">
                          <a:effectLst/>
                        </a:rPr>
                        <a:t>1</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ვეტერანის ანკეტა-განაცხადი</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tabLst>
                          <a:tab pos="3581400" algn="l"/>
                        </a:tabLst>
                      </a:pPr>
                      <a:r>
                        <a:rPr lang="ka-GE" sz="1200" b="1" dirty="0" smtClean="0">
                          <a:effectLst/>
                          <a:latin typeface="+mn-lt"/>
                          <a:ea typeface="Times New Roman" panose="02020603050405020304" pitchFamily="18" charset="0"/>
                          <a:cs typeface="Times New Roman" panose="02020603050405020304" pitchFamily="18" charset="0"/>
                        </a:rPr>
                        <a:t>1741</a:t>
                      </a:r>
                      <a:endParaRPr lang="en-US" sz="1200" b="1" dirty="0">
                        <a:effectLst/>
                        <a:latin typeface="+mn-lt"/>
                        <a:ea typeface="Times New Roman" panose="02020603050405020304" pitchFamily="18" charset="0"/>
                        <a:cs typeface="Times New Roman" panose="02020603050405020304" pitchFamily="18" charset="0"/>
                      </a:endParaRPr>
                    </a:p>
                  </a:txBody>
                  <a:tcPr marL="68580" marR="68580" marT="0" marB="0" anchor="ctr"/>
                </a:tc>
              </a:tr>
              <a:tr h="482438">
                <a:tc>
                  <a:txBody>
                    <a:bodyPr/>
                    <a:lstStyle/>
                    <a:p>
                      <a:pPr marL="0" marR="0" algn="l">
                        <a:lnSpc>
                          <a:spcPct val="115000"/>
                        </a:lnSpc>
                        <a:spcBef>
                          <a:spcPts val="0"/>
                        </a:spcBef>
                        <a:spcAft>
                          <a:spcPts val="0"/>
                        </a:spcAft>
                        <a:tabLst>
                          <a:tab pos="3581400" algn="l"/>
                        </a:tabLst>
                      </a:pPr>
                      <a:r>
                        <a:rPr lang="ka-GE" sz="1100" dirty="0">
                          <a:effectLst/>
                        </a:rPr>
                        <a:t>2</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smtClean="0"/>
                        <a:t>დაწუნებული ანკეტა - განაცხადი</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kern="1200" dirty="0" smtClean="0">
                          <a:solidFill>
                            <a:schemeClr val="dk1"/>
                          </a:solidFill>
                          <a:effectLst/>
                          <a:latin typeface="+mn-lt"/>
                          <a:ea typeface="+mn-ea"/>
                          <a:cs typeface="+mn-cs"/>
                        </a:rPr>
                        <a:t>4</a:t>
                      </a:r>
                      <a:endParaRPr lang="en-US" sz="1200" kern="1200" dirty="0">
                        <a:solidFill>
                          <a:schemeClr val="dk1"/>
                        </a:solidFill>
                        <a:effectLst/>
                        <a:latin typeface="+mn-lt"/>
                        <a:ea typeface="+mn-ea"/>
                        <a:cs typeface="+mn-cs"/>
                      </a:endParaRPr>
                    </a:p>
                  </a:txBody>
                  <a:tcPr marL="68580" marR="68580" marT="0" marB="0" anchor="ctr"/>
                </a:tc>
              </a:tr>
              <a:tr h="517833">
                <a:tc>
                  <a:txBody>
                    <a:bodyPr/>
                    <a:lstStyle/>
                    <a:p>
                      <a:pPr marL="0" marR="0" algn="l">
                        <a:lnSpc>
                          <a:spcPct val="115000"/>
                        </a:lnSpc>
                        <a:spcBef>
                          <a:spcPts val="0"/>
                        </a:spcBef>
                        <a:spcAft>
                          <a:spcPts val="0"/>
                        </a:spcAft>
                        <a:tabLst>
                          <a:tab pos="3581400" algn="l"/>
                        </a:tabLst>
                      </a:pPr>
                      <a:r>
                        <a:rPr lang="ka-GE" sz="1100">
                          <a:effectLst/>
                        </a:rPr>
                        <a:t>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smtClean="0">
                          <a:effectLst/>
                          <a:latin typeface="+mn-lt"/>
                          <a:ea typeface="+mn-ea"/>
                          <a:cs typeface="+mn-cs"/>
                        </a:rPr>
                        <a:t>ვეტერანის</a:t>
                      </a:r>
                      <a:r>
                        <a:rPr lang="ka-GE" sz="1200" baseline="0" dirty="0" smtClean="0">
                          <a:effectLst/>
                          <a:latin typeface="+mn-lt"/>
                          <a:ea typeface="+mn-ea"/>
                          <a:cs typeface="+mn-cs"/>
                        </a:rPr>
                        <a:t> მოწმობის გაცემა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kern="1200" dirty="0" smtClean="0">
                          <a:solidFill>
                            <a:schemeClr val="dk1"/>
                          </a:solidFill>
                          <a:effectLst/>
                          <a:latin typeface="+mn-lt"/>
                          <a:ea typeface="+mn-ea"/>
                          <a:cs typeface="+mn-cs"/>
                        </a:rPr>
                        <a:t>1488</a:t>
                      </a:r>
                      <a:endParaRPr lang="en-US" sz="1200" kern="1200" dirty="0">
                        <a:solidFill>
                          <a:schemeClr val="dk1"/>
                        </a:solidFill>
                        <a:effectLst/>
                        <a:latin typeface="+mn-lt"/>
                        <a:ea typeface="+mn-ea"/>
                        <a:cs typeface="+mn-cs"/>
                      </a:endParaRPr>
                    </a:p>
                  </a:txBody>
                  <a:tcPr marL="68580" marR="68580" marT="0" marB="0" anchor="ctr"/>
                </a:tc>
              </a:tr>
              <a:tr h="378740">
                <a:tc>
                  <a:txBody>
                    <a:bodyPr/>
                    <a:lstStyle/>
                    <a:p>
                      <a:pPr marL="0" marR="0" algn="l">
                        <a:lnSpc>
                          <a:spcPct val="115000"/>
                        </a:lnSpc>
                        <a:spcBef>
                          <a:spcPts val="0"/>
                        </a:spcBef>
                        <a:spcAft>
                          <a:spcPts val="0"/>
                        </a:spcAft>
                        <a:tabLst>
                          <a:tab pos="3581400" algn="l"/>
                        </a:tabLst>
                      </a:pPr>
                      <a:r>
                        <a:rPr lang="ka-GE" sz="1100">
                          <a:effectLst/>
                        </a:rPr>
                        <a:t>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გარდაცვლილი ვეტერანი</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kern="1200" dirty="0" smtClean="0">
                          <a:solidFill>
                            <a:schemeClr val="dk1"/>
                          </a:solidFill>
                          <a:effectLst/>
                          <a:latin typeface="+mn-lt"/>
                          <a:ea typeface="+mn-ea"/>
                          <a:cs typeface="+mn-cs"/>
                        </a:rPr>
                        <a:t>505</a:t>
                      </a:r>
                      <a:endParaRPr lang="en-US" sz="1200" kern="1200" dirty="0">
                        <a:solidFill>
                          <a:schemeClr val="dk1"/>
                        </a:solidFill>
                        <a:effectLst/>
                        <a:latin typeface="+mn-lt"/>
                        <a:ea typeface="+mn-ea"/>
                        <a:cs typeface="+mn-cs"/>
                      </a:endParaRPr>
                    </a:p>
                  </a:txBody>
                  <a:tcPr marL="68580" marR="68580" marT="0" marB="0" anchor="ctr"/>
                </a:tc>
              </a:tr>
              <a:tr h="378740">
                <a:tc>
                  <a:txBody>
                    <a:bodyPr/>
                    <a:lstStyle/>
                    <a:p>
                      <a:pPr marL="0" marR="0" algn="l">
                        <a:lnSpc>
                          <a:spcPct val="115000"/>
                        </a:lnSpc>
                        <a:spcBef>
                          <a:spcPts val="0"/>
                        </a:spcBef>
                        <a:spcAft>
                          <a:spcPts val="0"/>
                        </a:spcAft>
                        <a:tabLst>
                          <a:tab pos="3581400" algn="l"/>
                        </a:tabLst>
                      </a:pPr>
                      <a:r>
                        <a:rPr lang="ka-GE" sz="1100">
                          <a:effectLst/>
                        </a:rPr>
                        <a:t>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საზეიმო ღონისძიება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kern="1200" dirty="0" smtClean="0">
                          <a:solidFill>
                            <a:schemeClr val="dk1"/>
                          </a:solidFill>
                          <a:effectLst/>
                          <a:latin typeface="+mn-lt"/>
                          <a:ea typeface="+mn-ea"/>
                          <a:cs typeface="+mn-cs"/>
                        </a:rPr>
                        <a:t>44</a:t>
                      </a:r>
                      <a:endParaRPr lang="en-US" sz="1200" kern="1200" dirty="0">
                        <a:solidFill>
                          <a:schemeClr val="dk1"/>
                        </a:solidFill>
                        <a:effectLst/>
                        <a:latin typeface="+mn-lt"/>
                        <a:ea typeface="+mn-ea"/>
                        <a:cs typeface="+mn-cs"/>
                      </a:endParaRPr>
                    </a:p>
                  </a:txBody>
                  <a:tcPr marL="68580" marR="68580" marT="0" marB="0" anchor="ctr"/>
                </a:tc>
              </a:tr>
              <a:tr h="378740">
                <a:tc>
                  <a:txBody>
                    <a:bodyPr/>
                    <a:lstStyle/>
                    <a:p>
                      <a:pPr marL="0" marR="0" algn="l">
                        <a:lnSpc>
                          <a:spcPct val="115000"/>
                        </a:lnSpc>
                        <a:spcBef>
                          <a:spcPts val="0"/>
                        </a:spcBef>
                        <a:spcAft>
                          <a:spcPts val="0"/>
                        </a:spcAft>
                        <a:tabLst>
                          <a:tab pos="3581400" algn="l"/>
                        </a:tabLst>
                      </a:pPr>
                      <a:r>
                        <a:rPr lang="ka-GE" sz="1100">
                          <a:effectLst/>
                        </a:rPr>
                        <a:t>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სპორტული ღონისძიება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kern="1200" dirty="0" smtClean="0">
                          <a:solidFill>
                            <a:schemeClr val="dk1"/>
                          </a:solidFill>
                          <a:effectLst/>
                          <a:latin typeface="+mn-lt"/>
                          <a:ea typeface="+mn-ea"/>
                          <a:cs typeface="+mn-cs"/>
                        </a:rPr>
                        <a:t>23</a:t>
                      </a:r>
                      <a:endParaRPr lang="en-US" sz="1200" kern="1200" dirty="0">
                        <a:solidFill>
                          <a:schemeClr val="dk1"/>
                        </a:solidFill>
                        <a:effectLst/>
                        <a:latin typeface="+mn-lt"/>
                        <a:ea typeface="+mn-ea"/>
                        <a:cs typeface="+mn-cs"/>
                      </a:endParaRPr>
                    </a:p>
                  </a:txBody>
                  <a:tcPr marL="68580" marR="68580" marT="0" marB="0" anchor="ctr"/>
                </a:tc>
              </a:tr>
              <a:tr h="378740">
                <a:tc>
                  <a:txBody>
                    <a:bodyPr/>
                    <a:lstStyle/>
                    <a:p>
                      <a:pPr marL="0" marR="0" algn="l">
                        <a:lnSpc>
                          <a:spcPct val="115000"/>
                        </a:lnSpc>
                        <a:spcBef>
                          <a:spcPts val="0"/>
                        </a:spcBef>
                        <a:spcAft>
                          <a:spcPts val="0"/>
                        </a:spcAft>
                        <a:tabLst>
                          <a:tab pos="3581400" algn="l"/>
                        </a:tabLst>
                      </a:pPr>
                      <a:r>
                        <a:rPr lang="ka-GE" sz="1100">
                          <a:effectLst/>
                        </a:rPr>
                        <a:t>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სამგლოვიარო ღონისძიება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kern="1200" dirty="0" smtClean="0">
                          <a:solidFill>
                            <a:schemeClr val="dk1"/>
                          </a:solidFill>
                          <a:effectLst/>
                          <a:latin typeface="+mn-lt"/>
                          <a:ea typeface="+mn-ea"/>
                          <a:cs typeface="+mn-cs"/>
                        </a:rPr>
                        <a:t>41</a:t>
                      </a:r>
                      <a:endParaRPr lang="en-US" sz="1200" kern="1200" dirty="0">
                        <a:solidFill>
                          <a:schemeClr val="dk1"/>
                        </a:solidFill>
                        <a:effectLst/>
                        <a:latin typeface="+mn-lt"/>
                        <a:ea typeface="+mn-ea"/>
                        <a:cs typeface="+mn-cs"/>
                      </a:endParaRPr>
                    </a:p>
                  </a:txBody>
                  <a:tcPr marL="68580" marR="68580" marT="0" marB="0" anchor="ctr"/>
                </a:tc>
              </a:tr>
              <a:tr h="378740">
                <a:tc>
                  <a:txBody>
                    <a:bodyPr/>
                    <a:lstStyle/>
                    <a:p>
                      <a:pPr marL="0" marR="0" algn="l">
                        <a:lnSpc>
                          <a:spcPct val="115000"/>
                        </a:lnSpc>
                        <a:spcBef>
                          <a:spcPts val="0"/>
                        </a:spcBef>
                        <a:spcAft>
                          <a:spcPts val="0"/>
                        </a:spcAft>
                        <a:tabLst>
                          <a:tab pos="3581400" algn="l"/>
                        </a:tabLst>
                      </a:pPr>
                      <a:r>
                        <a:rPr lang="ka-GE" sz="1100">
                          <a:effectLst/>
                        </a:rPr>
                        <a:t>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თავშესაფრით უზრუნველყოფა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kern="1200" dirty="0" smtClean="0">
                          <a:solidFill>
                            <a:schemeClr val="dk1"/>
                          </a:solidFill>
                          <a:effectLst/>
                          <a:latin typeface="+mn-lt"/>
                          <a:ea typeface="+mn-ea"/>
                          <a:cs typeface="+mn-cs"/>
                        </a:rPr>
                        <a:t>2</a:t>
                      </a:r>
                      <a:endParaRPr lang="en-US" sz="1200" kern="1200" dirty="0">
                        <a:solidFill>
                          <a:schemeClr val="dk1"/>
                        </a:solidFill>
                        <a:effectLst/>
                        <a:latin typeface="+mn-lt"/>
                        <a:ea typeface="+mn-ea"/>
                        <a:cs typeface="+mn-cs"/>
                      </a:endParaRPr>
                    </a:p>
                  </a:txBody>
                  <a:tcPr marL="68580" marR="68580" marT="0" marB="0" anchor="ctr"/>
                </a:tc>
              </a:tr>
              <a:tr h="441723">
                <a:tc>
                  <a:txBody>
                    <a:bodyPr/>
                    <a:lstStyle/>
                    <a:p>
                      <a:pPr marL="0" marR="0" algn="l">
                        <a:lnSpc>
                          <a:spcPct val="115000"/>
                        </a:lnSpc>
                        <a:spcBef>
                          <a:spcPts val="0"/>
                        </a:spcBef>
                        <a:spcAft>
                          <a:spcPts val="0"/>
                        </a:spcAft>
                        <a:tabLst>
                          <a:tab pos="3581400" algn="l"/>
                        </a:tabLst>
                      </a:pPr>
                      <a:r>
                        <a:rPr lang="ka-GE" sz="1100">
                          <a:effectLst/>
                        </a:rPr>
                        <a:t>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smtClean="0">
                          <a:effectLst/>
                          <a:latin typeface="+mn-lt"/>
                        </a:rPr>
                        <a:t>საკვებითა და ტანსაცმლით  </a:t>
                      </a:r>
                      <a:r>
                        <a:rPr lang="ka-GE" sz="1200" dirty="0">
                          <a:effectLst/>
                          <a:latin typeface="+mn-lt"/>
                        </a:rPr>
                        <a:t>უზრუნველყოფა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kern="1200" dirty="0" smtClean="0">
                          <a:solidFill>
                            <a:schemeClr val="dk1"/>
                          </a:solidFill>
                          <a:effectLst/>
                          <a:latin typeface="+mn-lt"/>
                          <a:ea typeface="+mn-ea"/>
                          <a:cs typeface="+mn-cs"/>
                        </a:rPr>
                        <a:t>912</a:t>
                      </a:r>
                      <a:endParaRPr lang="en-US" sz="1200" kern="1200" dirty="0">
                        <a:solidFill>
                          <a:schemeClr val="dk1"/>
                        </a:solidFill>
                        <a:effectLst/>
                        <a:latin typeface="+mn-lt"/>
                        <a:ea typeface="+mn-ea"/>
                        <a:cs typeface="+mn-cs"/>
                      </a:endParaRPr>
                    </a:p>
                  </a:txBody>
                  <a:tcPr marL="68580" marR="68580" marT="0" marB="0" anchor="ctr"/>
                </a:tc>
              </a:tr>
              <a:tr h="395912">
                <a:tc>
                  <a:txBody>
                    <a:bodyPr/>
                    <a:lstStyle/>
                    <a:p>
                      <a:pPr marL="0" marR="0" algn="l">
                        <a:lnSpc>
                          <a:spcPct val="115000"/>
                        </a:lnSpc>
                        <a:spcBef>
                          <a:spcPts val="0"/>
                        </a:spcBef>
                        <a:spcAft>
                          <a:spcPts val="0"/>
                        </a:spcAft>
                        <a:tabLst>
                          <a:tab pos="3581400" algn="l"/>
                        </a:tabLst>
                      </a:pPr>
                      <a:r>
                        <a:rPr lang="ka-GE" sz="1100" dirty="0">
                          <a:effectLst/>
                        </a:rPr>
                        <a:t>10</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დასაქმება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kern="1200" dirty="0" smtClean="0">
                          <a:solidFill>
                            <a:schemeClr val="dk1"/>
                          </a:solidFill>
                          <a:effectLst/>
                          <a:latin typeface="+mn-lt"/>
                          <a:ea typeface="+mn-ea"/>
                          <a:cs typeface="+mn-cs"/>
                        </a:rPr>
                        <a:t>152</a:t>
                      </a:r>
                    </a:p>
                  </a:txBody>
                  <a:tcPr marL="68580" marR="68580" marT="0" marB="0" anchor="ctr"/>
                </a:tc>
              </a:tr>
            </a:tbl>
          </a:graphicData>
        </a:graphic>
      </p:graphicFrame>
      <p:graphicFrame>
        <p:nvGraphicFramePr>
          <p:cNvPr id="7" name="Таблица 6"/>
          <p:cNvGraphicFramePr>
            <a:graphicFrameLocks noGrp="1"/>
          </p:cNvGraphicFramePr>
          <p:nvPr>
            <p:extLst>
              <p:ext uri="{D42A27DB-BD31-4B8C-83A1-F6EECF244321}">
                <p14:modId xmlns:p14="http://schemas.microsoft.com/office/powerpoint/2010/main" val="2601948550"/>
              </p:ext>
            </p:extLst>
          </p:nvPr>
        </p:nvGraphicFramePr>
        <p:xfrm>
          <a:off x="4760756" y="1744132"/>
          <a:ext cx="3926044" cy="4584582"/>
        </p:xfrm>
        <a:graphic>
          <a:graphicData uri="http://schemas.openxmlformats.org/drawingml/2006/table">
            <a:tbl>
              <a:tblPr firstRow="1" firstCol="1" bandRow="1">
                <a:tableStyleId>{5C22544A-7EE6-4342-B048-85BDC9FD1C3A}</a:tableStyleId>
              </a:tblPr>
              <a:tblGrid>
                <a:gridCol w="371550"/>
                <a:gridCol w="2487694"/>
                <a:gridCol w="1066800"/>
              </a:tblGrid>
              <a:tr h="471863">
                <a:tc>
                  <a:txBody>
                    <a:bodyPr/>
                    <a:lstStyle/>
                    <a:p>
                      <a:pPr marL="0" marR="0" algn="l">
                        <a:lnSpc>
                          <a:spcPct val="115000"/>
                        </a:lnSpc>
                        <a:spcBef>
                          <a:spcPts val="0"/>
                        </a:spcBef>
                        <a:spcAft>
                          <a:spcPts val="0"/>
                        </a:spcAft>
                        <a:tabLst>
                          <a:tab pos="3581400" algn="l"/>
                        </a:tabLst>
                      </a:pPr>
                      <a:r>
                        <a:rPr lang="ru-RU" sz="1200" dirty="0">
                          <a:effectLst/>
                        </a:rPr>
                        <a:t>№</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tabLst>
                          <a:tab pos="3581400" algn="l"/>
                        </a:tabLst>
                      </a:pPr>
                      <a:r>
                        <a:rPr lang="ka-GE" sz="1200" dirty="0">
                          <a:effectLst/>
                        </a:rPr>
                        <a:t>დასახელება</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rPr>
                        <a:t>რაოდენობა</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390421">
                <a:tc>
                  <a:txBody>
                    <a:bodyPr/>
                    <a:lstStyle/>
                    <a:p>
                      <a:pPr marL="0" marR="0" algn="l">
                        <a:lnSpc>
                          <a:spcPct val="115000"/>
                        </a:lnSpc>
                        <a:spcBef>
                          <a:spcPts val="0"/>
                        </a:spcBef>
                        <a:spcAft>
                          <a:spcPts val="0"/>
                        </a:spcAft>
                        <a:tabLst>
                          <a:tab pos="3581400" algn="l"/>
                        </a:tabLst>
                      </a:pPr>
                      <a:r>
                        <a:rPr lang="ka-GE" sz="1100">
                          <a:effectLst/>
                        </a:rPr>
                        <a:t>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ერთჯერადი მატერიალური დახმარება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2627</a:t>
                      </a:r>
                      <a:endParaRPr lang="en-US" sz="1200" b="1" kern="1200" dirty="0">
                        <a:solidFill>
                          <a:schemeClr val="dk1"/>
                        </a:solidFill>
                        <a:effectLst/>
                        <a:latin typeface="+mn-lt"/>
                        <a:ea typeface="+mn-ea"/>
                        <a:cs typeface="+mn-cs"/>
                      </a:endParaRPr>
                    </a:p>
                  </a:txBody>
                  <a:tcPr marL="68580" marR="68580" marT="0" marB="0" anchor="ctr"/>
                </a:tc>
              </a:tr>
              <a:tr h="423334">
                <a:tc>
                  <a:txBody>
                    <a:bodyPr/>
                    <a:lstStyle/>
                    <a:p>
                      <a:pPr marL="0" marR="0" algn="l">
                        <a:lnSpc>
                          <a:spcPct val="115000"/>
                        </a:lnSpc>
                        <a:spcBef>
                          <a:spcPts val="0"/>
                        </a:spcBef>
                        <a:spcAft>
                          <a:spcPts val="0"/>
                        </a:spcAft>
                        <a:tabLst>
                          <a:tab pos="3581400" algn="l"/>
                        </a:tabLst>
                      </a:pPr>
                      <a:r>
                        <a:rPr lang="ka-GE" sz="1100">
                          <a:effectLst/>
                        </a:rPr>
                        <a:t>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ბინის ქირით უზრუნველყოფა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2</a:t>
                      </a:r>
                      <a:endParaRPr lang="en-US" sz="1200" b="1" kern="1200" dirty="0">
                        <a:solidFill>
                          <a:schemeClr val="dk1"/>
                        </a:solidFill>
                        <a:effectLst/>
                        <a:latin typeface="+mn-lt"/>
                        <a:ea typeface="+mn-ea"/>
                        <a:cs typeface="+mn-cs"/>
                      </a:endParaRPr>
                    </a:p>
                  </a:txBody>
                  <a:tcPr marL="68580" marR="68580" marT="0" marB="0" anchor="ctr"/>
                </a:tc>
              </a:tr>
              <a:tr h="503003">
                <a:tc>
                  <a:txBody>
                    <a:bodyPr/>
                    <a:lstStyle/>
                    <a:p>
                      <a:pPr marL="0" marR="0" algn="l">
                        <a:lnSpc>
                          <a:spcPct val="115000"/>
                        </a:lnSpc>
                        <a:spcBef>
                          <a:spcPts val="0"/>
                        </a:spcBef>
                        <a:spcAft>
                          <a:spcPts val="0"/>
                        </a:spcAft>
                        <a:tabLst>
                          <a:tab pos="3581400" algn="l"/>
                        </a:tabLst>
                      </a:pPr>
                      <a:r>
                        <a:rPr lang="ka-GE" sz="1100">
                          <a:effectLst/>
                        </a:rPr>
                        <a:t>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smtClean="0">
                          <a:effectLst/>
                          <a:latin typeface="+mn-lt"/>
                        </a:rPr>
                        <a:t>სამშენებლო მასალით უზრუნველყოფა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12</a:t>
                      </a:r>
                      <a:endParaRPr lang="en-US" sz="1200" b="1" kern="1200" dirty="0">
                        <a:solidFill>
                          <a:schemeClr val="dk1"/>
                        </a:solidFill>
                        <a:effectLst/>
                        <a:latin typeface="+mn-lt"/>
                        <a:ea typeface="+mn-ea"/>
                        <a:cs typeface="+mn-cs"/>
                      </a:endParaRPr>
                    </a:p>
                  </a:txBody>
                  <a:tcPr marL="68580" marR="68580" marT="0" marB="0" anchor="ctr"/>
                </a:tc>
              </a:tr>
              <a:tr h="463379">
                <a:tc>
                  <a:txBody>
                    <a:bodyPr/>
                    <a:lstStyle/>
                    <a:p>
                      <a:pPr marL="0" marR="0" algn="l">
                        <a:lnSpc>
                          <a:spcPct val="115000"/>
                        </a:lnSpc>
                        <a:spcBef>
                          <a:spcPts val="0"/>
                        </a:spcBef>
                        <a:spcAft>
                          <a:spcPts val="0"/>
                        </a:spcAft>
                        <a:tabLst>
                          <a:tab pos="3581400" algn="l"/>
                        </a:tabLst>
                      </a:pPr>
                      <a:r>
                        <a:rPr lang="ka-GE" sz="1100">
                          <a:effectLst/>
                        </a:rPr>
                        <a:t>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smtClean="0">
                          <a:effectLst/>
                          <a:latin typeface="+mn-lt"/>
                        </a:rPr>
                        <a:t>შეშით უზრუნველყოფა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tx1"/>
                          </a:solidFill>
                          <a:effectLst/>
                          <a:latin typeface="+mn-lt"/>
                          <a:ea typeface="+mn-ea"/>
                          <a:cs typeface="+mn-cs"/>
                        </a:rPr>
                        <a:t>25</a:t>
                      </a:r>
                      <a:endParaRPr lang="en-US" sz="1200" b="1" kern="1200" dirty="0">
                        <a:solidFill>
                          <a:schemeClr val="tx1"/>
                        </a:solidFill>
                        <a:effectLst/>
                        <a:latin typeface="+mn-lt"/>
                        <a:ea typeface="+mn-ea"/>
                        <a:cs typeface="+mn-cs"/>
                      </a:endParaRPr>
                    </a:p>
                  </a:txBody>
                  <a:tcPr marL="68580" marR="68580" marT="0" marB="0" anchor="ctr"/>
                </a:tc>
              </a:tr>
              <a:tr h="582589">
                <a:tc>
                  <a:txBody>
                    <a:bodyPr/>
                    <a:lstStyle/>
                    <a:p>
                      <a:pPr marL="0" marR="0" algn="l">
                        <a:lnSpc>
                          <a:spcPct val="115000"/>
                        </a:lnSpc>
                        <a:spcBef>
                          <a:spcPts val="0"/>
                        </a:spcBef>
                        <a:spcAft>
                          <a:spcPts val="0"/>
                        </a:spcAft>
                        <a:tabLst>
                          <a:tab pos="3581400" algn="l"/>
                        </a:tabLst>
                      </a:pPr>
                      <a:r>
                        <a:rPr lang="ka-GE" sz="1100">
                          <a:effectLst/>
                        </a:rPr>
                        <a:t>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მედიკამენტების დაფინანსება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908</a:t>
                      </a:r>
                      <a:endParaRPr lang="en-US" sz="1200" b="1" kern="1200" dirty="0">
                        <a:solidFill>
                          <a:schemeClr val="dk1"/>
                        </a:solidFill>
                        <a:effectLst/>
                        <a:latin typeface="+mn-lt"/>
                        <a:ea typeface="+mn-ea"/>
                        <a:cs typeface="+mn-cs"/>
                      </a:endParaRPr>
                    </a:p>
                  </a:txBody>
                  <a:tcPr marL="68580" marR="68580" marT="0" marB="0" anchor="ctr"/>
                </a:tc>
              </a:tr>
              <a:tr h="588116">
                <a:tc>
                  <a:txBody>
                    <a:bodyPr/>
                    <a:lstStyle/>
                    <a:p>
                      <a:pPr marL="0" marR="0" algn="l">
                        <a:lnSpc>
                          <a:spcPct val="115000"/>
                        </a:lnSpc>
                        <a:spcBef>
                          <a:spcPts val="0"/>
                        </a:spcBef>
                        <a:spcAft>
                          <a:spcPts val="0"/>
                        </a:spcAft>
                        <a:tabLst>
                          <a:tab pos="3581400" algn="l"/>
                        </a:tabLst>
                      </a:pPr>
                      <a:r>
                        <a:rPr lang="ka-GE" sz="1100">
                          <a:effectLst/>
                        </a:rPr>
                        <a:t>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სამედიცინო სტაციონარით უზრუნველყოფა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99</a:t>
                      </a:r>
                      <a:endParaRPr lang="en-US" sz="1200" b="1" kern="1200" dirty="0">
                        <a:solidFill>
                          <a:schemeClr val="dk1"/>
                        </a:solidFill>
                        <a:effectLst/>
                        <a:latin typeface="+mn-lt"/>
                        <a:ea typeface="+mn-ea"/>
                        <a:cs typeface="+mn-cs"/>
                      </a:endParaRPr>
                    </a:p>
                  </a:txBody>
                  <a:tcPr marL="68580" marR="68580" marT="0" marB="0" anchor="ctr"/>
                </a:tc>
              </a:tr>
              <a:tr h="565837">
                <a:tc>
                  <a:txBody>
                    <a:bodyPr/>
                    <a:lstStyle/>
                    <a:p>
                      <a:pPr marL="0" marR="0" algn="l">
                        <a:lnSpc>
                          <a:spcPct val="115000"/>
                        </a:lnSpc>
                        <a:spcBef>
                          <a:spcPts val="0"/>
                        </a:spcBef>
                        <a:spcAft>
                          <a:spcPts val="0"/>
                        </a:spcAft>
                        <a:tabLst>
                          <a:tab pos="3581400" algn="l"/>
                        </a:tabLst>
                      </a:pPr>
                      <a:r>
                        <a:rPr lang="ka-GE" sz="1100">
                          <a:effectLst/>
                        </a:rPr>
                        <a:t>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a:effectLst/>
                          <a:latin typeface="+mn-lt"/>
                        </a:rPr>
                        <a:t>სამედიცინო დიაგნოსტიკა/რეაბილიტაცია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3884</a:t>
                      </a:r>
                      <a:endParaRPr lang="en-US" sz="1200" b="1" kern="1200" dirty="0">
                        <a:solidFill>
                          <a:schemeClr val="dk1"/>
                        </a:solidFill>
                        <a:effectLst/>
                        <a:latin typeface="+mn-lt"/>
                        <a:ea typeface="+mn-ea"/>
                        <a:cs typeface="+mn-cs"/>
                      </a:endParaRPr>
                    </a:p>
                  </a:txBody>
                  <a:tcPr marL="68580" marR="68580" marT="0" marB="0" anchor="ctr"/>
                </a:tc>
              </a:tr>
              <a:tr h="565837">
                <a:tc>
                  <a:txBody>
                    <a:bodyPr/>
                    <a:lstStyle/>
                    <a:p>
                      <a:pPr marL="0" marR="0" algn="l">
                        <a:lnSpc>
                          <a:spcPct val="115000"/>
                        </a:lnSpc>
                        <a:spcBef>
                          <a:spcPts val="0"/>
                        </a:spcBef>
                        <a:spcAft>
                          <a:spcPts val="0"/>
                        </a:spcAft>
                        <a:tabLst>
                          <a:tab pos="3581400" algn="l"/>
                        </a:tabLst>
                      </a:pPr>
                      <a:r>
                        <a:rPr lang="ka-GE" sz="1100" dirty="0" smtClean="0">
                          <a:effectLst/>
                          <a:latin typeface="Calibri" panose="020F0502020204030204" pitchFamily="34" charset="0"/>
                          <a:ea typeface="Times New Roman" panose="02020603050405020304" pitchFamily="18" charset="0"/>
                          <a:cs typeface="Times New Roman" panose="02020603050405020304" pitchFamily="18" charset="0"/>
                        </a:rPr>
                        <a:t>8</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l">
                        <a:lnSpc>
                          <a:spcPct val="115000"/>
                        </a:lnSpc>
                        <a:spcBef>
                          <a:spcPts val="0"/>
                        </a:spcBef>
                        <a:spcAft>
                          <a:spcPts val="0"/>
                        </a:spcAft>
                        <a:tabLst>
                          <a:tab pos="3581400" algn="l"/>
                        </a:tabLst>
                      </a:pPr>
                      <a:r>
                        <a:rPr lang="ka-GE" sz="1200" dirty="0" smtClean="0">
                          <a:effectLst/>
                          <a:latin typeface="+mn-lt"/>
                          <a:ea typeface="Times New Roman" panose="02020603050405020304" pitchFamily="18" charset="0"/>
                          <a:cs typeface="Times New Roman" panose="02020603050405020304" pitchFamily="18" charset="0"/>
                        </a:rPr>
                        <a:t>ვეტერანის ოჯახის წევრის (შვილის) სწავლის დაფინანსება</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tabLst>
                          <a:tab pos="3581400" algn="l"/>
                        </a:tabLst>
                      </a:pPr>
                      <a:r>
                        <a:rPr lang="ka-GE" sz="1200" b="1" kern="1200" dirty="0" smtClean="0">
                          <a:solidFill>
                            <a:schemeClr val="dk1"/>
                          </a:solidFill>
                          <a:effectLst/>
                          <a:latin typeface="+mn-lt"/>
                          <a:ea typeface="+mn-ea"/>
                          <a:cs typeface="+mn-cs"/>
                        </a:rPr>
                        <a:t>7</a:t>
                      </a:r>
                      <a:endParaRPr lang="en-US" sz="1200" b="1" kern="1200" dirty="0">
                        <a:solidFill>
                          <a:schemeClr val="dk1"/>
                        </a:solidFill>
                        <a:effectLst/>
                        <a:latin typeface="+mn-lt"/>
                        <a:ea typeface="+mn-ea"/>
                        <a:cs typeface="+mn-cs"/>
                      </a:endParaRPr>
                    </a:p>
                  </a:txBody>
                  <a:tcPr marL="68580" marR="68580" marT="0" marB="0" anchor="ctr"/>
                </a:tc>
              </a:tr>
            </a:tbl>
          </a:graphicData>
        </a:graphic>
      </p:graphicFrame>
      <p:sp>
        <p:nvSpPr>
          <p:cNvPr id="8"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41</a:t>
            </a:r>
            <a:endParaRPr lang="en-US" sz="1200" b="0" dirty="0">
              <a:solidFill>
                <a:schemeClr val="tx1"/>
              </a:solidFill>
            </a:endParaRPr>
          </a:p>
        </p:txBody>
      </p:sp>
    </p:spTree>
    <p:extLst>
      <p:ext uri="{BB962C8B-B14F-4D97-AF65-F5344CB8AC3E}">
        <p14:creationId xmlns:p14="http://schemas.microsoft.com/office/powerpoint/2010/main" val="13684778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199" y="406400"/>
            <a:ext cx="8983133" cy="6451600"/>
          </a:xfrm>
        </p:spPr>
        <p:txBody>
          <a:bodyPr>
            <a:normAutofit/>
          </a:bodyPr>
          <a:lstStyle/>
          <a:p>
            <a:pPr algn="just">
              <a:lnSpc>
                <a:spcPct val="150000"/>
              </a:lnSpc>
            </a:pPr>
            <a:r>
              <a:rPr lang="ka-GE" sz="1400" b="1" dirty="0"/>
              <a:t>პროექტების დაგეგმვისა და მართვის ჯუფის </a:t>
            </a:r>
            <a:r>
              <a:rPr lang="ka-GE" sz="1200" dirty="0"/>
              <a:t>მიერ შემუშავდა საქართველოში მომქმედი ბიზნესის მხარდამჭერი სახელმწიფო პროგრამებში ჩართვის მსურველ ვეტერანთა საინფორმაციო ბაზა. დღეისათვის აღნიშნულ ბაზაში დარეგისტრირებულია </a:t>
            </a:r>
            <a:r>
              <a:rPr lang="en-US" sz="1200" dirty="0"/>
              <a:t>234 </a:t>
            </a:r>
            <a:r>
              <a:rPr lang="ka-GE" sz="1200" dirty="0"/>
              <a:t>ბენეფიციარი, მათი იდეები და გეგმები.</a:t>
            </a:r>
            <a:endParaRPr lang="en-US" sz="1200" dirty="0"/>
          </a:p>
          <a:p>
            <a:pPr algn="just"/>
            <a:r>
              <a:rPr lang="ka-GE" sz="1200" dirty="0"/>
              <a:t>პროექტების დაგეგმვისა და მართვის ჯგუფის მიერ შექმნილი ბიზნესის ხელშეწყობის  სახელმწიფო პროგრამებში მონაწილე ვეტერანთა საინფორმაციო ბაზის ანალიზით </a:t>
            </a:r>
            <a:r>
              <a:rPr lang="ka-GE" sz="1200" dirty="0" smtClean="0"/>
              <a:t>გამოიკვეთა:</a:t>
            </a:r>
          </a:p>
          <a:p>
            <a:pPr marL="228600" indent="-228600" algn="just">
              <a:buFont typeface="+mj-lt"/>
              <a:buAutoNum type="arabicPeriod"/>
            </a:pPr>
            <a:r>
              <a:rPr lang="ka-GE" sz="1200" dirty="0" smtClean="0"/>
              <a:t>სოფლის </a:t>
            </a:r>
            <a:r>
              <a:rPr lang="ka-GE" sz="1200" dirty="0"/>
              <a:t>მეურნეობის დარგის განვითარების ხელშემწყობი პროექტების მიმართ, მესაქონლეობა, მეცხვარეობა, მეფრინველეობა. ასევე განსაკუთრებული აქტივობაა კენკროვანი კულტურების </a:t>
            </a:r>
            <a:r>
              <a:rPr lang="ka-GE" sz="1200" dirty="0" smtClean="0"/>
              <a:t>გაშენებაზე.</a:t>
            </a:r>
          </a:p>
          <a:p>
            <a:pPr marL="228600" indent="-228600" algn="just">
              <a:buFont typeface="+mj-lt"/>
              <a:buAutoNum type="arabicPeriod"/>
            </a:pPr>
            <a:r>
              <a:rPr lang="ka-GE" sz="1200" dirty="0" smtClean="0"/>
              <a:t>ტურიზმის </a:t>
            </a:r>
            <a:r>
              <a:rPr lang="ka-GE" sz="1200" dirty="0"/>
              <a:t>განვითარების ხელშეწყობის პროექტების მიმართ, საოჯახო სასტუმროების კუთხით სვანეთისა და კახეთის რეგიონებში.</a:t>
            </a:r>
            <a:endParaRPr lang="en-US" sz="1200" dirty="0"/>
          </a:p>
          <a:p>
            <a:pPr marL="228600" indent="-228600" algn="just">
              <a:buFont typeface="+mj-lt"/>
              <a:buAutoNum type="arabicPeriod"/>
            </a:pPr>
            <a:r>
              <a:rPr lang="ka-GE" sz="1200" dirty="0" smtClean="0"/>
              <a:t>ვეტერანებში </a:t>
            </a:r>
            <a:r>
              <a:rPr lang="ka-GE" sz="1200" dirty="0"/>
              <a:t>ინტერესი  გამოიწვია სასოფლო-სამეურნეო კოოპერატივების შექმნის საკითხმა, რაც მისასალმებელია, ვინაიდან კოოპერატივებს შეუძლიათ შეასრულონ უმნიშვნელოვანესი როლი აგრარული სექტორის მოდერნიზაციასა და პროდუქციის მაღალი სტანდარტის შექმნაში.</a:t>
            </a:r>
            <a:endParaRPr lang="en-US" sz="1200" dirty="0"/>
          </a:p>
          <a:p>
            <a:pPr marL="0" indent="228600" algn="just">
              <a:lnSpc>
                <a:spcPct val="150000"/>
              </a:lnSpc>
              <a:buNone/>
            </a:pPr>
            <a:r>
              <a:rPr lang="ka-GE" sz="1200" b="1" dirty="0" smtClean="0"/>
              <a:t>წარდგენილი პროექტები</a:t>
            </a:r>
            <a:r>
              <a:rPr lang="en-US" sz="1200" b="1" dirty="0" smtClean="0"/>
              <a:t> </a:t>
            </a:r>
            <a:r>
              <a:rPr lang="ka-GE" sz="1200" b="1" dirty="0" smtClean="0"/>
              <a:t>:</a:t>
            </a:r>
          </a:p>
          <a:p>
            <a:pPr marL="0" indent="0" algn="just">
              <a:lnSpc>
                <a:spcPct val="150000"/>
              </a:lnSpc>
              <a:buNone/>
            </a:pPr>
            <a:endParaRPr lang="ka-GE" sz="1200" b="1" dirty="0"/>
          </a:p>
          <a:p>
            <a:pPr marL="0" indent="0" algn="just">
              <a:lnSpc>
                <a:spcPct val="150000"/>
              </a:lnSpc>
              <a:buNone/>
            </a:pPr>
            <a:endParaRPr lang="ka-GE" sz="1200" b="1" dirty="0" smtClean="0"/>
          </a:p>
          <a:p>
            <a:pPr marL="0" indent="0" algn="just">
              <a:lnSpc>
                <a:spcPct val="150000"/>
              </a:lnSpc>
              <a:buNone/>
            </a:pPr>
            <a:endParaRPr lang="ka-GE" sz="1200" b="1" dirty="0"/>
          </a:p>
          <a:p>
            <a:pPr marL="0" indent="0" algn="just">
              <a:lnSpc>
                <a:spcPct val="150000"/>
              </a:lnSpc>
              <a:buNone/>
            </a:pPr>
            <a:endParaRPr lang="ka-GE" sz="1200" b="1" dirty="0" smtClean="0"/>
          </a:p>
          <a:p>
            <a:pPr marL="0" indent="0" algn="just">
              <a:lnSpc>
                <a:spcPct val="150000"/>
              </a:lnSpc>
              <a:buNone/>
            </a:pPr>
            <a:endParaRPr lang="ka-GE" sz="1200" b="1" dirty="0"/>
          </a:p>
          <a:p>
            <a:pPr marL="0" indent="0" algn="just">
              <a:lnSpc>
                <a:spcPct val="150000"/>
              </a:lnSpc>
              <a:buNone/>
            </a:pPr>
            <a:endParaRPr lang="ka-GE" sz="1200" b="1" dirty="0" smtClean="0"/>
          </a:p>
          <a:p>
            <a:pPr marL="0" indent="0" algn="just">
              <a:lnSpc>
                <a:spcPct val="150000"/>
              </a:lnSpc>
              <a:buNone/>
            </a:pPr>
            <a:endParaRPr lang="ka-GE" sz="1200" b="1" dirty="0"/>
          </a:p>
          <a:p>
            <a:pPr marL="0" indent="0" algn="just">
              <a:lnSpc>
                <a:spcPct val="150000"/>
              </a:lnSpc>
              <a:buNone/>
            </a:pPr>
            <a:endParaRPr lang="ka-GE" sz="1200" b="1" dirty="0" smtClean="0"/>
          </a:p>
          <a:p>
            <a:pPr algn="just">
              <a:lnSpc>
                <a:spcPct val="150000"/>
              </a:lnSpc>
            </a:pPr>
            <a:r>
              <a:rPr lang="ka-GE" sz="1200" dirty="0"/>
              <a:t>შემუშავდა ვეტერანებისა და მათი ოჯახის წევრებისათვის ფსიქო-სოციალური დახმარების გაწევის მიზნით სპეციალური პროგრამა, რომელსაც განახორციელებს არასამთავრობო ორგანიზაციები „სახლი“ და „თანასწორობა და უფლებები“, გაფორმებული მემორანდუმის საფუძველზე.</a:t>
            </a:r>
            <a:endParaRPr lang="en-US" sz="1200" dirty="0"/>
          </a:p>
          <a:p>
            <a:pPr marL="0" indent="0" algn="just">
              <a:lnSpc>
                <a:spcPct val="150000"/>
              </a:lnSpc>
              <a:buNone/>
            </a:pPr>
            <a:endParaRPr lang="ka-GE" sz="1200" b="1" dirty="0" smtClean="0"/>
          </a:p>
          <a:p>
            <a:endParaRPr lang="en-US" dirty="0"/>
          </a:p>
        </p:txBody>
      </p:sp>
      <p:pic>
        <p:nvPicPr>
          <p:cNvPr id="5" name="Рисунок 4"/>
          <p:cNvPicPr>
            <a:picLocks noChangeAspect="1"/>
          </p:cNvPicPr>
          <p:nvPr/>
        </p:nvPicPr>
        <p:blipFill>
          <a:blip r:embed="rId2"/>
          <a:stretch>
            <a:fillRect/>
          </a:stretch>
        </p:blipFill>
        <p:spPr>
          <a:xfrm>
            <a:off x="389467" y="3418394"/>
            <a:ext cx="6474513" cy="2493480"/>
          </a:xfrm>
          <a:prstGeom prst="rect">
            <a:avLst/>
          </a:prstGeom>
        </p:spPr>
      </p:pic>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42</a:t>
            </a:r>
            <a:endParaRPr lang="en-US" sz="1200" b="0" dirty="0">
              <a:solidFill>
                <a:schemeClr val="tx1"/>
              </a:solidFill>
            </a:endParaRPr>
          </a:p>
        </p:txBody>
      </p:sp>
    </p:spTree>
    <p:extLst>
      <p:ext uri="{BB962C8B-B14F-4D97-AF65-F5344CB8AC3E}">
        <p14:creationId xmlns:p14="http://schemas.microsoft.com/office/powerpoint/2010/main" val="18073329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1182093393"/>
              </p:ext>
            </p:extLst>
          </p:nvPr>
        </p:nvGraphicFramePr>
        <p:xfrm>
          <a:off x="84667" y="973667"/>
          <a:ext cx="9000066" cy="5872423"/>
        </p:xfrm>
        <a:graphic>
          <a:graphicData uri="http://schemas.openxmlformats.org/drawingml/2006/table">
            <a:tbl>
              <a:tblPr firstRow="1" bandRow="1">
                <a:tableStyleId>{5C22544A-7EE6-4342-B048-85BDC9FD1C3A}</a:tableStyleId>
              </a:tblPr>
              <a:tblGrid>
                <a:gridCol w="7777835"/>
                <a:gridCol w="1222231"/>
              </a:tblGrid>
              <a:tr h="304800">
                <a:tc>
                  <a:txBody>
                    <a:bodyPr/>
                    <a:lstStyle/>
                    <a:p>
                      <a:pPr marL="0" marR="0">
                        <a:lnSpc>
                          <a:spcPct val="150000"/>
                        </a:lnSpc>
                        <a:spcBef>
                          <a:spcPts val="0"/>
                        </a:spcBef>
                        <a:spcAft>
                          <a:spcPts val="0"/>
                        </a:spcAft>
                        <a:tabLst>
                          <a:tab pos="5882640" algn="l"/>
                        </a:tabLst>
                      </a:pPr>
                      <a:r>
                        <a:rPr lang="ka-GE" sz="1200" dirty="0">
                          <a:effectLst/>
                        </a:rPr>
                        <a:t>დასახელება</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0"/>
                        </a:spcBef>
                        <a:spcAft>
                          <a:spcPts val="0"/>
                        </a:spcAft>
                        <a:tabLst>
                          <a:tab pos="5882640" algn="l"/>
                        </a:tabLst>
                      </a:pPr>
                      <a:r>
                        <a:rPr lang="ka-GE" sz="1200" dirty="0">
                          <a:effectLst/>
                        </a:rPr>
                        <a:t>რაოდენობა</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11423">
                <a:tc>
                  <a:txBody>
                    <a:bodyPr/>
                    <a:lstStyle/>
                    <a:p>
                      <a:pPr marL="0" marR="0">
                        <a:lnSpc>
                          <a:spcPct val="150000"/>
                        </a:lnSpc>
                        <a:spcBef>
                          <a:spcPts val="0"/>
                        </a:spcBef>
                        <a:spcAft>
                          <a:spcPts val="0"/>
                        </a:spcAft>
                        <a:tabLst>
                          <a:tab pos="5882640" algn="l"/>
                        </a:tabLst>
                      </a:pPr>
                      <a:r>
                        <a:rPr lang="ka-GE" sz="1200" dirty="0">
                          <a:effectLst/>
                        </a:rPr>
                        <a:t>სტატუსის მაძიებელთა ანკეტა - </a:t>
                      </a:r>
                      <a:r>
                        <a:rPr lang="ka-GE" sz="1200" dirty="0" smtClean="0">
                          <a:effectLst/>
                        </a:rPr>
                        <a:t>განაცხადი დამუშავებული იქნა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50000"/>
                        </a:lnSpc>
                        <a:spcBef>
                          <a:spcPts val="0"/>
                        </a:spcBef>
                        <a:spcAft>
                          <a:spcPts val="0"/>
                        </a:spcAft>
                        <a:tabLst>
                          <a:tab pos="5882640" algn="l"/>
                        </a:tabLst>
                      </a:pPr>
                      <a:r>
                        <a:rPr lang="en-US" sz="1200" b="1" kern="1200" dirty="0" smtClean="0">
                          <a:solidFill>
                            <a:schemeClr val="dk1"/>
                          </a:solidFill>
                          <a:effectLst/>
                          <a:latin typeface="Sylfaen" panose="010A0502050306030303" pitchFamily="18" charset="0"/>
                          <a:ea typeface="+mn-ea"/>
                          <a:cs typeface="+mn-cs"/>
                        </a:rPr>
                        <a:t>3</a:t>
                      </a:r>
                      <a:r>
                        <a:rPr lang="ka-GE" sz="1200" b="1" kern="1200" dirty="0" smtClean="0">
                          <a:solidFill>
                            <a:schemeClr val="dk1"/>
                          </a:solidFill>
                          <a:effectLst/>
                          <a:latin typeface="Sylfaen" panose="010A0502050306030303" pitchFamily="18" charset="0"/>
                          <a:ea typeface="+mn-ea"/>
                          <a:cs typeface="+mn-cs"/>
                        </a:rPr>
                        <a:t> 055</a:t>
                      </a:r>
                      <a:endParaRPr lang="en-US" sz="1200" b="1" kern="1200" dirty="0">
                        <a:solidFill>
                          <a:schemeClr val="dk1"/>
                        </a:solidFill>
                        <a:effectLst/>
                        <a:latin typeface="Sylfaen" panose="010A0502050306030303" pitchFamily="18" charset="0"/>
                        <a:ea typeface="+mn-ea"/>
                        <a:cs typeface="+mn-cs"/>
                      </a:endParaRPr>
                    </a:p>
                  </a:txBody>
                  <a:tcPr marL="68580" marR="68580" marT="0" marB="0" anchor="ctr"/>
                </a:tc>
              </a:tr>
              <a:tr h="316710">
                <a:tc>
                  <a:txBody>
                    <a:bodyPr/>
                    <a:lstStyle/>
                    <a:p>
                      <a:pPr marL="0" marR="0">
                        <a:lnSpc>
                          <a:spcPct val="150000"/>
                        </a:lnSpc>
                        <a:spcBef>
                          <a:spcPts val="0"/>
                        </a:spcBef>
                        <a:spcAft>
                          <a:spcPts val="0"/>
                        </a:spcAft>
                        <a:tabLst>
                          <a:tab pos="5882640" algn="l"/>
                        </a:tabLst>
                      </a:pPr>
                      <a:r>
                        <a:rPr lang="ka-GE" sz="1200" dirty="0">
                          <a:effectLst/>
                        </a:rPr>
                        <a:t>სტატუსი მიენიჭა</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50000"/>
                        </a:lnSpc>
                        <a:spcBef>
                          <a:spcPts val="0"/>
                        </a:spcBef>
                        <a:spcAft>
                          <a:spcPts val="0"/>
                        </a:spcAft>
                        <a:tabLst>
                          <a:tab pos="5882640" algn="l"/>
                        </a:tabLst>
                      </a:pPr>
                      <a:r>
                        <a:rPr lang="ka-GE" sz="1200" b="1" kern="1200" dirty="0" smtClean="0">
                          <a:solidFill>
                            <a:schemeClr val="dk1"/>
                          </a:solidFill>
                          <a:effectLst/>
                          <a:latin typeface="Sylfaen" panose="010A0502050306030303" pitchFamily="18" charset="0"/>
                          <a:ea typeface="+mn-ea"/>
                          <a:cs typeface="+mn-cs"/>
                        </a:rPr>
                        <a:t>2 292</a:t>
                      </a:r>
                      <a:endParaRPr lang="en-US" sz="1200" b="1" kern="1200" dirty="0">
                        <a:solidFill>
                          <a:schemeClr val="dk1"/>
                        </a:solidFill>
                        <a:effectLst/>
                        <a:latin typeface="Sylfaen" panose="010A0502050306030303" pitchFamily="18" charset="0"/>
                        <a:ea typeface="+mn-ea"/>
                        <a:cs typeface="+mn-cs"/>
                      </a:endParaRPr>
                    </a:p>
                  </a:txBody>
                  <a:tcPr marL="68580" marR="68580" marT="0" marB="0" anchor="ctr"/>
                </a:tc>
              </a:tr>
              <a:tr h="608680">
                <a:tc>
                  <a:txBody>
                    <a:bodyPr/>
                    <a:lstStyle/>
                    <a:p>
                      <a:pPr marL="0" marR="0">
                        <a:lnSpc>
                          <a:spcPct val="150000"/>
                        </a:lnSpc>
                        <a:spcBef>
                          <a:spcPts val="0"/>
                        </a:spcBef>
                        <a:spcAft>
                          <a:spcPts val="0"/>
                        </a:spcAft>
                        <a:tabLst>
                          <a:tab pos="5882640" algn="l"/>
                        </a:tabLst>
                      </a:pPr>
                      <a:r>
                        <a:rPr lang="ka-GE" sz="1200" dirty="0">
                          <a:effectLst/>
                        </a:rPr>
                        <a:t>დაუბრუნდა რეგიონს ხარვეზის </a:t>
                      </a:r>
                      <a:r>
                        <a:rPr lang="ka-GE" sz="1200" dirty="0" smtClean="0">
                          <a:effectLst/>
                        </a:rPr>
                        <a:t>გამოსასწორებლად  (არასრული საბრძოლო მოკვლევა; მეორედ ქორწინების ცნობის არ ქონის გამო; დართულ დოკ. გვარის ან მამის სახელის უზუსტობის გამო)</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50000"/>
                        </a:lnSpc>
                        <a:spcBef>
                          <a:spcPts val="0"/>
                        </a:spcBef>
                        <a:spcAft>
                          <a:spcPts val="0"/>
                        </a:spcAft>
                        <a:tabLst>
                          <a:tab pos="5882640" algn="l"/>
                        </a:tabLst>
                      </a:pPr>
                      <a:r>
                        <a:rPr lang="en-US" sz="1200" b="1" kern="1200" dirty="0" smtClean="0">
                          <a:solidFill>
                            <a:schemeClr val="dk1"/>
                          </a:solidFill>
                          <a:effectLst/>
                          <a:latin typeface="Sylfaen" panose="010A0502050306030303" pitchFamily="18" charset="0"/>
                          <a:ea typeface="+mn-ea"/>
                          <a:cs typeface="+mn-cs"/>
                        </a:rPr>
                        <a:t>2</a:t>
                      </a:r>
                      <a:r>
                        <a:rPr lang="ka-GE" sz="1200" b="1" kern="1200" dirty="0" smtClean="0">
                          <a:solidFill>
                            <a:schemeClr val="dk1"/>
                          </a:solidFill>
                          <a:effectLst/>
                          <a:latin typeface="Sylfaen" panose="010A0502050306030303" pitchFamily="18" charset="0"/>
                          <a:ea typeface="+mn-ea"/>
                          <a:cs typeface="+mn-cs"/>
                        </a:rPr>
                        <a:t>8</a:t>
                      </a:r>
                      <a:endParaRPr lang="en-US" sz="1200" b="1" kern="1200" dirty="0">
                        <a:solidFill>
                          <a:schemeClr val="dk1"/>
                        </a:solidFill>
                        <a:effectLst/>
                        <a:latin typeface="Sylfaen" panose="010A0502050306030303" pitchFamily="18" charset="0"/>
                        <a:ea typeface="+mn-ea"/>
                        <a:cs typeface="+mn-cs"/>
                      </a:endParaRPr>
                    </a:p>
                  </a:txBody>
                  <a:tcPr marL="68580" marR="68580" marT="0" marB="0" anchor="ctr"/>
                </a:tc>
              </a:tr>
              <a:tr h="608680">
                <a:tc>
                  <a:txBody>
                    <a:bodyPr/>
                    <a:lstStyle/>
                    <a:p>
                      <a:pPr marL="0" marR="0">
                        <a:lnSpc>
                          <a:spcPct val="150000"/>
                        </a:lnSpc>
                        <a:spcBef>
                          <a:spcPts val="0"/>
                        </a:spcBef>
                        <a:spcAft>
                          <a:spcPts val="0"/>
                        </a:spcAft>
                        <a:tabLst>
                          <a:tab pos="5882640" algn="l"/>
                        </a:tabLst>
                      </a:pPr>
                      <a:r>
                        <a:rPr lang="ka-GE" sz="1200" dirty="0" smtClean="0"/>
                        <a:t>საბრძოლო მოქმედებებში მონაწილეობის და საბრძოლო მოქმედებებში დაღუპვის ფაქტის დამდგენ</a:t>
                      </a:r>
                      <a:br>
                        <a:rPr lang="ka-GE" sz="1200" dirty="0" smtClean="0"/>
                      </a:br>
                      <a:r>
                        <a:rPr lang="ka-GE" sz="1200" dirty="0" smtClean="0">
                          <a:effectLst/>
                        </a:rPr>
                        <a:t>კომისიას </a:t>
                      </a:r>
                      <a:r>
                        <a:rPr lang="ka-GE" sz="1200" dirty="0">
                          <a:effectLst/>
                        </a:rPr>
                        <a:t>განსახილველად </a:t>
                      </a:r>
                      <a:r>
                        <a:rPr lang="ka-GE" sz="1200" dirty="0" smtClean="0">
                          <a:effectLst/>
                        </a:rPr>
                        <a:t>გადაეცა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50000"/>
                        </a:lnSpc>
                        <a:spcBef>
                          <a:spcPts val="0"/>
                        </a:spcBef>
                        <a:spcAft>
                          <a:spcPts val="0"/>
                        </a:spcAft>
                        <a:tabLst>
                          <a:tab pos="5882640" algn="l"/>
                        </a:tabLst>
                      </a:pPr>
                      <a:r>
                        <a:rPr lang="ka-GE" sz="1200" b="1" kern="1200" dirty="0" smtClean="0">
                          <a:solidFill>
                            <a:schemeClr val="dk1"/>
                          </a:solidFill>
                          <a:effectLst/>
                          <a:latin typeface="Sylfaen" panose="010A0502050306030303" pitchFamily="18" charset="0"/>
                          <a:ea typeface="+mn-ea"/>
                          <a:cs typeface="+mn-cs"/>
                        </a:rPr>
                        <a:t>24</a:t>
                      </a:r>
                      <a:endParaRPr lang="en-US" sz="1200" b="1" kern="1200" dirty="0">
                        <a:solidFill>
                          <a:schemeClr val="dk1"/>
                        </a:solidFill>
                        <a:effectLst/>
                        <a:latin typeface="Sylfaen" panose="010A0502050306030303" pitchFamily="18" charset="0"/>
                        <a:ea typeface="+mn-ea"/>
                        <a:cs typeface="+mn-cs"/>
                      </a:endParaRPr>
                    </a:p>
                  </a:txBody>
                  <a:tcPr marL="68580" marR="68580" marT="0" marB="0" anchor="ctr"/>
                </a:tc>
              </a:tr>
              <a:tr h="608680">
                <a:tc>
                  <a:txBody>
                    <a:bodyPr/>
                    <a:lstStyle/>
                    <a:p>
                      <a:pPr marL="0" marR="0">
                        <a:lnSpc>
                          <a:spcPct val="150000"/>
                        </a:lnSpc>
                        <a:spcBef>
                          <a:spcPts val="0"/>
                        </a:spcBef>
                        <a:spcAft>
                          <a:spcPts val="0"/>
                        </a:spcAft>
                        <a:tabLst>
                          <a:tab pos="5882640" algn="l"/>
                        </a:tabLst>
                      </a:pPr>
                      <a:r>
                        <a:rPr lang="ka-GE" sz="1200" dirty="0" smtClean="0">
                          <a:effectLst/>
                        </a:rPr>
                        <a:t>სტატუსის მისანიჭებლად</a:t>
                      </a:r>
                      <a:r>
                        <a:rPr lang="ka-GE" sz="1200" baseline="0" dirty="0" smtClean="0">
                          <a:effectLst/>
                        </a:rPr>
                        <a:t> </a:t>
                      </a:r>
                      <a:r>
                        <a:rPr lang="ka-GE" sz="1200" dirty="0" smtClean="0"/>
                        <a:t>საბრძოლო მოქმედებებში მონაწილეობის და საბრძოლო მოქმედებებში დაღუპვის ფაქტის დამდგენ</a:t>
                      </a:r>
                      <a:r>
                        <a:rPr lang="ka-GE" sz="1200" baseline="0" dirty="0" smtClean="0"/>
                        <a:t>ი </a:t>
                      </a:r>
                      <a:r>
                        <a:rPr lang="ka-GE" sz="1200" dirty="0" smtClean="0">
                          <a:effectLst/>
                        </a:rPr>
                        <a:t>კომისიიდან </a:t>
                      </a:r>
                      <a:r>
                        <a:rPr lang="ka-GE" sz="1200" dirty="0">
                          <a:effectLst/>
                        </a:rPr>
                        <a:t>შემოვიდა </a:t>
                      </a:r>
                      <a:r>
                        <a:rPr lang="ka-GE" sz="1200" dirty="0" smtClean="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50000"/>
                        </a:lnSpc>
                        <a:spcBef>
                          <a:spcPts val="0"/>
                        </a:spcBef>
                        <a:spcAft>
                          <a:spcPts val="0"/>
                        </a:spcAft>
                        <a:tabLst>
                          <a:tab pos="5882640" algn="l"/>
                        </a:tabLst>
                      </a:pPr>
                      <a:r>
                        <a:rPr lang="ka-GE" sz="1200" b="1" kern="1200" dirty="0" smtClean="0">
                          <a:solidFill>
                            <a:schemeClr val="dk1"/>
                          </a:solidFill>
                          <a:effectLst/>
                          <a:latin typeface="Sylfaen" panose="010A0502050306030303" pitchFamily="18" charset="0"/>
                          <a:ea typeface="+mn-ea"/>
                          <a:cs typeface="+mn-cs"/>
                        </a:rPr>
                        <a:t>47</a:t>
                      </a:r>
                      <a:endParaRPr lang="en-US" sz="1200" b="1" kern="1200" dirty="0">
                        <a:solidFill>
                          <a:schemeClr val="dk1"/>
                        </a:solidFill>
                        <a:effectLst/>
                        <a:latin typeface="Sylfaen" panose="010A0502050306030303" pitchFamily="18" charset="0"/>
                        <a:ea typeface="+mn-ea"/>
                        <a:cs typeface="+mn-cs"/>
                      </a:endParaRPr>
                    </a:p>
                  </a:txBody>
                  <a:tcPr marL="68580" marR="68580" marT="0" marB="0" anchor="ctr"/>
                </a:tc>
              </a:tr>
              <a:tr h="411423">
                <a:tc>
                  <a:txBody>
                    <a:bodyPr/>
                    <a:lstStyle/>
                    <a:p>
                      <a:pPr marL="0" marR="0">
                        <a:lnSpc>
                          <a:spcPct val="150000"/>
                        </a:lnSpc>
                        <a:spcBef>
                          <a:spcPts val="0"/>
                        </a:spcBef>
                        <a:spcAft>
                          <a:spcPts val="0"/>
                        </a:spcAft>
                        <a:tabLst>
                          <a:tab pos="5882640" algn="l"/>
                        </a:tabLst>
                      </a:pPr>
                      <a:r>
                        <a:rPr lang="ka-GE" sz="1200" dirty="0">
                          <a:effectLst/>
                        </a:rPr>
                        <a:t>ვეტერანის დამადასტურებელი დროებითი </a:t>
                      </a:r>
                      <a:r>
                        <a:rPr lang="ka-GE" sz="1200" dirty="0" smtClean="0">
                          <a:effectLst/>
                        </a:rPr>
                        <a:t>ცნობა</a:t>
                      </a:r>
                      <a:r>
                        <a:rPr lang="en-US" sz="1200" dirty="0" smtClean="0">
                          <a:effectLst/>
                        </a:rPr>
                        <a:t> </a:t>
                      </a:r>
                      <a:r>
                        <a:rPr lang="ka-GE" sz="1200" dirty="0" smtClean="0">
                          <a:effectLst/>
                        </a:rPr>
                        <a:t>გაიცა</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50000"/>
                        </a:lnSpc>
                        <a:spcBef>
                          <a:spcPts val="0"/>
                        </a:spcBef>
                        <a:spcAft>
                          <a:spcPts val="0"/>
                        </a:spcAft>
                        <a:tabLst>
                          <a:tab pos="5882640" algn="l"/>
                        </a:tabLst>
                      </a:pPr>
                      <a:r>
                        <a:rPr lang="ka-GE" sz="1200" b="1" kern="1200" dirty="0" smtClean="0">
                          <a:solidFill>
                            <a:schemeClr val="dk1"/>
                          </a:solidFill>
                          <a:effectLst/>
                          <a:latin typeface="Sylfaen" panose="010A0502050306030303" pitchFamily="18" charset="0"/>
                          <a:ea typeface="+mn-ea"/>
                          <a:cs typeface="+mn-cs"/>
                        </a:rPr>
                        <a:t>1</a:t>
                      </a:r>
                      <a:r>
                        <a:rPr lang="ka-GE" sz="1200" b="1" kern="1200" baseline="0" dirty="0" smtClean="0">
                          <a:solidFill>
                            <a:schemeClr val="dk1"/>
                          </a:solidFill>
                          <a:effectLst/>
                          <a:latin typeface="Sylfaen" panose="010A0502050306030303" pitchFamily="18" charset="0"/>
                          <a:ea typeface="+mn-ea"/>
                          <a:cs typeface="+mn-cs"/>
                        </a:rPr>
                        <a:t> 510</a:t>
                      </a:r>
                      <a:endParaRPr lang="en-US" sz="1200" b="1" kern="1200" dirty="0">
                        <a:solidFill>
                          <a:schemeClr val="dk1"/>
                        </a:solidFill>
                        <a:effectLst/>
                        <a:latin typeface="Sylfaen" panose="010A0502050306030303" pitchFamily="18" charset="0"/>
                        <a:ea typeface="+mn-ea"/>
                        <a:cs typeface="+mn-cs"/>
                      </a:endParaRPr>
                    </a:p>
                  </a:txBody>
                  <a:tcPr marL="68580" marR="68580" marT="0" marB="0" anchor="ctr"/>
                </a:tc>
              </a:tr>
              <a:tr h="344870">
                <a:tc>
                  <a:txBody>
                    <a:bodyPr/>
                    <a:lstStyle/>
                    <a:p>
                      <a:pPr marL="0" marR="0">
                        <a:lnSpc>
                          <a:spcPct val="150000"/>
                        </a:lnSpc>
                        <a:spcBef>
                          <a:spcPts val="0"/>
                        </a:spcBef>
                        <a:spcAft>
                          <a:spcPts val="0"/>
                        </a:spcAft>
                        <a:tabLst>
                          <a:tab pos="5882640" algn="l"/>
                        </a:tabLst>
                      </a:pPr>
                      <a:r>
                        <a:rPr lang="ka-GE" sz="1200" dirty="0">
                          <a:effectLst/>
                        </a:rPr>
                        <a:t>სტატუსის მინიჭებაზე უარი ეთქვა</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50000"/>
                        </a:lnSpc>
                        <a:spcBef>
                          <a:spcPts val="0"/>
                        </a:spcBef>
                        <a:spcAft>
                          <a:spcPts val="0"/>
                        </a:spcAft>
                        <a:tabLst>
                          <a:tab pos="5882640" algn="l"/>
                        </a:tabLst>
                      </a:pPr>
                      <a:r>
                        <a:rPr lang="en-US" sz="1200" b="1" kern="1200" dirty="0" smtClean="0">
                          <a:solidFill>
                            <a:schemeClr val="dk1"/>
                          </a:solidFill>
                          <a:effectLst/>
                          <a:latin typeface="Sylfaen" panose="010A0502050306030303" pitchFamily="18" charset="0"/>
                          <a:ea typeface="+mn-ea"/>
                          <a:cs typeface="+mn-cs"/>
                        </a:rPr>
                        <a:t>2</a:t>
                      </a:r>
                      <a:r>
                        <a:rPr lang="ka-GE" sz="1200" b="1" kern="1200" dirty="0" smtClean="0">
                          <a:solidFill>
                            <a:schemeClr val="dk1"/>
                          </a:solidFill>
                          <a:effectLst/>
                          <a:latin typeface="Sylfaen" panose="010A0502050306030303" pitchFamily="18" charset="0"/>
                          <a:ea typeface="+mn-ea"/>
                          <a:cs typeface="+mn-cs"/>
                        </a:rPr>
                        <a:t>5</a:t>
                      </a:r>
                      <a:endParaRPr lang="en-US" sz="1200" b="1" kern="1200" dirty="0">
                        <a:solidFill>
                          <a:schemeClr val="dk1"/>
                        </a:solidFill>
                        <a:effectLst/>
                        <a:latin typeface="Sylfaen" panose="010A0502050306030303" pitchFamily="18" charset="0"/>
                        <a:ea typeface="+mn-ea"/>
                        <a:cs typeface="+mn-cs"/>
                      </a:endParaRPr>
                    </a:p>
                  </a:txBody>
                  <a:tcPr marL="68580" marR="68580" marT="0" marB="0" anchor="ctr"/>
                </a:tc>
              </a:tr>
              <a:tr h="364067">
                <a:tc>
                  <a:txBody>
                    <a:bodyPr/>
                    <a:lstStyle/>
                    <a:p>
                      <a:pPr marL="0" marR="0">
                        <a:lnSpc>
                          <a:spcPct val="150000"/>
                        </a:lnSpc>
                        <a:spcBef>
                          <a:spcPts val="0"/>
                        </a:spcBef>
                        <a:spcAft>
                          <a:spcPts val="0"/>
                        </a:spcAft>
                        <a:tabLst>
                          <a:tab pos="5882640" algn="l"/>
                        </a:tabLst>
                      </a:pPr>
                      <a:r>
                        <a:rPr lang="ka-GE" sz="1200" dirty="0" smtClean="0">
                          <a:effectLst/>
                        </a:rPr>
                        <a:t>გარდაცვალების</a:t>
                      </a:r>
                      <a:r>
                        <a:rPr lang="ka-GE" sz="1200" baseline="0" dirty="0" smtClean="0">
                          <a:effectLst/>
                        </a:rPr>
                        <a:t> გამო სტატუსი შეუჩერდათ</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50000"/>
                        </a:lnSpc>
                        <a:spcBef>
                          <a:spcPts val="0"/>
                        </a:spcBef>
                        <a:spcAft>
                          <a:spcPts val="0"/>
                        </a:spcAft>
                        <a:tabLst>
                          <a:tab pos="5882640" algn="l"/>
                        </a:tabLst>
                      </a:pPr>
                      <a:r>
                        <a:rPr lang="ka-GE" sz="1200" b="1" kern="1200" dirty="0" smtClean="0">
                          <a:solidFill>
                            <a:schemeClr val="dk1"/>
                          </a:solidFill>
                          <a:effectLst/>
                          <a:latin typeface="Sylfaen" panose="010A0502050306030303" pitchFamily="18" charset="0"/>
                          <a:ea typeface="+mn-ea"/>
                          <a:cs typeface="+mn-cs"/>
                        </a:rPr>
                        <a:t>2</a:t>
                      </a:r>
                      <a:r>
                        <a:rPr lang="ka-GE" sz="1200" b="1" kern="1200" baseline="0" dirty="0" smtClean="0">
                          <a:solidFill>
                            <a:schemeClr val="dk1"/>
                          </a:solidFill>
                          <a:effectLst/>
                          <a:latin typeface="Sylfaen" panose="010A0502050306030303" pitchFamily="18" charset="0"/>
                          <a:ea typeface="+mn-ea"/>
                          <a:cs typeface="+mn-cs"/>
                        </a:rPr>
                        <a:t> 508</a:t>
                      </a:r>
                      <a:endParaRPr lang="en-US" sz="1200" b="1" kern="1200" dirty="0">
                        <a:solidFill>
                          <a:schemeClr val="dk1"/>
                        </a:solidFill>
                        <a:effectLst/>
                        <a:latin typeface="Sylfaen" panose="010A0502050306030303" pitchFamily="18" charset="0"/>
                        <a:ea typeface="+mn-ea"/>
                        <a:cs typeface="+mn-cs"/>
                      </a:endParaRPr>
                    </a:p>
                  </a:txBody>
                  <a:tcPr marL="68580" marR="68580" marT="0" marB="0" anchor="ctr"/>
                </a:tc>
              </a:tr>
              <a:tr h="411423">
                <a:tc>
                  <a:txBody>
                    <a:bodyPr/>
                    <a:lstStyle/>
                    <a:p>
                      <a:pPr marL="0" marR="0">
                        <a:lnSpc>
                          <a:spcPct val="150000"/>
                        </a:lnSpc>
                        <a:spcBef>
                          <a:spcPts val="0"/>
                        </a:spcBef>
                        <a:spcAft>
                          <a:spcPts val="0"/>
                        </a:spcAft>
                        <a:tabLst>
                          <a:tab pos="5882640" algn="l"/>
                        </a:tabLst>
                      </a:pPr>
                      <a:r>
                        <a:rPr lang="ka-GE" sz="1200" dirty="0">
                          <a:effectLst/>
                        </a:rPr>
                        <a:t>აღრიცხვის ელექტრონულ მონაცემთა </a:t>
                      </a:r>
                      <a:r>
                        <a:rPr lang="ka-GE" sz="1200" dirty="0" smtClean="0">
                          <a:effectLst/>
                        </a:rPr>
                        <a:t>ბაზაში </a:t>
                      </a:r>
                      <a:r>
                        <a:rPr lang="ka-GE" sz="1200" dirty="0">
                          <a:effectLst/>
                        </a:rPr>
                        <a:t>ცვლილება/ვეტ.მოწმობის აღდგენა</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50000"/>
                        </a:lnSpc>
                        <a:spcBef>
                          <a:spcPts val="0"/>
                        </a:spcBef>
                        <a:spcAft>
                          <a:spcPts val="0"/>
                        </a:spcAft>
                        <a:tabLst>
                          <a:tab pos="5882640" algn="l"/>
                        </a:tabLst>
                      </a:pPr>
                      <a:r>
                        <a:rPr lang="ka-GE" sz="1200" b="1" kern="1200" dirty="0" smtClean="0">
                          <a:solidFill>
                            <a:schemeClr val="dk1"/>
                          </a:solidFill>
                          <a:effectLst/>
                          <a:latin typeface="Sylfaen" panose="010A0502050306030303" pitchFamily="18" charset="0"/>
                          <a:ea typeface="+mn-ea"/>
                          <a:cs typeface="+mn-cs"/>
                        </a:rPr>
                        <a:t>247</a:t>
                      </a:r>
                      <a:endParaRPr lang="en-US" sz="1200" b="1" kern="1200" dirty="0">
                        <a:solidFill>
                          <a:schemeClr val="dk1"/>
                        </a:solidFill>
                        <a:effectLst/>
                        <a:latin typeface="Sylfaen" panose="010A0502050306030303" pitchFamily="18" charset="0"/>
                        <a:ea typeface="+mn-ea"/>
                        <a:cs typeface="+mn-cs"/>
                      </a:endParaRPr>
                    </a:p>
                  </a:txBody>
                  <a:tcPr marL="68580" marR="68580" marT="0" marB="0" anchor="ctr"/>
                </a:tc>
              </a:tr>
              <a:tr h="333644">
                <a:tc>
                  <a:txBody>
                    <a:bodyPr/>
                    <a:lstStyle/>
                    <a:p>
                      <a:pPr marL="0" marR="0">
                        <a:lnSpc>
                          <a:spcPct val="150000"/>
                        </a:lnSpc>
                        <a:spcBef>
                          <a:spcPts val="0"/>
                        </a:spcBef>
                        <a:spcAft>
                          <a:spcPts val="0"/>
                        </a:spcAft>
                        <a:tabLst>
                          <a:tab pos="5882640" algn="l"/>
                        </a:tabLst>
                      </a:pPr>
                      <a:r>
                        <a:rPr lang="ka-GE" sz="1200" dirty="0">
                          <a:effectLst/>
                        </a:rPr>
                        <a:t>ვეტერანის </a:t>
                      </a:r>
                      <a:r>
                        <a:rPr lang="ka-GE" sz="1200" dirty="0" smtClean="0">
                          <a:effectLst/>
                        </a:rPr>
                        <a:t>მოწმობა დაიბეჭდა</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50000"/>
                        </a:lnSpc>
                        <a:spcBef>
                          <a:spcPts val="0"/>
                        </a:spcBef>
                        <a:spcAft>
                          <a:spcPts val="0"/>
                        </a:spcAft>
                        <a:tabLst>
                          <a:tab pos="5882640" algn="l"/>
                        </a:tabLst>
                      </a:pPr>
                      <a:r>
                        <a:rPr lang="ka-GE" sz="1200" b="1" kern="1200" dirty="0" smtClean="0">
                          <a:solidFill>
                            <a:schemeClr val="dk1"/>
                          </a:solidFill>
                          <a:effectLst/>
                          <a:latin typeface="Sylfaen" panose="010A0502050306030303" pitchFamily="18" charset="0"/>
                          <a:ea typeface="+mn-ea"/>
                          <a:cs typeface="+mn-cs"/>
                        </a:rPr>
                        <a:t>3</a:t>
                      </a:r>
                      <a:r>
                        <a:rPr lang="ka-GE" sz="1200" b="1" kern="1200" baseline="0" dirty="0" smtClean="0">
                          <a:solidFill>
                            <a:schemeClr val="dk1"/>
                          </a:solidFill>
                          <a:effectLst/>
                          <a:latin typeface="Sylfaen" panose="010A0502050306030303" pitchFamily="18" charset="0"/>
                          <a:ea typeface="+mn-ea"/>
                          <a:cs typeface="+mn-cs"/>
                        </a:rPr>
                        <a:t> 180</a:t>
                      </a:r>
                      <a:endParaRPr lang="en-US" sz="1200" b="1" kern="1200" dirty="0">
                        <a:solidFill>
                          <a:schemeClr val="dk1"/>
                        </a:solidFill>
                        <a:effectLst/>
                        <a:latin typeface="Sylfaen" panose="010A0502050306030303" pitchFamily="18" charset="0"/>
                        <a:ea typeface="+mn-ea"/>
                        <a:cs typeface="+mn-cs"/>
                      </a:endParaRPr>
                    </a:p>
                  </a:txBody>
                  <a:tcPr marL="68580" marR="68580" marT="0" marB="0" anchor="ctr"/>
                </a:tc>
              </a:tr>
              <a:tr h="338666">
                <a:tc>
                  <a:txBody>
                    <a:bodyPr/>
                    <a:lstStyle/>
                    <a:p>
                      <a:pPr marL="0" marR="0">
                        <a:lnSpc>
                          <a:spcPct val="150000"/>
                        </a:lnSpc>
                        <a:spcBef>
                          <a:spcPts val="0"/>
                        </a:spcBef>
                        <a:spcAft>
                          <a:spcPts val="0"/>
                        </a:spcAft>
                        <a:tabLst>
                          <a:tab pos="5882640" algn="l"/>
                        </a:tabLst>
                      </a:pPr>
                      <a:r>
                        <a:rPr lang="ka-GE" sz="1200" dirty="0" smtClean="0">
                          <a:effectLst/>
                        </a:rPr>
                        <a:t>ცნობა</a:t>
                      </a:r>
                      <a:r>
                        <a:rPr lang="ka-GE" sz="1200" baseline="0" dirty="0" smtClean="0">
                          <a:effectLst/>
                        </a:rPr>
                        <a:t> </a:t>
                      </a:r>
                      <a:r>
                        <a:rPr lang="ka-GE" sz="1200" dirty="0" smtClean="0">
                          <a:effectLst/>
                        </a:rPr>
                        <a:t>კომპენსაციის მისაღებად გაიცა</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50000"/>
                        </a:lnSpc>
                        <a:spcBef>
                          <a:spcPts val="0"/>
                        </a:spcBef>
                        <a:spcAft>
                          <a:spcPts val="0"/>
                        </a:spcAft>
                        <a:tabLst>
                          <a:tab pos="5882640" algn="l"/>
                        </a:tabLst>
                      </a:pPr>
                      <a:r>
                        <a:rPr lang="ka-GE" sz="1200" b="1" kern="1200" dirty="0" smtClean="0">
                          <a:solidFill>
                            <a:schemeClr val="dk1"/>
                          </a:solidFill>
                          <a:effectLst/>
                          <a:latin typeface="Sylfaen" panose="010A0502050306030303" pitchFamily="18" charset="0"/>
                          <a:ea typeface="+mn-ea"/>
                          <a:cs typeface="+mn-cs"/>
                        </a:rPr>
                        <a:t>30</a:t>
                      </a:r>
                      <a:endParaRPr lang="en-US" sz="1200" b="1" kern="1200" dirty="0">
                        <a:solidFill>
                          <a:schemeClr val="dk1"/>
                        </a:solidFill>
                        <a:effectLst/>
                        <a:latin typeface="Sylfaen" panose="010A0502050306030303" pitchFamily="18" charset="0"/>
                        <a:ea typeface="+mn-ea"/>
                        <a:cs typeface="+mn-cs"/>
                      </a:endParaRPr>
                    </a:p>
                  </a:txBody>
                  <a:tcPr marL="68580" marR="68580" marT="0" marB="0" anchor="ctr"/>
                </a:tc>
              </a:tr>
              <a:tr h="397934">
                <a:tc>
                  <a:txBody>
                    <a:bodyPr/>
                    <a:lstStyle/>
                    <a:p>
                      <a:pPr marL="0" marR="0">
                        <a:lnSpc>
                          <a:spcPct val="150000"/>
                        </a:lnSpc>
                        <a:spcBef>
                          <a:spcPts val="0"/>
                        </a:spcBef>
                        <a:spcAft>
                          <a:spcPts val="0"/>
                        </a:spcAft>
                        <a:tabLst>
                          <a:tab pos="5882640" algn="l"/>
                        </a:tabLst>
                      </a:pPr>
                      <a:r>
                        <a:rPr lang="ka-GE" sz="1200" dirty="0">
                          <a:effectLst/>
                        </a:rPr>
                        <a:t>ვეტერანთა მონაცემების ცვლილებასთან დაკავშირებით გაგზავნილი </a:t>
                      </a:r>
                      <a:r>
                        <a:rPr lang="ka-GE" sz="1200" dirty="0" smtClean="0">
                          <a:effectLst/>
                        </a:rPr>
                        <a:t>წერილები</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defTabSz="914400" rtl="0" eaLnBrk="1" latinLnBrk="0" hangingPunct="1">
                        <a:lnSpc>
                          <a:spcPct val="150000"/>
                        </a:lnSpc>
                        <a:spcBef>
                          <a:spcPts val="0"/>
                        </a:spcBef>
                        <a:spcAft>
                          <a:spcPts val="0"/>
                        </a:spcAft>
                        <a:tabLst>
                          <a:tab pos="5882640" algn="l"/>
                        </a:tabLst>
                      </a:pPr>
                      <a:r>
                        <a:rPr lang="ka-GE" sz="1200" b="1" kern="1200" dirty="0" smtClean="0">
                          <a:solidFill>
                            <a:schemeClr val="dk1"/>
                          </a:solidFill>
                          <a:effectLst/>
                          <a:latin typeface="Sylfaen" panose="010A0502050306030303" pitchFamily="18" charset="0"/>
                          <a:ea typeface="+mn-ea"/>
                          <a:cs typeface="+mn-cs"/>
                        </a:rPr>
                        <a:t>190</a:t>
                      </a:r>
                      <a:endParaRPr lang="en-US" sz="1200" b="1" kern="1200" dirty="0">
                        <a:solidFill>
                          <a:schemeClr val="dk1"/>
                        </a:solidFill>
                        <a:effectLst/>
                        <a:latin typeface="Sylfaen" panose="010A0502050306030303" pitchFamily="18" charset="0"/>
                        <a:ea typeface="+mn-ea"/>
                        <a:cs typeface="+mn-cs"/>
                      </a:endParaRPr>
                    </a:p>
                  </a:txBody>
                  <a:tcPr marL="68580" marR="68580" marT="0" marB="0" anchor="ctr"/>
                </a:tc>
              </a:tr>
              <a:tr h="411423">
                <a:tc>
                  <a:txBody>
                    <a:bodyPr/>
                    <a:lstStyle/>
                    <a:p>
                      <a:pPr marL="0" marR="0" algn="l" defTabSz="914400" rtl="0" eaLnBrk="1" latinLnBrk="0" hangingPunct="1">
                        <a:lnSpc>
                          <a:spcPct val="150000"/>
                        </a:lnSpc>
                        <a:spcBef>
                          <a:spcPts val="0"/>
                        </a:spcBef>
                        <a:spcAft>
                          <a:spcPts val="0"/>
                        </a:spcAft>
                        <a:tabLst>
                          <a:tab pos="5882640" algn="l"/>
                        </a:tabLst>
                      </a:pPr>
                      <a:r>
                        <a:rPr lang="ka-GE" sz="1200" kern="1200" dirty="0" smtClean="0">
                          <a:solidFill>
                            <a:schemeClr val="dk1"/>
                          </a:solidFill>
                          <a:effectLst/>
                          <a:latin typeface="+mn-lt"/>
                          <a:ea typeface="+mn-ea"/>
                          <a:cs typeface="+mn-cs"/>
                        </a:rPr>
                        <a:t>სულ ბრძანების პროექტი მომზადდა </a:t>
                      </a:r>
                      <a:endParaRPr lang="en-US" sz="1200" kern="1200" dirty="0">
                        <a:solidFill>
                          <a:schemeClr val="dk1"/>
                        </a:solidFill>
                        <a:effectLst/>
                        <a:latin typeface="+mn-lt"/>
                        <a:ea typeface="+mn-ea"/>
                        <a:cs typeface="+mn-cs"/>
                      </a:endParaRPr>
                    </a:p>
                  </a:txBody>
                  <a:tcPr/>
                </a:tc>
                <a:tc>
                  <a:txBody>
                    <a:bodyPr/>
                    <a:lstStyle/>
                    <a:p>
                      <a:pPr marL="0" marR="0" algn="ctr" defTabSz="914400" rtl="0" eaLnBrk="1" latinLnBrk="0" hangingPunct="1">
                        <a:lnSpc>
                          <a:spcPct val="150000"/>
                        </a:lnSpc>
                        <a:spcBef>
                          <a:spcPts val="0"/>
                        </a:spcBef>
                        <a:spcAft>
                          <a:spcPts val="0"/>
                        </a:spcAft>
                        <a:tabLst>
                          <a:tab pos="5882640" algn="l"/>
                        </a:tabLst>
                      </a:pPr>
                      <a:r>
                        <a:rPr lang="ka-GE" sz="1200" b="1" kern="1200" dirty="0" smtClean="0">
                          <a:solidFill>
                            <a:schemeClr val="dk1"/>
                          </a:solidFill>
                          <a:effectLst/>
                          <a:latin typeface="Sylfaen" panose="010A0502050306030303" pitchFamily="18" charset="0"/>
                          <a:ea typeface="+mn-ea"/>
                          <a:cs typeface="+mn-cs"/>
                        </a:rPr>
                        <a:t>515</a:t>
                      </a:r>
                      <a:endParaRPr lang="en-US" sz="1200" b="1" kern="1200" dirty="0">
                        <a:solidFill>
                          <a:schemeClr val="dk1"/>
                        </a:solidFill>
                        <a:effectLst/>
                        <a:latin typeface="Sylfaen" panose="010A0502050306030303" pitchFamily="18" charset="0"/>
                        <a:ea typeface="+mn-ea"/>
                        <a:cs typeface="+mn-cs"/>
                      </a:endParaRPr>
                    </a:p>
                  </a:txBody>
                  <a:tcPr/>
                </a:tc>
              </a:tr>
            </a:tbl>
          </a:graphicData>
        </a:graphic>
      </p:graphicFrame>
      <p:sp>
        <p:nvSpPr>
          <p:cNvPr id="7" name="Объект 3"/>
          <p:cNvSpPr txBox="1">
            <a:spLocks/>
          </p:cNvSpPr>
          <p:nvPr/>
        </p:nvSpPr>
        <p:spPr>
          <a:xfrm>
            <a:off x="0" y="406401"/>
            <a:ext cx="9144000" cy="406398"/>
          </a:xfrm>
          <a:prstGeom prst="round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dk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dk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dk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dk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dk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dk1"/>
                </a:solidFill>
                <a:latin typeface="+mn-lt"/>
                <a:ea typeface="+mn-ea"/>
                <a:cs typeface="+mn-cs"/>
              </a:defRPr>
            </a:lvl9pPr>
          </a:lstStyle>
          <a:p>
            <a:pPr marL="0" indent="0">
              <a:buNone/>
            </a:pPr>
            <a:r>
              <a:rPr lang="ka-GE" sz="1200" b="1" dirty="0" smtClean="0"/>
              <a:t>სააღრიცხვო </a:t>
            </a:r>
            <a:r>
              <a:rPr lang="ka-GE" sz="1200" b="1" dirty="0"/>
              <a:t>- ანალიტიკურ განყოფილებაში </a:t>
            </a:r>
            <a:r>
              <a:rPr lang="ka-GE" sz="1200" dirty="0"/>
              <a:t>შემოსული კორესპონდენციის </a:t>
            </a:r>
            <a:r>
              <a:rPr lang="ka-GE" sz="1200" dirty="0" smtClean="0"/>
              <a:t>რაოდენობა</a:t>
            </a:r>
            <a:r>
              <a:rPr lang="en-US" sz="1200" b="1" dirty="0"/>
              <a:t> </a:t>
            </a:r>
            <a:r>
              <a:rPr lang="en-US" sz="1200" b="1" dirty="0" smtClean="0"/>
              <a:t> - </a:t>
            </a:r>
            <a:r>
              <a:rPr lang="en-US" sz="1200" dirty="0" smtClean="0"/>
              <a:t>4 461</a:t>
            </a:r>
            <a:endParaRPr lang="en-US" sz="1200" dirty="0"/>
          </a:p>
        </p:txBody>
      </p:sp>
    </p:spTree>
    <p:extLst>
      <p:ext uri="{BB962C8B-B14F-4D97-AF65-F5344CB8AC3E}">
        <p14:creationId xmlns:p14="http://schemas.microsoft.com/office/powerpoint/2010/main" val="241782807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 y="397933"/>
            <a:ext cx="9144000" cy="6709529"/>
          </a:xfrm>
          <a:prstGeom prst="rect">
            <a:avLst/>
          </a:prstGeom>
        </p:spPr>
        <p:txBody>
          <a:bodyPr wrap="square">
            <a:spAutoFit/>
          </a:bodyPr>
          <a:lstStyle/>
          <a:p>
            <a:pPr algn="just"/>
            <a:r>
              <a:rPr lang="ka-GE" sz="1400" b="1" dirty="0"/>
              <a:t>ვეტერანის სტატუსის მაძიებელთა საბრძოლო მოქმედებებში მონაწილეობის და საბრძოლო მოქმედებებში დაღუპვის ფაქტის დამდგენი კომისია</a:t>
            </a:r>
            <a:endParaRPr lang="en-US" sz="1400" b="1" dirty="0" smtClean="0"/>
          </a:p>
          <a:p>
            <a:endParaRPr lang="en-US" b="1" dirty="0"/>
          </a:p>
          <a:p>
            <a:r>
              <a:rPr lang="ka-GE" sz="1200" b="1" dirty="0" smtClean="0"/>
              <a:t>201</a:t>
            </a:r>
            <a:r>
              <a:rPr lang="en-US" sz="1200" b="1" dirty="0" smtClean="0"/>
              <a:t>8</a:t>
            </a:r>
            <a:r>
              <a:rPr lang="ka-GE" sz="1200" b="1" dirty="0" smtClean="0"/>
              <a:t> წელს შემოსული </a:t>
            </a:r>
            <a:r>
              <a:rPr lang="ka-GE" sz="1200" b="1" dirty="0"/>
              <a:t>განცხადებების რაოდენობა - </a:t>
            </a:r>
            <a:r>
              <a:rPr lang="ka-GE" sz="1200" b="1" dirty="0" smtClean="0"/>
              <a:t>409.</a:t>
            </a:r>
            <a:endParaRPr lang="ka-GE" sz="1200" dirty="0"/>
          </a:p>
          <a:p>
            <a:endParaRPr lang="ka-GE" dirty="0"/>
          </a:p>
          <a:p>
            <a:r>
              <a:rPr lang="ka-GE" sz="1200" b="1" dirty="0"/>
              <a:t>შემოსული განცხადებების ცხრილი</a:t>
            </a:r>
            <a:r>
              <a:rPr lang="ka-GE" sz="1200" dirty="0"/>
              <a:t>.</a:t>
            </a:r>
          </a:p>
          <a:p>
            <a:endParaRPr lang="ka-GE"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ka-GE" sz="1200" dirty="0"/>
          </a:p>
          <a:p>
            <a:endParaRPr lang="ka-GE" sz="1200" dirty="0"/>
          </a:p>
          <a:p>
            <a:pPr>
              <a:lnSpc>
                <a:spcPct val="150000"/>
              </a:lnSpc>
            </a:pPr>
            <a:r>
              <a:rPr lang="ka-GE" sz="1200" dirty="0" smtClean="0"/>
              <a:t>2018 </a:t>
            </a:r>
            <a:r>
              <a:rPr lang="ka-GE" sz="1200" dirty="0"/>
              <a:t>წელს ჩატარდა ვეტერანის სტატუსის მაძიებელთა საბრძოლო მოქმედებებში მონაწილეობის და საბრძოლო მოქმედებებში დაღუპვის ფაქტის დამდგენი </a:t>
            </a:r>
            <a:r>
              <a:rPr lang="ka-GE" sz="1200" dirty="0" smtClean="0"/>
              <a:t>3</a:t>
            </a:r>
            <a:r>
              <a:rPr lang="ka-GE" sz="1200" dirty="0"/>
              <a:t>5</a:t>
            </a:r>
            <a:r>
              <a:rPr lang="ka-GE" sz="1200" dirty="0" smtClean="0"/>
              <a:t> </a:t>
            </a:r>
            <a:r>
              <a:rPr lang="ka-GE" sz="1200" dirty="0"/>
              <a:t>კომისია. </a:t>
            </a:r>
            <a:endParaRPr lang="en-US" sz="1200" dirty="0"/>
          </a:p>
          <a:p>
            <a:pPr>
              <a:lnSpc>
                <a:spcPct val="150000"/>
              </a:lnSpc>
            </a:pPr>
            <a:r>
              <a:rPr lang="ka-GE" sz="1200" dirty="0"/>
              <a:t>გასვლითი კომისია - </a:t>
            </a:r>
            <a:r>
              <a:rPr lang="ka-GE" sz="1200" dirty="0" smtClean="0"/>
              <a:t>3;  </a:t>
            </a:r>
            <a:r>
              <a:rPr lang="ka-GE" sz="1200" dirty="0"/>
              <a:t>სპეციალური კომისია - </a:t>
            </a:r>
            <a:r>
              <a:rPr lang="ka-GE" sz="1200" dirty="0" smtClean="0"/>
              <a:t>13; </a:t>
            </a:r>
          </a:p>
          <a:p>
            <a:pPr>
              <a:lnSpc>
                <a:spcPct val="150000"/>
              </a:lnSpc>
            </a:pPr>
            <a:endParaRPr lang="ka-GE" sz="1200" b="1" dirty="0" smtClean="0"/>
          </a:p>
          <a:p>
            <a:pPr>
              <a:lnSpc>
                <a:spcPct val="150000"/>
              </a:lnSpc>
            </a:pPr>
            <a:endParaRPr lang="ka-GE" sz="1200" b="1" dirty="0"/>
          </a:p>
          <a:p>
            <a:pPr>
              <a:lnSpc>
                <a:spcPct val="150000"/>
              </a:lnSpc>
            </a:pPr>
            <a:r>
              <a:rPr lang="ka-GE" sz="1200" b="1" dirty="0" smtClean="0"/>
              <a:t>ჩატარებული </a:t>
            </a:r>
            <a:r>
              <a:rPr lang="ka-GE" sz="1200" b="1" dirty="0"/>
              <a:t>კომისიის შედეგების ცხრილი</a:t>
            </a:r>
            <a:r>
              <a:rPr lang="ka-GE" sz="1200" b="1" dirty="0" smtClean="0"/>
              <a:t>.</a:t>
            </a:r>
          </a:p>
          <a:p>
            <a:pPr>
              <a:lnSpc>
                <a:spcPct val="150000"/>
              </a:lnSpc>
            </a:pPr>
            <a:endParaRPr lang="ka-GE" sz="1200" b="1" dirty="0"/>
          </a:p>
          <a:p>
            <a:pPr>
              <a:lnSpc>
                <a:spcPct val="150000"/>
              </a:lnSpc>
            </a:pPr>
            <a:endParaRPr lang="ka-GE" sz="1200" b="1" dirty="0"/>
          </a:p>
          <a:p>
            <a:pPr>
              <a:lnSpc>
                <a:spcPct val="150000"/>
              </a:lnSpc>
            </a:pPr>
            <a:endParaRPr lang="en-US" sz="1200" b="1" dirty="0" smtClean="0"/>
          </a:p>
          <a:p>
            <a:pPr>
              <a:lnSpc>
                <a:spcPct val="150000"/>
              </a:lnSpc>
            </a:pPr>
            <a:endParaRPr lang="en-US" sz="1200" b="1" dirty="0"/>
          </a:p>
          <a:p>
            <a:pPr>
              <a:lnSpc>
                <a:spcPct val="150000"/>
              </a:lnSpc>
            </a:pPr>
            <a:endParaRPr lang="en-US" sz="1200" b="1" dirty="0" smtClean="0"/>
          </a:p>
          <a:p>
            <a:pPr>
              <a:lnSpc>
                <a:spcPct val="150000"/>
              </a:lnSpc>
            </a:pPr>
            <a:endParaRPr lang="en-US" sz="1200" b="1" dirty="0"/>
          </a:p>
        </p:txBody>
      </p:sp>
      <p:graphicFrame>
        <p:nvGraphicFramePr>
          <p:cNvPr id="6" name="Таблица 5"/>
          <p:cNvGraphicFramePr>
            <a:graphicFrameLocks noGrp="1"/>
          </p:cNvGraphicFramePr>
          <p:nvPr>
            <p:extLst>
              <p:ext uri="{D42A27DB-BD31-4B8C-83A1-F6EECF244321}">
                <p14:modId xmlns:p14="http://schemas.microsoft.com/office/powerpoint/2010/main" val="2753056654"/>
              </p:ext>
            </p:extLst>
          </p:nvPr>
        </p:nvGraphicFramePr>
        <p:xfrm>
          <a:off x="106679" y="5338278"/>
          <a:ext cx="5943600" cy="1106503"/>
        </p:xfrm>
        <a:graphic>
          <a:graphicData uri="http://schemas.openxmlformats.org/drawingml/2006/table">
            <a:tbl>
              <a:tblPr firstRow="1" firstCol="1" bandRow="1">
                <a:tableStyleId>{5940675A-B579-460E-94D1-54222C63F5DA}</a:tableStyleId>
              </a:tblPr>
              <a:tblGrid>
                <a:gridCol w="1376045"/>
                <a:gridCol w="990600"/>
                <a:gridCol w="1331595"/>
                <a:gridCol w="2245360"/>
              </a:tblGrid>
              <a:tr h="613788">
                <a:tc>
                  <a:txBody>
                    <a:bodyPr/>
                    <a:lstStyle/>
                    <a:p>
                      <a:pPr marL="0" marR="0" algn="ctr">
                        <a:lnSpc>
                          <a:spcPct val="115000"/>
                        </a:lnSpc>
                        <a:spcBef>
                          <a:spcPts val="0"/>
                        </a:spcBef>
                        <a:spcAft>
                          <a:spcPts val="1000"/>
                        </a:spcAft>
                      </a:pPr>
                      <a:r>
                        <a:rPr lang="ka-GE" sz="1200" dirty="0">
                          <a:effectLst/>
                        </a:rPr>
                        <a:t>დაუდგინდა</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200" dirty="0">
                          <a:effectLst/>
                        </a:rPr>
                        <a:t>უარი ეთქვა</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200" dirty="0">
                          <a:effectLst/>
                        </a:rPr>
                        <a:t>არ გამოცხადდა</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ka-GE" sz="1200">
                          <a:effectLst/>
                        </a:rPr>
                        <a:t>კომისია გასავლელი აქვს</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492715">
                <a:tc>
                  <a:txBody>
                    <a:bodyPr/>
                    <a:lstStyle/>
                    <a:p>
                      <a:pPr marL="0" marR="0" algn="ctr">
                        <a:lnSpc>
                          <a:spcPct val="115000"/>
                        </a:lnSpc>
                        <a:spcBef>
                          <a:spcPts val="0"/>
                        </a:spcBef>
                        <a:spcAft>
                          <a:spcPts val="1000"/>
                        </a:spcAft>
                      </a:pPr>
                      <a:r>
                        <a:rPr lang="ka-GE" sz="1200" b="1">
                          <a:effectLst/>
                          <a:latin typeface="Sylfaen" panose="010A0502050306030303" pitchFamily="18" charset="0"/>
                          <a:ea typeface="Times New Roman" panose="02020603050405020304" pitchFamily="18" charset="0"/>
                          <a:cs typeface="Times New Roman" panose="02020603050405020304" pitchFamily="18" charset="0"/>
                        </a:rPr>
                        <a:t>392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ka-GE" sz="1200" b="1">
                          <a:effectLst/>
                          <a:latin typeface="Sylfaen" panose="010A0502050306030303" pitchFamily="18" charset="0"/>
                          <a:ea typeface="Times New Roman" panose="02020603050405020304" pitchFamily="18" charset="0"/>
                          <a:cs typeface="Times New Roman" panose="02020603050405020304" pitchFamily="18" charset="0"/>
                        </a:rPr>
                        <a:t>        29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ka-GE" sz="1200" b="1">
                          <a:effectLst/>
                          <a:latin typeface="Sylfaen" panose="010A0502050306030303" pitchFamily="18" charset="0"/>
                          <a:ea typeface="Times New Roman" panose="02020603050405020304" pitchFamily="18" charset="0"/>
                          <a:cs typeface="Times New Roman" panose="02020603050405020304" pitchFamily="18" charset="0"/>
                        </a:rPr>
                        <a:t>            52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200" b="1" dirty="0">
                          <a:effectLst/>
                          <a:latin typeface="Sylfaen" panose="010A0502050306030303" pitchFamily="18" charset="0"/>
                          <a:ea typeface="Times New Roman" panose="02020603050405020304" pitchFamily="18" charset="0"/>
                          <a:cs typeface="Times New Roman" panose="02020603050405020304" pitchFamily="18" charset="0"/>
                        </a:rPr>
                        <a:t>39</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graphicFrame>
        <p:nvGraphicFramePr>
          <p:cNvPr id="3" name="Таблица 2"/>
          <p:cNvGraphicFramePr>
            <a:graphicFrameLocks noGrp="1"/>
          </p:cNvGraphicFramePr>
          <p:nvPr>
            <p:extLst>
              <p:ext uri="{D42A27DB-BD31-4B8C-83A1-F6EECF244321}">
                <p14:modId xmlns:p14="http://schemas.microsoft.com/office/powerpoint/2010/main" val="3224166012"/>
              </p:ext>
            </p:extLst>
          </p:nvPr>
        </p:nvGraphicFramePr>
        <p:xfrm>
          <a:off x="77891" y="1964921"/>
          <a:ext cx="8940802" cy="1083078"/>
        </p:xfrm>
        <a:graphic>
          <a:graphicData uri="http://schemas.openxmlformats.org/drawingml/2006/table">
            <a:tbl>
              <a:tblPr firstRow="1" firstCol="1" bandRow="1">
                <a:tableStyleId>{5940675A-B579-460E-94D1-54222C63F5DA}</a:tableStyleId>
              </a:tblPr>
              <a:tblGrid>
                <a:gridCol w="694326"/>
                <a:gridCol w="939090"/>
                <a:gridCol w="549707"/>
                <a:gridCol w="731256"/>
                <a:gridCol w="544335"/>
                <a:gridCol w="626779"/>
                <a:gridCol w="689359"/>
                <a:gridCol w="691287"/>
                <a:gridCol w="836449"/>
                <a:gridCol w="972431"/>
                <a:gridCol w="794650"/>
                <a:gridCol w="871133"/>
              </a:tblGrid>
              <a:tr h="572423">
                <a:tc>
                  <a:txBody>
                    <a:bodyPr/>
                    <a:lstStyle/>
                    <a:p>
                      <a:pPr marL="0" marR="0">
                        <a:lnSpc>
                          <a:spcPct val="115000"/>
                        </a:lnSpc>
                        <a:spcBef>
                          <a:spcPts val="0"/>
                        </a:spcBef>
                        <a:spcAft>
                          <a:spcPts val="1000"/>
                        </a:spcAft>
                      </a:pPr>
                      <a:r>
                        <a:rPr lang="ka-GE" sz="1100" dirty="0">
                          <a:effectLst/>
                        </a:rPr>
                        <a:t>იანვარი</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ka-GE" sz="1100" dirty="0">
                          <a:effectLst/>
                        </a:rPr>
                        <a:t>თებერვალი</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ka-GE" sz="1100" dirty="0">
                          <a:effectLst/>
                        </a:rPr>
                        <a:t>მარტი</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ka-GE" sz="1100" dirty="0">
                          <a:effectLst/>
                        </a:rPr>
                        <a:t>აპრილი</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ka-GE" sz="1100" dirty="0">
                          <a:effectLst/>
                        </a:rPr>
                        <a:t>მაისი</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ka-GE" sz="1100" dirty="0">
                          <a:effectLst/>
                        </a:rPr>
                        <a:t>ივნისი</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ka-GE" sz="1100" dirty="0">
                          <a:effectLst/>
                        </a:rPr>
                        <a:t>ივლისი</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ka-GE" sz="1100" dirty="0">
                          <a:effectLst/>
                        </a:rPr>
                        <a:t>აგვისტო</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ka-GE" sz="1100" dirty="0">
                          <a:effectLst/>
                        </a:rPr>
                        <a:t>სექტემბერ</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ka-GE" sz="1100" dirty="0">
                          <a:effectLst/>
                        </a:rPr>
                        <a:t>ოქტომბერი</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ka-GE" sz="1100" dirty="0">
                          <a:effectLst/>
                        </a:rPr>
                        <a:t>ნოემბერი</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ka-GE" sz="1100" dirty="0">
                          <a:effectLst/>
                        </a:rPr>
                        <a:t>დეკემბერი</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r h="510655">
                <a:tc>
                  <a:txBody>
                    <a:bodyPr/>
                    <a:lstStyle/>
                    <a:p>
                      <a:pPr marL="0" marR="0" algn="ctr">
                        <a:lnSpc>
                          <a:spcPct val="115000"/>
                        </a:lnSpc>
                        <a:spcBef>
                          <a:spcPts val="0"/>
                        </a:spcBef>
                        <a:spcAft>
                          <a:spcPts val="1000"/>
                        </a:spcAft>
                      </a:pPr>
                      <a:r>
                        <a:rPr lang="en-US" sz="1200" dirty="0">
                          <a:effectLst/>
                        </a:rPr>
                        <a:t>25</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200" dirty="0">
                          <a:effectLst/>
                        </a:rPr>
                        <a:t>47</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200" dirty="0">
                          <a:effectLst/>
                        </a:rPr>
                        <a:t>48</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200" dirty="0">
                          <a:effectLst/>
                        </a:rPr>
                        <a:t>33</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200" dirty="0">
                          <a:effectLst/>
                        </a:rPr>
                        <a:t>31</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200" dirty="0">
                          <a:effectLst/>
                        </a:rPr>
                        <a:t>35</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200" dirty="0">
                          <a:effectLst/>
                        </a:rPr>
                        <a:t>24</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200" dirty="0">
                          <a:effectLst/>
                        </a:rPr>
                        <a:t>20</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200" dirty="0">
                          <a:effectLst/>
                        </a:rPr>
                        <a:t>28</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200" dirty="0">
                          <a:effectLst/>
                        </a:rPr>
                        <a:t>38</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200" dirty="0">
                          <a:effectLst/>
                        </a:rPr>
                        <a:t>37</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1000"/>
                        </a:spcAft>
                      </a:pPr>
                      <a:r>
                        <a:rPr lang="ka-GE" sz="1200" dirty="0">
                          <a:effectLst/>
                        </a:rPr>
                        <a:t>43</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r>
            </a:tbl>
          </a:graphicData>
        </a:graphic>
      </p:graphicFrame>
      <p:sp>
        <p:nvSpPr>
          <p:cNvPr id="5"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endParaRPr lang="en-US" sz="1200" b="0" dirty="0">
              <a:solidFill>
                <a:schemeClr val="tx1"/>
              </a:solidFill>
            </a:endParaRPr>
          </a:p>
        </p:txBody>
      </p:sp>
      <p:sp>
        <p:nvSpPr>
          <p:cNvPr id="7" name="Номер слайда 6"/>
          <p:cNvSpPr txBox="1">
            <a:spLocks/>
          </p:cNvSpPr>
          <p:nvPr/>
        </p:nvSpPr>
        <p:spPr>
          <a:xfrm>
            <a:off x="8077199" y="6444781"/>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44</a:t>
            </a:r>
            <a:endParaRPr lang="en-US" sz="1200" b="0" dirty="0">
              <a:solidFill>
                <a:schemeClr val="tx1"/>
              </a:solidFill>
            </a:endParaRPr>
          </a:p>
        </p:txBody>
      </p:sp>
    </p:spTree>
    <p:extLst>
      <p:ext uri="{BB962C8B-B14F-4D97-AF65-F5344CB8AC3E}">
        <p14:creationId xmlns:p14="http://schemas.microsoft.com/office/powerpoint/2010/main" val="11458835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364067"/>
            <a:ext cx="9144000" cy="6493933"/>
          </a:xfrm>
        </p:spPr>
        <p:txBody>
          <a:bodyPr>
            <a:normAutofit/>
          </a:bodyPr>
          <a:lstStyle/>
          <a:p>
            <a:pPr marL="0" indent="0">
              <a:buNone/>
            </a:pPr>
            <a:endParaRPr lang="ka-GE" sz="1200" dirty="0"/>
          </a:p>
          <a:p>
            <a:pPr marL="0" indent="0" algn="ctr">
              <a:buNone/>
            </a:pPr>
            <a:r>
              <a:rPr lang="ka-GE" sz="1400" b="1" dirty="0" smtClean="0"/>
              <a:t>სოციალური საკითხები</a:t>
            </a:r>
            <a:endParaRPr lang="ka-GE" sz="1400" b="1" dirty="0"/>
          </a:p>
          <a:p>
            <a:pPr marL="0" indent="0">
              <a:lnSpc>
                <a:spcPct val="150000"/>
              </a:lnSpc>
              <a:buNone/>
            </a:pPr>
            <a:r>
              <a:rPr lang="en-US" sz="1200" dirty="0">
                <a:latin typeface="Sylfaen" panose="010A0502050306030303" pitchFamily="18" charset="0"/>
              </a:rPr>
              <a:t>2018 </a:t>
            </a:r>
            <a:r>
              <a:rPr lang="en-US" sz="1200" dirty="0" err="1">
                <a:latin typeface="Sylfaen" panose="010A0502050306030303" pitchFamily="18" charset="0"/>
              </a:rPr>
              <a:t>წლის</a:t>
            </a:r>
            <a:r>
              <a:rPr lang="en-US" sz="1200" dirty="0">
                <a:latin typeface="Sylfaen" panose="010A0502050306030303" pitchFamily="18" charset="0"/>
              </a:rPr>
              <a:t> </a:t>
            </a:r>
            <a:r>
              <a:rPr lang="en-US" sz="1200" dirty="0" err="1">
                <a:latin typeface="Sylfaen" panose="010A0502050306030303" pitchFamily="18" charset="0"/>
              </a:rPr>
              <a:t>იანვრიდან</a:t>
            </a:r>
            <a:r>
              <a:rPr lang="en-US" sz="1200" dirty="0">
                <a:latin typeface="Sylfaen" panose="010A0502050306030303" pitchFamily="18" charset="0"/>
              </a:rPr>
              <a:t> </a:t>
            </a:r>
            <a:r>
              <a:rPr lang="en-US" sz="1200" dirty="0" err="1">
                <a:latin typeface="Sylfaen" panose="010A0502050306030303" pitchFamily="18" charset="0"/>
              </a:rPr>
              <a:t>დღემდე</a:t>
            </a:r>
            <a:r>
              <a:rPr lang="en-US" sz="1200" dirty="0">
                <a:latin typeface="Sylfaen" panose="010A0502050306030303" pitchFamily="18" charset="0"/>
              </a:rPr>
              <a:t> </a:t>
            </a:r>
            <a:r>
              <a:rPr lang="en-US" sz="1200" dirty="0" err="1">
                <a:latin typeface="Sylfaen" panose="010A0502050306030303" pitchFamily="18" charset="0"/>
              </a:rPr>
              <a:t>სოციალური</a:t>
            </a:r>
            <a:r>
              <a:rPr lang="en-US" sz="1200" dirty="0">
                <a:latin typeface="Sylfaen" panose="010A0502050306030303" pitchFamily="18" charset="0"/>
              </a:rPr>
              <a:t> </a:t>
            </a:r>
            <a:r>
              <a:rPr lang="en-US" sz="1200" dirty="0" err="1">
                <a:latin typeface="Sylfaen" panose="010A0502050306030303" pitchFamily="18" charset="0"/>
              </a:rPr>
              <a:t>განყოფილების</a:t>
            </a:r>
            <a:r>
              <a:rPr lang="en-US" sz="1200" dirty="0">
                <a:latin typeface="Sylfaen" panose="010A0502050306030303" pitchFamily="18" charset="0"/>
              </a:rPr>
              <a:t> </a:t>
            </a:r>
            <a:r>
              <a:rPr lang="en-US" sz="1200" dirty="0" err="1">
                <a:latin typeface="Sylfaen" panose="010A0502050306030303" pitchFamily="18" charset="0"/>
              </a:rPr>
              <a:t>მიერ</a:t>
            </a:r>
            <a:r>
              <a:rPr lang="en-US" sz="1200" dirty="0">
                <a:latin typeface="Sylfaen" panose="010A0502050306030303" pitchFamily="18" charset="0"/>
              </a:rPr>
              <a:t> </a:t>
            </a:r>
            <a:r>
              <a:rPr lang="en-US" sz="1200" dirty="0" err="1">
                <a:latin typeface="Sylfaen" panose="010A0502050306030303" pitchFamily="18" charset="0"/>
              </a:rPr>
              <a:t>განხილული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smtClean="0">
                <a:latin typeface="Sylfaen" panose="010A0502050306030303" pitchFamily="18" charset="0"/>
              </a:rPr>
              <a:t>5 945 </a:t>
            </a:r>
            <a:r>
              <a:rPr lang="en-US" sz="1200" dirty="0" err="1">
                <a:latin typeface="Sylfaen" panose="010A0502050306030303" pitchFamily="18" charset="0"/>
              </a:rPr>
              <a:t>ბენეფიციარის</a:t>
            </a:r>
            <a:r>
              <a:rPr lang="en-US" sz="1200" dirty="0">
                <a:latin typeface="Sylfaen" panose="010A0502050306030303" pitchFamily="18" charset="0"/>
              </a:rPr>
              <a:t> </a:t>
            </a:r>
            <a:r>
              <a:rPr lang="en-US" sz="1200" dirty="0" err="1">
                <a:latin typeface="Sylfaen" panose="010A0502050306030303" pitchFamily="18" charset="0"/>
              </a:rPr>
              <a:t>კორესპოდენცია</a:t>
            </a:r>
            <a:r>
              <a:rPr lang="en-US" sz="1200" dirty="0">
                <a:latin typeface="Sylfaen" panose="010A0502050306030303" pitchFamily="18" charset="0"/>
              </a:rPr>
              <a:t>, </a:t>
            </a:r>
            <a:r>
              <a:rPr lang="en-US" sz="1200" dirty="0" err="1" smtClean="0">
                <a:latin typeface="Sylfaen" panose="010A0502050306030303" pitchFamily="18" charset="0"/>
              </a:rPr>
              <a:t>საიდანაც</a:t>
            </a:r>
            <a:r>
              <a:rPr lang="en-US" sz="1200" dirty="0" smtClean="0">
                <a:latin typeface="Sylfaen" panose="010A0502050306030303" pitchFamily="18" charset="0"/>
              </a:rPr>
              <a:t> </a:t>
            </a:r>
            <a:r>
              <a:rPr lang="en-US" sz="1200" b="1" dirty="0" smtClean="0">
                <a:latin typeface="Sylfaen" panose="010A0502050306030303" pitchFamily="18" charset="0"/>
              </a:rPr>
              <a:t>2 727 </a:t>
            </a:r>
            <a:r>
              <a:rPr lang="en-US" sz="1200" dirty="0" err="1" smtClean="0">
                <a:latin typeface="Sylfaen" panose="010A0502050306030303" pitchFamily="18" charset="0"/>
              </a:rPr>
              <a:t>საკითხი</a:t>
            </a:r>
            <a:r>
              <a:rPr lang="en-US" sz="1200" dirty="0" smtClean="0">
                <a:latin typeface="Sylfaen" panose="010A0502050306030303" pitchFamily="18" charset="0"/>
              </a:rPr>
              <a:t> </a:t>
            </a:r>
            <a:r>
              <a:rPr lang="en-US" sz="1200" dirty="0" err="1">
                <a:latin typeface="Sylfaen" panose="010A0502050306030303" pitchFamily="18" charset="0"/>
              </a:rPr>
              <a:t>განხილული</a:t>
            </a:r>
            <a:r>
              <a:rPr lang="en-US" sz="1200" dirty="0">
                <a:latin typeface="Sylfaen" panose="010A0502050306030303" pitchFamily="18" charset="0"/>
              </a:rPr>
              <a:t> </a:t>
            </a:r>
            <a:r>
              <a:rPr lang="en-US" sz="1200" dirty="0" err="1">
                <a:latin typeface="Sylfaen" panose="010A0502050306030303" pitchFamily="18" charset="0"/>
              </a:rPr>
              <a:t>იქნა</a:t>
            </a:r>
            <a:r>
              <a:rPr lang="en-US" sz="1200" dirty="0">
                <a:latin typeface="Sylfaen" panose="010A0502050306030303" pitchFamily="18" charset="0"/>
              </a:rPr>
              <a:t> „</a:t>
            </a:r>
            <a:r>
              <a:rPr lang="en-US" sz="1200" dirty="0" err="1">
                <a:latin typeface="Sylfaen" panose="010A0502050306030303" pitchFamily="18" charset="0"/>
              </a:rPr>
              <a:t>საქართველოს</a:t>
            </a:r>
            <a:r>
              <a:rPr lang="en-US" sz="1200" dirty="0">
                <a:latin typeface="Sylfaen" panose="010A0502050306030303" pitchFamily="18" charset="0"/>
              </a:rPr>
              <a:t> </a:t>
            </a:r>
            <a:r>
              <a:rPr lang="en-US" sz="1200" dirty="0" err="1">
                <a:latin typeface="Sylfaen" panose="010A0502050306030303" pitchFamily="18" charset="0"/>
              </a:rPr>
              <a:t>კანონმდებლობით</a:t>
            </a:r>
            <a:r>
              <a:rPr lang="en-US" sz="1200" dirty="0">
                <a:latin typeface="Sylfaen" panose="010A0502050306030303" pitchFamily="18" charset="0"/>
              </a:rPr>
              <a:t> </a:t>
            </a:r>
            <a:r>
              <a:rPr lang="en-US" sz="1200" dirty="0" err="1">
                <a:latin typeface="Sylfaen" panose="010A0502050306030303" pitchFamily="18" charset="0"/>
              </a:rPr>
              <a:t>განსაზღვრული</a:t>
            </a:r>
            <a:r>
              <a:rPr lang="en-US" sz="1200" dirty="0">
                <a:latin typeface="Sylfaen" panose="010A0502050306030303" pitchFamily="18" charset="0"/>
              </a:rPr>
              <a:t> </a:t>
            </a:r>
            <a:r>
              <a:rPr lang="en-US" sz="1200" dirty="0" err="1">
                <a:latin typeface="Sylfaen" panose="010A0502050306030303" pitchFamily="18" charset="0"/>
              </a:rPr>
              <a:t>ვეტერანებისა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მათი</a:t>
            </a:r>
            <a:r>
              <a:rPr lang="en-US" sz="1200" dirty="0">
                <a:latin typeface="Sylfaen" panose="010A0502050306030303" pitchFamily="18" charset="0"/>
              </a:rPr>
              <a:t> </a:t>
            </a:r>
            <a:r>
              <a:rPr lang="en-US" sz="1200" dirty="0" err="1">
                <a:latin typeface="Sylfaen" panose="010A0502050306030303" pitchFamily="18" charset="0"/>
              </a:rPr>
              <a:t>ოჯახის</a:t>
            </a:r>
            <a:r>
              <a:rPr lang="en-US" sz="1200" dirty="0">
                <a:latin typeface="Sylfaen" panose="010A0502050306030303" pitchFamily="18" charset="0"/>
              </a:rPr>
              <a:t> </a:t>
            </a:r>
            <a:r>
              <a:rPr lang="en-US" sz="1200" dirty="0" err="1">
                <a:latin typeface="Sylfaen" panose="010A0502050306030303" pitchFamily="18" charset="0"/>
              </a:rPr>
              <a:t>წევრებისათვის</a:t>
            </a:r>
            <a:r>
              <a:rPr lang="en-US" sz="1200" dirty="0">
                <a:latin typeface="Sylfaen" panose="010A0502050306030303" pitchFamily="18" charset="0"/>
              </a:rPr>
              <a:t> </a:t>
            </a:r>
            <a:r>
              <a:rPr lang="en-US" sz="1200" dirty="0" err="1">
                <a:latin typeface="Sylfaen" panose="010A0502050306030303" pitchFamily="18" charset="0"/>
              </a:rPr>
              <a:t>სამედიცინო</a:t>
            </a:r>
            <a:r>
              <a:rPr lang="en-US" sz="1200" dirty="0">
                <a:latin typeface="Sylfaen" panose="010A0502050306030303" pitchFamily="18" charset="0"/>
              </a:rPr>
              <a:t> </a:t>
            </a:r>
            <a:r>
              <a:rPr lang="en-US" sz="1200" dirty="0" err="1">
                <a:latin typeface="Sylfaen" panose="010A0502050306030303" pitchFamily="18" charset="0"/>
              </a:rPr>
              <a:t>მომსახურებისა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ერთჯერადი</a:t>
            </a:r>
            <a:r>
              <a:rPr lang="en-US" sz="1200" dirty="0">
                <a:latin typeface="Sylfaen" panose="010A0502050306030303" pitchFamily="18" charset="0"/>
              </a:rPr>
              <a:t> </a:t>
            </a:r>
            <a:r>
              <a:rPr lang="en-US" sz="1200" dirty="0" err="1">
                <a:latin typeface="Sylfaen" panose="010A0502050306030303" pitchFamily="18" charset="0"/>
              </a:rPr>
              <a:t>დახმარების</a:t>
            </a:r>
            <a:r>
              <a:rPr lang="en-US" sz="1200" dirty="0">
                <a:latin typeface="Sylfaen" panose="010A0502050306030303" pitchFamily="18" charset="0"/>
              </a:rPr>
              <a:t> </a:t>
            </a:r>
            <a:r>
              <a:rPr lang="en-US" sz="1200" dirty="0" err="1">
                <a:latin typeface="Sylfaen" panose="010A0502050306030303" pitchFamily="18" charset="0"/>
              </a:rPr>
              <a:t>ხელმისაწვდომობის</a:t>
            </a:r>
            <a:r>
              <a:rPr lang="en-US" sz="1200" dirty="0">
                <a:latin typeface="Sylfaen" panose="010A0502050306030303" pitchFamily="18" charset="0"/>
              </a:rPr>
              <a:t> </a:t>
            </a:r>
            <a:r>
              <a:rPr lang="en-US" sz="1200" dirty="0" err="1">
                <a:latin typeface="Sylfaen" panose="010A0502050306030303" pitchFamily="18" charset="0"/>
              </a:rPr>
              <a:t>უზრუნველყოფის</a:t>
            </a:r>
            <a:r>
              <a:rPr lang="en-US" sz="1200" dirty="0">
                <a:latin typeface="Sylfaen" panose="010A0502050306030303" pitchFamily="18" charset="0"/>
              </a:rPr>
              <a:t> </a:t>
            </a:r>
            <a:r>
              <a:rPr lang="en-US" sz="1200" dirty="0" err="1">
                <a:latin typeface="Sylfaen" panose="010A0502050306030303" pitchFamily="18" charset="0"/>
              </a:rPr>
              <a:t>კომისიის</a:t>
            </a:r>
            <a:r>
              <a:rPr lang="en-US" sz="1200" dirty="0">
                <a:latin typeface="Sylfaen" panose="010A0502050306030303" pitchFamily="18" charset="0"/>
              </a:rPr>
              <a:t>“  </a:t>
            </a:r>
            <a:r>
              <a:rPr lang="en-US" sz="1200" dirty="0" err="1">
                <a:latin typeface="Sylfaen" panose="010A0502050306030303" pitchFamily="18" charset="0"/>
              </a:rPr>
              <a:t>სხდომაზე</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შესაბამისად</a:t>
            </a:r>
            <a:r>
              <a:rPr lang="en-US" sz="1200" dirty="0">
                <a:latin typeface="Sylfaen" panose="010A0502050306030303" pitchFamily="18" charset="0"/>
              </a:rPr>
              <a:t> </a:t>
            </a:r>
            <a:r>
              <a:rPr lang="en-US" sz="1200" dirty="0" err="1">
                <a:latin typeface="Sylfaen" panose="010A0502050306030303" pitchFamily="18" charset="0"/>
              </a:rPr>
              <a:t>დაუფინანსდათ</a:t>
            </a:r>
            <a:r>
              <a:rPr lang="en-US" sz="1200" dirty="0">
                <a:latin typeface="Sylfaen" panose="010A0502050306030303" pitchFamily="18" charset="0"/>
              </a:rPr>
              <a:t> </a:t>
            </a:r>
            <a:r>
              <a:rPr lang="en-US" sz="1200" dirty="0" err="1">
                <a:latin typeface="Sylfaen" panose="010A0502050306030303" pitchFamily="18" charset="0"/>
              </a:rPr>
              <a:t>წარმოდგენილი</a:t>
            </a:r>
            <a:r>
              <a:rPr lang="en-US" sz="1200" dirty="0">
                <a:latin typeface="Sylfaen" panose="010A0502050306030303" pitchFamily="18" charset="0"/>
              </a:rPr>
              <a:t>  </a:t>
            </a:r>
            <a:r>
              <a:rPr lang="en-US" sz="1200" dirty="0" err="1">
                <a:latin typeface="Sylfaen" panose="010A0502050306030303" pitchFamily="18" charset="0"/>
              </a:rPr>
              <a:t>სამედიცინო</a:t>
            </a:r>
            <a:r>
              <a:rPr lang="en-US" sz="1200" dirty="0">
                <a:latin typeface="Sylfaen" panose="010A0502050306030303" pitchFamily="18" charset="0"/>
              </a:rPr>
              <a:t> </a:t>
            </a:r>
            <a:r>
              <a:rPr lang="en-US" sz="1200" dirty="0" err="1">
                <a:latin typeface="Sylfaen" panose="010A0502050306030303" pitchFamily="18" charset="0"/>
              </a:rPr>
              <a:t>მომსახურება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სარიტუალო</a:t>
            </a:r>
            <a:r>
              <a:rPr lang="en-US" sz="1200" dirty="0">
                <a:latin typeface="Sylfaen" panose="010A0502050306030303" pitchFamily="18" charset="0"/>
              </a:rPr>
              <a:t> </a:t>
            </a:r>
            <a:r>
              <a:rPr lang="en-US" sz="1200" dirty="0" err="1">
                <a:latin typeface="Sylfaen" panose="010A0502050306030303" pitchFamily="18" charset="0"/>
              </a:rPr>
              <a:t>ერთჯერადი</a:t>
            </a:r>
            <a:r>
              <a:rPr lang="en-US" sz="1200" dirty="0">
                <a:latin typeface="Sylfaen" panose="010A0502050306030303" pitchFamily="18" charset="0"/>
              </a:rPr>
              <a:t> </a:t>
            </a:r>
            <a:r>
              <a:rPr lang="en-US" sz="1200" dirty="0" err="1">
                <a:latin typeface="Sylfaen" panose="010A0502050306030303" pitchFamily="18" charset="0"/>
              </a:rPr>
              <a:t>მატერიალური</a:t>
            </a:r>
            <a:r>
              <a:rPr lang="en-US" sz="1200" dirty="0">
                <a:latin typeface="Sylfaen" panose="010A0502050306030303" pitchFamily="18" charset="0"/>
              </a:rPr>
              <a:t> </a:t>
            </a:r>
            <a:r>
              <a:rPr lang="en-US" sz="1200" dirty="0" err="1">
                <a:latin typeface="Sylfaen" panose="010A0502050306030303" pitchFamily="18" charset="0"/>
              </a:rPr>
              <a:t>დახმარება</a:t>
            </a:r>
            <a:r>
              <a:rPr lang="en-US" sz="1200" dirty="0">
                <a:latin typeface="Sylfaen" panose="010A0502050306030303" pitchFamily="18" charset="0"/>
              </a:rPr>
              <a:t>, </a:t>
            </a:r>
            <a:r>
              <a:rPr lang="en-US" sz="1200" dirty="0" err="1">
                <a:latin typeface="Sylfaen" panose="010A0502050306030303" pitchFamily="18" charset="0"/>
              </a:rPr>
              <a:t>რომლის</a:t>
            </a:r>
            <a:r>
              <a:rPr lang="en-US" sz="1200" dirty="0">
                <a:latin typeface="Sylfaen" panose="010A0502050306030303" pitchFamily="18" charset="0"/>
              </a:rPr>
              <a:t> </a:t>
            </a:r>
            <a:r>
              <a:rPr lang="en-US" sz="1200" dirty="0" err="1">
                <a:latin typeface="Sylfaen" panose="010A0502050306030303" pitchFamily="18" charset="0"/>
              </a:rPr>
              <a:t>ხარჯვითმა</a:t>
            </a:r>
            <a:r>
              <a:rPr lang="en-US" sz="1200" dirty="0">
                <a:latin typeface="Sylfaen" panose="010A0502050306030303" pitchFamily="18" charset="0"/>
              </a:rPr>
              <a:t> </a:t>
            </a:r>
            <a:r>
              <a:rPr lang="en-US" sz="1200" dirty="0" err="1">
                <a:latin typeface="Sylfaen" panose="010A0502050306030303" pitchFamily="18" charset="0"/>
              </a:rPr>
              <a:t>ნაწილმა</a:t>
            </a:r>
            <a:r>
              <a:rPr lang="en-US" sz="1200" dirty="0">
                <a:latin typeface="Sylfaen" panose="010A0502050306030303" pitchFamily="18" charset="0"/>
              </a:rPr>
              <a:t> </a:t>
            </a:r>
            <a:r>
              <a:rPr lang="en-US" sz="1200" b="1" dirty="0" smtClean="0">
                <a:latin typeface="Sylfaen" panose="010A0502050306030303" pitchFamily="18" charset="0"/>
              </a:rPr>
              <a:t>1 284415.00  </a:t>
            </a:r>
            <a:r>
              <a:rPr lang="en-US" sz="1200" dirty="0" err="1" smtClean="0">
                <a:latin typeface="Sylfaen" panose="010A0502050306030303" pitchFamily="18" charset="0"/>
              </a:rPr>
              <a:t>ლარი</a:t>
            </a:r>
            <a:r>
              <a:rPr lang="en-US" sz="1200" dirty="0" smtClean="0">
                <a:latin typeface="Sylfaen" panose="010A0502050306030303" pitchFamily="18" charset="0"/>
              </a:rPr>
              <a:t> </a:t>
            </a:r>
            <a:r>
              <a:rPr lang="en-US" sz="1200" dirty="0" err="1">
                <a:latin typeface="Sylfaen" panose="010A0502050306030303" pitchFamily="18" charset="0"/>
              </a:rPr>
              <a:t>შეადგინა</a:t>
            </a:r>
            <a:r>
              <a:rPr lang="en-US" sz="1200" dirty="0" smtClean="0">
                <a:latin typeface="Sylfaen" panose="010A0502050306030303" pitchFamily="18" charset="0"/>
              </a:rPr>
              <a:t>.</a:t>
            </a:r>
            <a:endParaRPr lang="en-US" sz="1200" dirty="0">
              <a:latin typeface="Sylfaen" panose="010A0502050306030303" pitchFamily="18" charset="0"/>
            </a:endParaRPr>
          </a:p>
          <a:p>
            <a:pPr marL="0" indent="0">
              <a:lnSpc>
                <a:spcPct val="150000"/>
              </a:lnSpc>
              <a:buNone/>
            </a:pPr>
            <a:endParaRPr lang="en-US" sz="1200" dirty="0">
              <a:latin typeface="Sylfaen" panose="010A0502050306030303" pitchFamily="18" charset="0"/>
            </a:endParaRPr>
          </a:p>
          <a:p>
            <a:pPr marL="0" indent="0">
              <a:lnSpc>
                <a:spcPct val="150000"/>
              </a:lnSpc>
              <a:buNone/>
            </a:pPr>
            <a:r>
              <a:rPr lang="en-US" sz="1200" dirty="0" err="1">
                <a:latin typeface="Sylfaen" panose="010A0502050306030303" pitchFamily="18" charset="0"/>
              </a:rPr>
              <a:t>სამედიცინო</a:t>
            </a:r>
            <a:r>
              <a:rPr lang="en-US" sz="1200" dirty="0">
                <a:latin typeface="Sylfaen" panose="010A0502050306030303" pitchFamily="18" charset="0"/>
              </a:rPr>
              <a:t> </a:t>
            </a:r>
            <a:r>
              <a:rPr lang="en-US" sz="1200" dirty="0" err="1">
                <a:latin typeface="Sylfaen" panose="010A0502050306030303" pitchFamily="18" charset="0"/>
              </a:rPr>
              <a:t>მომსახურების</a:t>
            </a:r>
            <a:r>
              <a:rPr lang="en-US" sz="1200" dirty="0">
                <a:latin typeface="Sylfaen" panose="010A0502050306030303" pitchFamily="18" charset="0"/>
              </a:rPr>
              <a:t> </a:t>
            </a:r>
            <a:r>
              <a:rPr lang="en-US" sz="1200" dirty="0" err="1">
                <a:latin typeface="Sylfaen" panose="010A0502050306030303" pitchFamily="18" charset="0"/>
              </a:rPr>
              <a:t>პროგრამის</a:t>
            </a:r>
            <a:r>
              <a:rPr lang="en-US" sz="1200" dirty="0">
                <a:latin typeface="Sylfaen" panose="010A0502050306030303" pitchFamily="18" charset="0"/>
              </a:rPr>
              <a:t> </a:t>
            </a:r>
            <a:r>
              <a:rPr lang="en-US" sz="1200" dirty="0" err="1">
                <a:latin typeface="Sylfaen" panose="010A0502050306030303" pitchFamily="18" charset="0"/>
              </a:rPr>
              <a:t>ხარჯვითმა</a:t>
            </a:r>
            <a:r>
              <a:rPr lang="en-US" sz="1200" dirty="0">
                <a:latin typeface="Sylfaen" panose="010A0502050306030303" pitchFamily="18" charset="0"/>
              </a:rPr>
              <a:t> </a:t>
            </a:r>
            <a:r>
              <a:rPr lang="en-US" sz="1200" dirty="0" err="1">
                <a:latin typeface="Sylfaen" panose="010A0502050306030303" pitchFamily="18" charset="0"/>
              </a:rPr>
              <a:t>ნაწილმა</a:t>
            </a:r>
            <a:r>
              <a:rPr lang="en-US" sz="1200" dirty="0">
                <a:latin typeface="Sylfaen" panose="010A0502050306030303" pitchFamily="18" charset="0"/>
              </a:rPr>
              <a:t>  </a:t>
            </a:r>
            <a:r>
              <a:rPr lang="en-US" sz="1200" dirty="0" smtClean="0">
                <a:latin typeface="Sylfaen" panose="010A0502050306030303" pitchFamily="18" charset="0"/>
              </a:rPr>
              <a:t>2 2</a:t>
            </a:r>
            <a:r>
              <a:rPr lang="ka-GE" sz="1200" dirty="0" smtClean="0">
                <a:latin typeface="Sylfaen" panose="010A0502050306030303" pitchFamily="18" charset="0"/>
              </a:rPr>
              <a:t>22</a:t>
            </a:r>
            <a:r>
              <a:rPr lang="en-US" sz="1200" dirty="0">
                <a:latin typeface="Sylfaen" panose="010A0502050306030303" pitchFamily="18" charset="0"/>
              </a:rPr>
              <a:t> </a:t>
            </a:r>
            <a:r>
              <a:rPr lang="en-US" sz="1200" dirty="0" err="1">
                <a:latin typeface="Sylfaen" panose="010A0502050306030303" pitchFamily="18" charset="0"/>
              </a:rPr>
              <a:t>ბენეფიციარზე</a:t>
            </a:r>
            <a:r>
              <a:rPr lang="en-US" sz="1200" dirty="0">
                <a:latin typeface="Sylfaen" panose="010A0502050306030303" pitchFamily="18" charset="0"/>
              </a:rPr>
              <a:t> </a:t>
            </a:r>
            <a:r>
              <a:rPr lang="en-US" sz="1200" dirty="0" smtClean="0">
                <a:latin typeface="Sylfaen" panose="010A0502050306030303" pitchFamily="18" charset="0"/>
              </a:rPr>
              <a:t>- 1 031 </a:t>
            </a:r>
            <a:r>
              <a:rPr lang="en-US" sz="1200" dirty="0">
                <a:latin typeface="Sylfaen" panose="010A0502050306030303" pitchFamily="18" charset="0"/>
              </a:rPr>
              <a:t>915.00  </a:t>
            </a:r>
            <a:r>
              <a:rPr lang="en-US" sz="1200" dirty="0" err="1">
                <a:latin typeface="Sylfaen" panose="010A0502050306030303" pitchFamily="18" charset="0"/>
              </a:rPr>
              <a:t>ლარი</a:t>
            </a:r>
            <a:r>
              <a:rPr lang="en-US" sz="1200" dirty="0">
                <a:latin typeface="Sylfaen" panose="010A0502050306030303" pitchFamily="18" charset="0"/>
              </a:rPr>
              <a:t> </a:t>
            </a:r>
            <a:r>
              <a:rPr lang="en-US" sz="1200" dirty="0" err="1">
                <a:latin typeface="Sylfaen" panose="010A0502050306030303" pitchFamily="18" charset="0"/>
              </a:rPr>
              <a:t>შეადგინა</a:t>
            </a:r>
            <a:r>
              <a:rPr lang="en-US" sz="1200" dirty="0">
                <a:latin typeface="Sylfaen" panose="010A0502050306030303" pitchFamily="18" charset="0"/>
              </a:rPr>
              <a:t>.</a:t>
            </a:r>
            <a:endParaRPr lang="ka-GE" sz="1200" dirty="0">
              <a:latin typeface="Sylfaen" panose="010A0502050306030303" pitchFamily="18" charset="0"/>
            </a:endParaRPr>
          </a:p>
          <a:p>
            <a:pPr marL="0" indent="0">
              <a:lnSpc>
                <a:spcPct val="150000"/>
              </a:lnSpc>
              <a:buNone/>
            </a:pPr>
            <a:r>
              <a:rPr lang="en-US" sz="1200" dirty="0">
                <a:latin typeface="Sylfaen" panose="010A0502050306030303" pitchFamily="18" charset="0"/>
              </a:rPr>
              <a:t> </a:t>
            </a:r>
          </a:p>
          <a:p>
            <a:pPr>
              <a:lnSpc>
                <a:spcPct val="150000"/>
              </a:lnSpc>
              <a:buFont typeface="Wingdings" panose="05000000000000000000" pitchFamily="2" charset="2"/>
              <a:buChar char="Ø"/>
            </a:pPr>
            <a:r>
              <a:rPr lang="en-US" sz="1200" dirty="0">
                <a:latin typeface="Sylfaen" panose="010A0502050306030303" pitchFamily="18" charset="0"/>
              </a:rPr>
              <a:t> </a:t>
            </a:r>
            <a:r>
              <a:rPr lang="en-US" sz="1200" dirty="0" err="1">
                <a:latin typeface="Sylfaen" panose="010A0502050306030303" pitchFamily="18" charset="0"/>
              </a:rPr>
              <a:t>მედიკამენტები</a:t>
            </a:r>
            <a:r>
              <a:rPr lang="en-US" sz="1200" dirty="0">
                <a:latin typeface="Sylfaen" panose="010A0502050306030303" pitchFamily="18" charset="0"/>
              </a:rPr>
              <a:t> </a:t>
            </a:r>
            <a:r>
              <a:rPr lang="en-US" sz="1200" dirty="0" err="1">
                <a:latin typeface="Sylfaen" panose="010A0502050306030303" pitchFamily="18" charset="0"/>
              </a:rPr>
              <a:t>დაუფინანსდა</a:t>
            </a:r>
            <a:r>
              <a:rPr lang="en-US" sz="1200" dirty="0">
                <a:latin typeface="Sylfaen" panose="010A0502050306030303" pitchFamily="18" charset="0"/>
              </a:rPr>
              <a:t> - </a:t>
            </a:r>
            <a:r>
              <a:rPr lang="en-US" sz="1200" dirty="0" smtClean="0">
                <a:latin typeface="Sylfaen" panose="010A0502050306030303" pitchFamily="18" charset="0"/>
              </a:rPr>
              <a:t>1 1</a:t>
            </a:r>
            <a:r>
              <a:rPr lang="ka-GE" sz="1200" dirty="0" smtClean="0">
                <a:latin typeface="Sylfaen" panose="010A0502050306030303" pitchFamily="18" charset="0"/>
              </a:rPr>
              <a:t>10 </a:t>
            </a:r>
            <a:r>
              <a:rPr lang="en-US" sz="1200" dirty="0" smtClean="0">
                <a:latin typeface="Sylfaen" panose="010A0502050306030303" pitchFamily="18" charset="0"/>
              </a:rPr>
              <a:t> </a:t>
            </a:r>
            <a:r>
              <a:rPr lang="en-US" sz="1200" dirty="0" err="1">
                <a:latin typeface="Sylfaen" panose="010A0502050306030303" pitchFamily="18" charset="0"/>
              </a:rPr>
              <a:t>ვეტერანს</a:t>
            </a:r>
            <a:r>
              <a:rPr lang="en-US" sz="1200" dirty="0">
                <a:latin typeface="Sylfaen" panose="010A0502050306030303" pitchFamily="18" charset="0"/>
              </a:rPr>
              <a:t>. </a:t>
            </a:r>
            <a:r>
              <a:rPr lang="en-US" sz="1200" dirty="0" err="1">
                <a:latin typeface="Sylfaen" panose="010A0502050306030303" pitchFamily="18" charset="0"/>
              </a:rPr>
              <a:t>ხარჯვითმა</a:t>
            </a:r>
            <a:r>
              <a:rPr lang="en-US" sz="1200" dirty="0">
                <a:latin typeface="Sylfaen" panose="010A0502050306030303" pitchFamily="18" charset="0"/>
              </a:rPr>
              <a:t> </a:t>
            </a:r>
            <a:r>
              <a:rPr lang="en-US" sz="1200" dirty="0" err="1">
                <a:latin typeface="Sylfaen" panose="010A0502050306030303" pitchFamily="18" charset="0"/>
              </a:rPr>
              <a:t>ნაწილმა</a:t>
            </a:r>
            <a:r>
              <a:rPr lang="en-US" sz="1200" dirty="0">
                <a:latin typeface="Sylfaen" panose="010A0502050306030303" pitchFamily="18" charset="0"/>
              </a:rPr>
              <a:t> </a:t>
            </a:r>
            <a:r>
              <a:rPr lang="en-US" sz="1200" dirty="0" err="1">
                <a:latin typeface="Sylfaen" panose="010A0502050306030303" pitchFamily="18" charset="0"/>
              </a:rPr>
              <a:t>შეადგინა</a:t>
            </a:r>
            <a:r>
              <a:rPr lang="en-US" sz="1200" dirty="0">
                <a:latin typeface="Sylfaen" panose="010A0502050306030303" pitchFamily="18" charset="0"/>
              </a:rPr>
              <a:t> </a:t>
            </a:r>
            <a:r>
              <a:rPr lang="en-US" sz="1200" dirty="0" smtClean="0">
                <a:latin typeface="Sylfaen" panose="010A0502050306030303" pitchFamily="18" charset="0"/>
              </a:rPr>
              <a:t>- 273 </a:t>
            </a:r>
            <a:r>
              <a:rPr lang="en-US" sz="1200" dirty="0">
                <a:latin typeface="Sylfaen" panose="010A0502050306030303" pitchFamily="18" charset="0"/>
              </a:rPr>
              <a:t>066.00 </a:t>
            </a:r>
            <a:r>
              <a:rPr lang="en-US" sz="1200" dirty="0" err="1">
                <a:latin typeface="Sylfaen" panose="010A0502050306030303" pitchFamily="18" charset="0"/>
              </a:rPr>
              <a:t>ლარი</a:t>
            </a:r>
            <a:r>
              <a:rPr lang="en-US" sz="1200" dirty="0">
                <a:latin typeface="Sylfaen" panose="010A0502050306030303" pitchFamily="18" charset="0"/>
              </a:rPr>
              <a:t>;</a:t>
            </a:r>
            <a:endParaRPr lang="ka-GE" sz="1200" dirty="0">
              <a:latin typeface="Sylfaen" panose="010A0502050306030303" pitchFamily="18" charset="0"/>
            </a:endParaRPr>
          </a:p>
          <a:p>
            <a:pPr marL="0" indent="0">
              <a:lnSpc>
                <a:spcPct val="150000"/>
              </a:lnSpc>
              <a:buNone/>
            </a:pPr>
            <a:endParaRPr lang="en-US" sz="1200" dirty="0">
              <a:latin typeface="Sylfaen" panose="010A0502050306030303" pitchFamily="18" charset="0"/>
            </a:endParaRPr>
          </a:p>
          <a:p>
            <a:pPr>
              <a:lnSpc>
                <a:spcPct val="150000"/>
              </a:lnSpc>
              <a:buFont typeface="Wingdings" panose="05000000000000000000" pitchFamily="2" charset="2"/>
              <a:buChar char="Ø"/>
            </a:pPr>
            <a:r>
              <a:rPr lang="en-US" sz="1200" dirty="0" err="1" smtClean="0">
                <a:latin typeface="Sylfaen" panose="010A0502050306030303" pitchFamily="18" charset="0"/>
              </a:rPr>
              <a:t>ოპერაციული</a:t>
            </a:r>
            <a:r>
              <a:rPr lang="en-US" sz="1200" dirty="0" smtClean="0">
                <a:latin typeface="Sylfaen" panose="010A0502050306030303" pitchFamily="18" charset="0"/>
              </a:rPr>
              <a:t> </a:t>
            </a:r>
            <a:r>
              <a:rPr lang="en-US" sz="1200" dirty="0" err="1">
                <a:latin typeface="Sylfaen" panose="010A0502050306030303" pitchFamily="18" charset="0"/>
              </a:rPr>
              <a:t>მკურნალობა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სხვადასხვა</a:t>
            </a:r>
            <a:r>
              <a:rPr lang="en-US" sz="1200" dirty="0">
                <a:latin typeface="Sylfaen" panose="010A0502050306030303" pitchFamily="18" charset="0"/>
              </a:rPr>
              <a:t> </a:t>
            </a:r>
            <a:r>
              <a:rPr lang="en-US" sz="1200" dirty="0" err="1">
                <a:latin typeface="Sylfaen" panose="010A0502050306030303" pitchFamily="18" charset="0"/>
              </a:rPr>
              <a:t>სახის</a:t>
            </a:r>
            <a:r>
              <a:rPr lang="en-US" sz="1200" dirty="0">
                <a:latin typeface="Sylfaen" panose="010A0502050306030303" pitchFamily="18" charset="0"/>
              </a:rPr>
              <a:t> </a:t>
            </a:r>
            <a:r>
              <a:rPr lang="en-US" sz="1200" dirty="0" err="1">
                <a:latin typeface="Sylfaen" panose="010A0502050306030303" pitchFamily="18" charset="0"/>
              </a:rPr>
              <a:t>სამედიცინო</a:t>
            </a:r>
            <a:r>
              <a:rPr lang="en-US" sz="1200" dirty="0">
                <a:latin typeface="Sylfaen" panose="010A0502050306030303" pitchFamily="18" charset="0"/>
              </a:rPr>
              <a:t> </a:t>
            </a:r>
            <a:r>
              <a:rPr lang="en-US" sz="1200" dirty="0" err="1">
                <a:latin typeface="Sylfaen" panose="010A0502050306030303" pitchFamily="18" charset="0"/>
              </a:rPr>
              <a:t>მომსახურება</a:t>
            </a:r>
            <a:r>
              <a:rPr lang="en-US" sz="1200" dirty="0">
                <a:latin typeface="Sylfaen" panose="010A0502050306030303" pitchFamily="18" charset="0"/>
              </a:rPr>
              <a:t> (</a:t>
            </a:r>
            <a:r>
              <a:rPr lang="en-US" sz="1200" dirty="0" err="1">
                <a:latin typeface="Sylfaen" panose="010A0502050306030303" pitchFamily="18" charset="0"/>
              </a:rPr>
              <a:t>სამედიცინო</a:t>
            </a:r>
            <a:r>
              <a:rPr lang="en-US" sz="1200" dirty="0">
                <a:latin typeface="Sylfaen" panose="010A0502050306030303" pitchFamily="18" charset="0"/>
              </a:rPr>
              <a:t> </a:t>
            </a:r>
            <a:r>
              <a:rPr lang="en-US" sz="1200" dirty="0" err="1">
                <a:latin typeface="Sylfaen" panose="010A0502050306030303" pitchFamily="18" charset="0"/>
              </a:rPr>
              <a:t>კვლევა</a:t>
            </a:r>
            <a:r>
              <a:rPr lang="en-US" sz="1200" dirty="0">
                <a:latin typeface="Sylfaen" panose="010A0502050306030303" pitchFamily="18" charset="0"/>
              </a:rPr>
              <a:t>, </a:t>
            </a:r>
            <a:r>
              <a:rPr lang="en-US" sz="1200" dirty="0" err="1">
                <a:latin typeface="Sylfaen" panose="010A0502050306030303" pitchFamily="18" charset="0"/>
              </a:rPr>
              <a:t>ქიმიოთერაპია</a:t>
            </a:r>
            <a:r>
              <a:rPr lang="en-US" sz="1200" dirty="0">
                <a:latin typeface="Sylfaen" panose="010A0502050306030303" pitchFamily="18" charset="0"/>
              </a:rPr>
              <a:t>, </a:t>
            </a:r>
            <a:r>
              <a:rPr lang="en-US" sz="1200" dirty="0" err="1">
                <a:latin typeface="Sylfaen" panose="010A0502050306030303" pitchFamily="18" charset="0"/>
              </a:rPr>
              <a:t>სხივურითერაპია</a:t>
            </a:r>
            <a:r>
              <a:rPr lang="en-US" sz="1200" dirty="0">
                <a:latin typeface="Sylfaen" panose="010A0502050306030303" pitchFamily="18" charset="0"/>
              </a:rPr>
              <a:t> </a:t>
            </a:r>
            <a:r>
              <a:rPr lang="en-US" sz="1200" dirty="0" err="1">
                <a:latin typeface="Sylfaen" panose="010A0502050306030303" pitchFamily="18" charset="0"/>
              </a:rPr>
              <a:t>ა.შ</a:t>
            </a:r>
            <a:r>
              <a:rPr lang="en-US" sz="1200" dirty="0">
                <a:latin typeface="Sylfaen" panose="010A0502050306030303" pitchFamily="18" charset="0"/>
              </a:rPr>
              <a:t>) </a:t>
            </a:r>
            <a:r>
              <a:rPr lang="en-US" sz="1200" dirty="0" err="1">
                <a:latin typeface="Sylfaen" panose="010A0502050306030303" pitchFamily="18" charset="0"/>
              </a:rPr>
              <a:t>დაუფინანსდა</a:t>
            </a:r>
            <a:r>
              <a:rPr lang="en-US" sz="1200" dirty="0">
                <a:latin typeface="Sylfaen" panose="010A0502050306030303" pitchFamily="18" charset="0"/>
              </a:rPr>
              <a:t> - </a:t>
            </a:r>
            <a:r>
              <a:rPr lang="en-US" sz="1200" dirty="0" smtClean="0">
                <a:latin typeface="Sylfaen" panose="010A0502050306030303" pitchFamily="18" charset="0"/>
              </a:rPr>
              <a:t>1 112 </a:t>
            </a:r>
            <a:r>
              <a:rPr lang="en-US" sz="1200" dirty="0" err="1">
                <a:latin typeface="Sylfaen" panose="010A0502050306030303" pitchFamily="18" charset="0"/>
              </a:rPr>
              <a:t>ვეტერანს</a:t>
            </a:r>
            <a:r>
              <a:rPr lang="en-US" sz="1200" dirty="0">
                <a:latin typeface="Sylfaen" panose="010A0502050306030303" pitchFamily="18" charset="0"/>
              </a:rPr>
              <a:t>. </a:t>
            </a:r>
            <a:r>
              <a:rPr lang="en-US" sz="1200" dirty="0" err="1">
                <a:latin typeface="Sylfaen" panose="010A0502050306030303" pitchFamily="18" charset="0"/>
              </a:rPr>
              <a:t>ხარჯვითმა</a:t>
            </a:r>
            <a:r>
              <a:rPr lang="en-US" sz="1200" dirty="0">
                <a:latin typeface="Sylfaen" panose="010A0502050306030303" pitchFamily="18" charset="0"/>
              </a:rPr>
              <a:t> </a:t>
            </a:r>
            <a:r>
              <a:rPr lang="en-US" sz="1200" dirty="0" err="1">
                <a:latin typeface="Sylfaen" panose="010A0502050306030303" pitchFamily="18" charset="0"/>
              </a:rPr>
              <a:t>ნაწილმა</a:t>
            </a:r>
            <a:r>
              <a:rPr lang="en-US" sz="1200" dirty="0">
                <a:latin typeface="Sylfaen" panose="010A0502050306030303" pitchFamily="18" charset="0"/>
              </a:rPr>
              <a:t> </a:t>
            </a:r>
            <a:r>
              <a:rPr lang="en-US" sz="1200" dirty="0" err="1">
                <a:latin typeface="Sylfaen" panose="010A0502050306030303" pitchFamily="18" charset="0"/>
              </a:rPr>
              <a:t>შეადგინა</a:t>
            </a:r>
            <a:r>
              <a:rPr lang="en-US" sz="1200" dirty="0">
                <a:latin typeface="Sylfaen" panose="010A0502050306030303" pitchFamily="18" charset="0"/>
              </a:rPr>
              <a:t> - </a:t>
            </a:r>
            <a:r>
              <a:rPr lang="en-US" sz="1200" dirty="0" smtClean="0">
                <a:latin typeface="Sylfaen" panose="010A0502050306030303" pitchFamily="18" charset="0"/>
              </a:rPr>
              <a:t>758 849.00 </a:t>
            </a:r>
            <a:r>
              <a:rPr lang="en-US" sz="1200" dirty="0" err="1">
                <a:latin typeface="Sylfaen" panose="010A0502050306030303" pitchFamily="18" charset="0"/>
              </a:rPr>
              <a:t>ლარი</a:t>
            </a:r>
            <a:r>
              <a:rPr lang="en-US" sz="1200" dirty="0">
                <a:latin typeface="Sylfaen" panose="010A0502050306030303" pitchFamily="18" charset="0"/>
              </a:rPr>
              <a:t>.</a:t>
            </a:r>
          </a:p>
          <a:p>
            <a:pPr marL="0" indent="0">
              <a:lnSpc>
                <a:spcPct val="150000"/>
              </a:lnSpc>
              <a:buNone/>
            </a:pPr>
            <a:endParaRPr lang="en-US" sz="1200" dirty="0">
              <a:latin typeface="Sylfaen" panose="010A0502050306030303" pitchFamily="18" charset="0"/>
            </a:endParaRPr>
          </a:p>
          <a:p>
            <a:pPr>
              <a:lnSpc>
                <a:spcPct val="150000"/>
              </a:lnSpc>
              <a:buFont typeface="Wingdings" panose="05000000000000000000" pitchFamily="2" charset="2"/>
              <a:buChar char="Ø"/>
            </a:pPr>
            <a:r>
              <a:rPr lang="en-US" sz="1200" dirty="0">
                <a:latin typeface="Sylfaen" panose="010A0502050306030303" pitchFamily="18" charset="0"/>
              </a:rPr>
              <a:t>505 </a:t>
            </a:r>
            <a:r>
              <a:rPr lang="en-US" sz="1200" dirty="0" err="1">
                <a:latin typeface="Sylfaen" panose="010A0502050306030303" pitchFamily="18" charset="0"/>
              </a:rPr>
              <a:t>საბრძოლო</a:t>
            </a:r>
            <a:r>
              <a:rPr lang="en-US" sz="1200" dirty="0">
                <a:latin typeface="Sylfaen" panose="010A0502050306030303" pitchFamily="18" charset="0"/>
              </a:rPr>
              <a:t> </a:t>
            </a:r>
            <a:r>
              <a:rPr lang="en-US" sz="1200" dirty="0" err="1">
                <a:latin typeface="Sylfaen" panose="010A0502050306030303" pitchFamily="18" charset="0"/>
              </a:rPr>
              <a:t>მოქმედებებში</a:t>
            </a:r>
            <a:r>
              <a:rPr lang="en-US" sz="1200" dirty="0">
                <a:latin typeface="Sylfaen" panose="010A0502050306030303" pitchFamily="18" charset="0"/>
              </a:rPr>
              <a:t> </a:t>
            </a:r>
            <a:r>
              <a:rPr lang="en-US" sz="1200" dirty="0" err="1">
                <a:latin typeface="Sylfaen" panose="010A0502050306030303" pitchFamily="18" charset="0"/>
              </a:rPr>
              <a:t>მონაწილე</a:t>
            </a:r>
            <a:r>
              <a:rPr lang="en-US" sz="1200" dirty="0">
                <a:latin typeface="Sylfaen" panose="010A0502050306030303" pitchFamily="18" charset="0"/>
              </a:rPr>
              <a:t> </a:t>
            </a:r>
            <a:r>
              <a:rPr lang="en-US" sz="1200" dirty="0" err="1">
                <a:latin typeface="Sylfaen" panose="010A0502050306030303" pitchFamily="18" charset="0"/>
              </a:rPr>
              <a:t>გარდაცვლილი</a:t>
            </a:r>
            <a:r>
              <a:rPr lang="en-US" sz="1200" dirty="0">
                <a:latin typeface="Sylfaen" panose="010A0502050306030303" pitchFamily="18" charset="0"/>
              </a:rPr>
              <a:t> </a:t>
            </a:r>
            <a:r>
              <a:rPr lang="en-US" sz="1200" dirty="0" err="1">
                <a:latin typeface="Sylfaen" panose="010A0502050306030303" pitchFamily="18" charset="0"/>
              </a:rPr>
              <a:t>ვეტერანის</a:t>
            </a:r>
            <a:r>
              <a:rPr lang="en-US" sz="1200" dirty="0">
                <a:latin typeface="Sylfaen" panose="010A0502050306030303" pitchFamily="18" charset="0"/>
              </a:rPr>
              <a:t> </a:t>
            </a:r>
            <a:r>
              <a:rPr lang="en-US" sz="1200" dirty="0" err="1">
                <a:latin typeface="Sylfaen" panose="010A0502050306030303" pitchFamily="18" charset="0"/>
              </a:rPr>
              <a:t>ოჯახს</a:t>
            </a:r>
            <a:r>
              <a:rPr lang="en-US" sz="1200" dirty="0">
                <a:latin typeface="Sylfaen" panose="010A0502050306030303" pitchFamily="18" charset="0"/>
              </a:rPr>
              <a:t> </a:t>
            </a:r>
            <a:r>
              <a:rPr lang="en-US" sz="1200" dirty="0" err="1">
                <a:latin typeface="Sylfaen" panose="010A0502050306030303" pitchFamily="18" charset="0"/>
              </a:rPr>
              <a:t>გადაეცა</a:t>
            </a:r>
            <a:r>
              <a:rPr lang="en-US" sz="1200" dirty="0">
                <a:latin typeface="Sylfaen" panose="010A0502050306030303" pitchFamily="18" charset="0"/>
              </a:rPr>
              <a:t> </a:t>
            </a:r>
            <a:r>
              <a:rPr lang="en-US" sz="1200" dirty="0" err="1">
                <a:latin typeface="Sylfaen" panose="010A0502050306030303" pitchFamily="18" charset="0"/>
              </a:rPr>
              <a:t>სარიტუალო</a:t>
            </a:r>
            <a:r>
              <a:rPr lang="en-US" sz="1200" dirty="0">
                <a:latin typeface="Sylfaen" panose="010A0502050306030303" pitchFamily="18" charset="0"/>
              </a:rPr>
              <a:t> </a:t>
            </a:r>
            <a:r>
              <a:rPr lang="en-US" sz="1200" dirty="0" err="1">
                <a:latin typeface="Sylfaen" panose="010A0502050306030303" pitchFamily="18" charset="0"/>
              </a:rPr>
              <a:t>ერთჯერადი</a:t>
            </a:r>
            <a:r>
              <a:rPr lang="en-US" sz="1200" dirty="0">
                <a:latin typeface="Sylfaen" panose="010A0502050306030303" pitchFamily="18" charset="0"/>
              </a:rPr>
              <a:t> </a:t>
            </a:r>
            <a:r>
              <a:rPr lang="en-US" sz="1200" dirty="0" err="1">
                <a:latin typeface="Sylfaen" panose="010A0502050306030303" pitchFamily="18" charset="0"/>
              </a:rPr>
              <a:t>მატერიალური</a:t>
            </a:r>
            <a:r>
              <a:rPr lang="en-US" sz="1200" dirty="0">
                <a:latin typeface="Sylfaen" panose="010A0502050306030303" pitchFamily="18" charset="0"/>
              </a:rPr>
              <a:t> </a:t>
            </a:r>
            <a:r>
              <a:rPr lang="en-US" sz="1200" dirty="0" err="1">
                <a:latin typeface="Sylfaen" panose="010A0502050306030303" pitchFamily="18" charset="0"/>
              </a:rPr>
              <a:t>დახმარება</a:t>
            </a:r>
            <a:r>
              <a:rPr lang="en-US" sz="1200" dirty="0">
                <a:latin typeface="Sylfaen" panose="010A0502050306030303" pitchFamily="18" charset="0"/>
              </a:rPr>
              <a:t> (500 </a:t>
            </a:r>
            <a:r>
              <a:rPr lang="en-US" sz="1200" dirty="0" err="1">
                <a:latin typeface="Sylfaen" panose="010A0502050306030303" pitchFamily="18" charset="0"/>
              </a:rPr>
              <a:t>ლარი</a:t>
            </a:r>
            <a:r>
              <a:rPr lang="en-US" sz="1200" dirty="0">
                <a:latin typeface="Sylfaen" panose="010A0502050306030303" pitchFamily="18" charset="0"/>
              </a:rPr>
              <a:t>), </a:t>
            </a:r>
            <a:r>
              <a:rPr lang="en-US" sz="1200" dirty="0" err="1">
                <a:latin typeface="Sylfaen" panose="010A0502050306030303" pitchFamily="18" charset="0"/>
              </a:rPr>
              <a:t>რომლის</a:t>
            </a:r>
            <a:r>
              <a:rPr lang="en-US" sz="1200" dirty="0">
                <a:latin typeface="Sylfaen" panose="010A0502050306030303" pitchFamily="18" charset="0"/>
              </a:rPr>
              <a:t> </a:t>
            </a:r>
            <a:r>
              <a:rPr lang="en-US" sz="1200" dirty="0" err="1">
                <a:latin typeface="Sylfaen" panose="010A0502050306030303" pitchFamily="18" charset="0"/>
              </a:rPr>
              <a:t>ხარჯვითმა</a:t>
            </a:r>
            <a:r>
              <a:rPr lang="en-US" sz="1200" dirty="0">
                <a:latin typeface="Sylfaen" panose="010A0502050306030303" pitchFamily="18" charset="0"/>
              </a:rPr>
              <a:t> </a:t>
            </a:r>
            <a:r>
              <a:rPr lang="en-US" sz="1200" dirty="0" err="1">
                <a:latin typeface="Sylfaen" panose="010A0502050306030303" pitchFamily="18" charset="0"/>
              </a:rPr>
              <a:t>ნაწილმა</a:t>
            </a:r>
            <a:r>
              <a:rPr lang="en-US" sz="1200" dirty="0">
                <a:latin typeface="Sylfaen" panose="010A0502050306030303" pitchFamily="18" charset="0"/>
              </a:rPr>
              <a:t> </a:t>
            </a:r>
            <a:r>
              <a:rPr lang="en-US" sz="1200" dirty="0" smtClean="0">
                <a:latin typeface="Sylfaen" panose="010A0502050306030303" pitchFamily="18" charset="0"/>
              </a:rPr>
              <a:t>- 252 </a:t>
            </a:r>
            <a:r>
              <a:rPr lang="en-US" sz="1200" dirty="0">
                <a:latin typeface="Sylfaen" panose="010A0502050306030303" pitchFamily="18" charset="0"/>
              </a:rPr>
              <a:t>500.00  </a:t>
            </a:r>
            <a:r>
              <a:rPr lang="en-US" sz="1200" dirty="0" err="1">
                <a:latin typeface="Sylfaen" panose="010A0502050306030303" pitchFamily="18" charset="0"/>
              </a:rPr>
              <a:t>ლარი</a:t>
            </a:r>
            <a:r>
              <a:rPr lang="en-US" sz="1200" dirty="0">
                <a:latin typeface="Sylfaen" panose="010A0502050306030303" pitchFamily="18" charset="0"/>
              </a:rPr>
              <a:t> </a:t>
            </a:r>
            <a:r>
              <a:rPr lang="en-US" sz="1200" dirty="0" err="1">
                <a:latin typeface="Sylfaen" panose="010A0502050306030303" pitchFamily="18" charset="0"/>
              </a:rPr>
              <a:t>შეადგინა</a:t>
            </a:r>
            <a:r>
              <a:rPr lang="en-US" sz="1200" dirty="0">
                <a:latin typeface="Sylfaen" panose="010A0502050306030303" pitchFamily="18" charset="0"/>
              </a:rPr>
              <a:t>.</a:t>
            </a:r>
          </a:p>
          <a:p>
            <a:pPr marL="0" indent="0">
              <a:lnSpc>
                <a:spcPct val="150000"/>
              </a:lnSpc>
              <a:buNone/>
            </a:pPr>
            <a:endParaRPr lang="en-US" sz="1200" dirty="0">
              <a:latin typeface="Sylfaen" panose="010A0502050306030303" pitchFamily="18" charset="0"/>
            </a:endParaRPr>
          </a:p>
          <a:p>
            <a:pPr>
              <a:lnSpc>
                <a:spcPct val="150000"/>
              </a:lnSpc>
            </a:pPr>
            <a:r>
              <a:rPr lang="en-US" sz="1200" dirty="0" err="1">
                <a:latin typeface="Sylfaen" panose="010A0502050306030303" pitchFamily="18" charset="0"/>
              </a:rPr>
              <a:t>ადგილობრივ</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ცენტრალურ</a:t>
            </a:r>
            <a:r>
              <a:rPr lang="en-US" sz="1200" dirty="0">
                <a:latin typeface="Sylfaen" panose="010A0502050306030303" pitchFamily="18" charset="0"/>
              </a:rPr>
              <a:t> </a:t>
            </a:r>
            <a:r>
              <a:rPr lang="en-US" sz="1200" dirty="0" err="1">
                <a:latin typeface="Sylfaen" panose="010A0502050306030303" pitchFamily="18" charset="0"/>
              </a:rPr>
              <a:t>სახელისუფლებო</a:t>
            </a:r>
            <a:r>
              <a:rPr lang="en-US" sz="1200" dirty="0">
                <a:latin typeface="Sylfaen" panose="010A0502050306030303" pitchFamily="18" charset="0"/>
              </a:rPr>
              <a:t> </a:t>
            </a:r>
            <a:r>
              <a:rPr lang="en-US" sz="1200" dirty="0" err="1">
                <a:latin typeface="Sylfaen" panose="010A0502050306030303" pitchFamily="18" charset="0"/>
              </a:rPr>
              <a:t>სტრუქტურებთან</a:t>
            </a:r>
            <a:r>
              <a:rPr lang="en-US" sz="1200" dirty="0">
                <a:latin typeface="Sylfaen" panose="010A0502050306030303" pitchFamily="18" charset="0"/>
              </a:rPr>
              <a:t> </a:t>
            </a:r>
            <a:r>
              <a:rPr lang="en-US" sz="1200" dirty="0" err="1">
                <a:latin typeface="Sylfaen" panose="010A0502050306030303" pitchFamily="18" charset="0"/>
              </a:rPr>
              <a:t>ერთჯერადი</a:t>
            </a:r>
            <a:r>
              <a:rPr lang="en-US" sz="1200" dirty="0">
                <a:latin typeface="Sylfaen" panose="010A0502050306030303" pitchFamily="18" charset="0"/>
              </a:rPr>
              <a:t> </a:t>
            </a:r>
            <a:r>
              <a:rPr lang="en-US" sz="1200" dirty="0" err="1">
                <a:latin typeface="Sylfaen" panose="010A0502050306030303" pitchFamily="18" charset="0"/>
              </a:rPr>
              <a:t>მატერიალური</a:t>
            </a:r>
            <a:r>
              <a:rPr lang="en-US" sz="1200" dirty="0">
                <a:latin typeface="Sylfaen" panose="010A0502050306030303" pitchFamily="18" charset="0"/>
              </a:rPr>
              <a:t> </a:t>
            </a:r>
            <a:r>
              <a:rPr lang="en-US" sz="1200" dirty="0" err="1">
                <a:latin typeface="Sylfaen" panose="010A0502050306030303" pitchFamily="18" charset="0"/>
              </a:rPr>
              <a:t>დახმარების</a:t>
            </a:r>
            <a:r>
              <a:rPr lang="en-US" sz="1200" dirty="0">
                <a:latin typeface="Sylfaen" panose="010A0502050306030303" pitchFamily="18" charset="0"/>
              </a:rPr>
              <a:t>, </a:t>
            </a:r>
            <a:r>
              <a:rPr lang="en-US" sz="1200" dirty="0" err="1">
                <a:latin typeface="Sylfaen" panose="010A0502050306030303" pitchFamily="18" charset="0"/>
              </a:rPr>
              <a:t>ჯანდაცვის</a:t>
            </a:r>
            <a:r>
              <a:rPr lang="en-US" sz="1200" dirty="0">
                <a:latin typeface="Sylfaen" panose="010A0502050306030303" pitchFamily="18" charset="0"/>
              </a:rPr>
              <a:t> </a:t>
            </a:r>
            <a:r>
              <a:rPr lang="en-US" sz="1200" dirty="0" err="1">
                <a:latin typeface="Sylfaen" panose="010A0502050306030303" pitchFamily="18" charset="0"/>
              </a:rPr>
              <a:t>სერვისების</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სხვა</a:t>
            </a:r>
            <a:r>
              <a:rPr lang="en-US" sz="1200" dirty="0">
                <a:latin typeface="Sylfaen" panose="010A0502050306030303" pitchFamily="18" charset="0"/>
              </a:rPr>
              <a:t> </a:t>
            </a:r>
            <a:r>
              <a:rPr lang="en-US" sz="1200" dirty="0" err="1">
                <a:latin typeface="Sylfaen" panose="010A0502050306030303" pitchFamily="18" charset="0"/>
              </a:rPr>
              <a:t>მისაღებად</a:t>
            </a:r>
            <a:r>
              <a:rPr lang="en-US" sz="1200" dirty="0">
                <a:latin typeface="Sylfaen" panose="010A0502050306030303" pitchFamily="18" charset="0"/>
              </a:rPr>
              <a:t> </a:t>
            </a:r>
            <a:r>
              <a:rPr lang="en-US" sz="1200" dirty="0" err="1">
                <a:latin typeface="Sylfaen" panose="010A0502050306030303" pitchFamily="18" charset="0"/>
              </a:rPr>
              <a:t>მომზადდა</a:t>
            </a:r>
            <a:r>
              <a:rPr lang="en-US" sz="1200" dirty="0">
                <a:latin typeface="Sylfaen" panose="010A0502050306030303" pitchFamily="18" charset="0"/>
              </a:rPr>
              <a:t> </a:t>
            </a:r>
            <a:r>
              <a:rPr lang="en-US" sz="1200" dirty="0" err="1">
                <a:latin typeface="Sylfaen" panose="010A0502050306030303" pitchFamily="18" charset="0"/>
              </a:rPr>
              <a:t>და</a:t>
            </a:r>
            <a:r>
              <a:rPr lang="en-US" sz="1200" dirty="0">
                <a:latin typeface="Sylfaen" panose="010A0502050306030303" pitchFamily="18" charset="0"/>
              </a:rPr>
              <a:t> </a:t>
            </a:r>
            <a:r>
              <a:rPr lang="en-US" sz="1200" dirty="0" err="1">
                <a:latin typeface="Sylfaen" panose="010A0502050306030303" pitchFamily="18" charset="0"/>
              </a:rPr>
              <a:t>გაიგზავნა</a:t>
            </a:r>
            <a:r>
              <a:rPr lang="en-US" sz="1200" dirty="0">
                <a:latin typeface="Sylfaen" panose="010A0502050306030303" pitchFamily="18" charset="0"/>
              </a:rPr>
              <a:t>   </a:t>
            </a:r>
            <a:r>
              <a:rPr lang="en-US" sz="1200" dirty="0" smtClean="0">
                <a:latin typeface="Sylfaen" panose="010A0502050306030303" pitchFamily="18" charset="0"/>
              </a:rPr>
              <a:t>1</a:t>
            </a:r>
            <a:r>
              <a:rPr lang="ka-GE" sz="1200" dirty="0" smtClean="0">
                <a:latin typeface="Sylfaen" panose="010A0502050306030303" pitchFamily="18" charset="0"/>
              </a:rPr>
              <a:t> </a:t>
            </a:r>
            <a:r>
              <a:rPr lang="en-US" sz="1200" dirty="0" smtClean="0">
                <a:latin typeface="Sylfaen" panose="010A0502050306030303" pitchFamily="18" charset="0"/>
              </a:rPr>
              <a:t>926</a:t>
            </a:r>
            <a:r>
              <a:rPr lang="en-US" sz="1200" dirty="0">
                <a:latin typeface="Sylfaen" panose="010A0502050306030303" pitchFamily="18" charset="0"/>
              </a:rPr>
              <a:t>  </a:t>
            </a:r>
            <a:r>
              <a:rPr lang="en-US" sz="1200" dirty="0" err="1">
                <a:latin typeface="Sylfaen" panose="010A0502050306030303" pitchFamily="18" charset="0"/>
              </a:rPr>
              <a:t>შუამდგომლობა</a:t>
            </a:r>
            <a:r>
              <a:rPr lang="en-US" sz="1200" dirty="0" smtClean="0">
                <a:latin typeface="Sylfaen" panose="010A0502050306030303" pitchFamily="18" charset="0"/>
              </a:rPr>
              <a:t>.</a:t>
            </a:r>
          </a:p>
          <a:p>
            <a:pPr marL="0" indent="0">
              <a:lnSpc>
                <a:spcPct val="150000"/>
              </a:lnSpc>
              <a:buNone/>
            </a:pPr>
            <a:endParaRPr lang="en-US" sz="1200" dirty="0">
              <a:latin typeface="Sylfaen" panose="010A0502050306030303" pitchFamily="18" charset="0"/>
            </a:endParaRPr>
          </a:p>
          <a:p>
            <a:pPr>
              <a:lnSpc>
                <a:spcPct val="150000"/>
              </a:lnSpc>
            </a:pPr>
            <a:r>
              <a:rPr lang="en-US" sz="1200" dirty="0" err="1">
                <a:latin typeface="Sylfaen" panose="010A0502050306030303" pitchFamily="18" charset="0"/>
              </a:rPr>
              <a:t>გამოიცა</a:t>
            </a:r>
            <a:r>
              <a:rPr lang="en-US" sz="1200" dirty="0">
                <a:latin typeface="Sylfaen" panose="010A0502050306030303" pitchFamily="18" charset="0"/>
              </a:rPr>
              <a:t> </a:t>
            </a:r>
            <a:r>
              <a:rPr lang="en-US" sz="1200" dirty="0" err="1">
                <a:latin typeface="Sylfaen" panose="010A0502050306030303" pitchFamily="18" charset="0"/>
              </a:rPr>
              <a:t>ბროშურა</a:t>
            </a:r>
            <a:r>
              <a:rPr lang="en-US" sz="1200" dirty="0">
                <a:latin typeface="Sylfaen" panose="010A0502050306030303" pitchFamily="18" charset="0"/>
              </a:rPr>
              <a:t> „</a:t>
            </a:r>
            <a:r>
              <a:rPr lang="en-US" sz="1200" dirty="0" err="1">
                <a:latin typeface="Sylfaen" panose="010A0502050306030303" pitchFamily="18" charset="0"/>
              </a:rPr>
              <a:t>ვეტერანის</a:t>
            </a:r>
            <a:r>
              <a:rPr lang="en-US" sz="1200" dirty="0">
                <a:latin typeface="Sylfaen" panose="010A0502050306030303" pitchFamily="18" charset="0"/>
              </a:rPr>
              <a:t>“ </a:t>
            </a:r>
            <a:r>
              <a:rPr lang="en-US" sz="1200" dirty="0" err="1">
                <a:latin typeface="Sylfaen" panose="010A0502050306030303" pitchFamily="18" charset="0"/>
              </a:rPr>
              <a:t>ერთი</a:t>
            </a:r>
            <a:r>
              <a:rPr lang="en-US" sz="1200" dirty="0">
                <a:latin typeface="Sylfaen" panose="010A0502050306030303" pitchFamily="18" charset="0"/>
              </a:rPr>
              <a:t> </a:t>
            </a:r>
            <a:r>
              <a:rPr lang="en-US" sz="1200" dirty="0" err="1">
                <a:latin typeface="Sylfaen" panose="010A0502050306030303" pitchFamily="18" charset="0"/>
              </a:rPr>
              <a:t>ნომერი</a:t>
            </a:r>
            <a:r>
              <a:rPr lang="en-US" sz="1200" dirty="0">
                <a:latin typeface="Sylfaen" panose="010A0502050306030303" pitchFamily="18" charset="0"/>
              </a:rPr>
              <a:t>, </a:t>
            </a:r>
            <a:r>
              <a:rPr lang="en-US" sz="1200" dirty="0" err="1">
                <a:latin typeface="Sylfaen" panose="010A0502050306030303" pitchFamily="18" charset="0"/>
              </a:rPr>
              <a:t>სულ</a:t>
            </a:r>
            <a:r>
              <a:rPr lang="en-US" sz="1200" dirty="0">
                <a:latin typeface="Sylfaen" panose="010A0502050306030303" pitchFamily="18" charset="0"/>
              </a:rPr>
              <a:t> 5 000 </a:t>
            </a:r>
            <a:r>
              <a:rPr lang="en-US" sz="1200" dirty="0" err="1">
                <a:latin typeface="Sylfaen" panose="010A0502050306030303" pitchFamily="18" charset="0"/>
              </a:rPr>
              <a:t>ცალი</a:t>
            </a:r>
            <a:r>
              <a:rPr lang="en-US" sz="1200" dirty="0">
                <a:latin typeface="Sylfaen" panose="010A0502050306030303" pitchFamily="18" charset="0"/>
              </a:rPr>
              <a:t>.</a:t>
            </a:r>
          </a:p>
          <a:p>
            <a:endParaRPr lang="en-US" sz="12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45</a:t>
            </a:r>
            <a:endParaRPr lang="en-US" sz="1200" b="0" dirty="0">
              <a:solidFill>
                <a:schemeClr val="tx1"/>
              </a:solidFill>
            </a:endParaRPr>
          </a:p>
        </p:txBody>
      </p:sp>
    </p:spTree>
    <p:extLst>
      <p:ext uri="{BB962C8B-B14F-4D97-AF65-F5344CB8AC3E}">
        <p14:creationId xmlns:p14="http://schemas.microsoft.com/office/powerpoint/2010/main" val="22117666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1642534"/>
            <a:ext cx="8542867" cy="3606799"/>
          </a:xfrm>
        </p:spPr>
        <p:txBody>
          <a:bodyPr>
            <a:normAutofit/>
          </a:bodyPr>
          <a:lstStyle/>
          <a:p>
            <a:pPr marL="0" indent="0" algn="just">
              <a:buNone/>
            </a:pPr>
            <a:r>
              <a:rPr lang="ka-GE" sz="1200" b="1" dirty="0" smtClean="0"/>
              <a:t>კულტურული ღონისძიებები</a:t>
            </a:r>
          </a:p>
          <a:p>
            <a:pPr marL="0" indent="0" algn="just">
              <a:buNone/>
            </a:pPr>
            <a:endParaRPr lang="ka-GE" sz="1200" dirty="0" smtClean="0"/>
          </a:p>
          <a:p>
            <a:pPr algn="just"/>
            <a:r>
              <a:rPr lang="ka-GE" sz="1200" dirty="0" smtClean="0"/>
              <a:t>ჩატარდა </a:t>
            </a:r>
            <a:r>
              <a:rPr lang="ka-GE" sz="1200" dirty="0"/>
              <a:t>შემეცნებითი-საგანმანათლებლო და პატრიოტული თემატიკის 7 ღონისძიება თსუ-ში, საჯარო სკოლებსა და სამხედრო ნაწილში; </a:t>
            </a:r>
            <a:endParaRPr lang="ka-GE" sz="1200" dirty="0" smtClean="0"/>
          </a:p>
          <a:p>
            <a:pPr marL="0" indent="0" algn="just">
              <a:buNone/>
            </a:pPr>
            <a:endParaRPr lang="en-US" sz="1200" dirty="0" smtClean="0"/>
          </a:p>
          <a:p>
            <a:pPr lvl="0" algn="just"/>
            <a:r>
              <a:rPr lang="ka-GE" sz="1200" dirty="0"/>
              <a:t>ქართულ-უკრაინული  გაცვლითი პროექტის ფარგლებში, რომელიც </a:t>
            </a:r>
            <a:r>
              <a:rPr lang="ka-GE" sz="1200" dirty="0" smtClean="0"/>
              <a:t>ქართველი და უკრაინელი ვეტერანების </a:t>
            </a:r>
            <a:r>
              <a:rPr lang="ka-GE" sz="1200" dirty="0"/>
              <a:t>შვილებისა და შვილიშვილების </a:t>
            </a:r>
            <a:r>
              <a:rPr lang="ka-GE" sz="1200" dirty="0" smtClean="0"/>
              <a:t>დასვენებასა და ურთიერთობის გაღრმავებას ისახავდა მიზნად, 10 ბავშვი გაგზავნილი </a:t>
            </a:r>
            <a:r>
              <a:rPr lang="ka-GE" sz="1200" dirty="0"/>
              <a:t>იქნა ქ.ხერსონში. </a:t>
            </a:r>
            <a:endParaRPr lang="ka-GE" sz="1200" dirty="0" smtClean="0"/>
          </a:p>
          <a:p>
            <a:pPr marL="0" lvl="0" indent="0" algn="just">
              <a:buNone/>
            </a:pPr>
            <a:endParaRPr lang="en-US" sz="1200" dirty="0"/>
          </a:p>
          <a:p>
            <a:pPr lvl="0" algn="just"/>
            <a:r>
              <a:rPr lang="ka-GE" sz="1200" dirty="0"/>
              <a:t>მოძრავი ფოტოგამოფენის - „სამშობლოსათვის“ - შესაქმნელად დაიბეჭდა 40 </a:t>
            </a:r>
            <a:r>
              <a:rPr lang="ka-GE" sz="1200" dirty="0" smtClean="0"/>
              <a:t>სტენდი</a:t>
            </a:r>
            <a:r>
              <a:rPr lang="en-US" sz="1200" dirty="0" smtClean="0"/>
              <a:t>,</a:t>
            </a:r>
            <a:r>
              <a:rPr lang="ka-GE" sz="1200" dirty="0" smtClean="0"/>
              <a:t> სულ </a:t>
            </a:r>
            <a:r>
              <a:rPr lang="ka-GE" sz="1200" dirty="0"/>
              <a:t>160 </a:t>
            </a:r>
            <a:r>
              <a:rPr lang="ka-GE" sz="1200" dirty="0" smtClean="0"/>
              <a:t>ფოტო. </a:t>
            </a:r>
          </a:p>
          <a:p>
            <a:pPr marL="0" lvl="0" indent="0" algn="just">
              <a:buNone/>
            </a:pPr>
            <a:endParaRPr lang="en-US" sz="1200" dirty="0" smtClean="0"/>
          </a:p>
          <a:p>
            <a:pPr lvl="0" algn="just"/>
            <a:r>
              <a:rPr lang="ka-GE" sz="1200" dirty="0" smtClean="0"/>
              <a:t>ვეტერანების სამსახურის მიერ, ეროვნული </a:t>
            </a:r>
            <a:r>
              <a:rPr lang="ka-GE" sz="1200" dirty="0"/>
              <a:t>არქივიდან შერჩეული და შეძენილი </a:t>
            </a:r>
            <a:r>
              <a:rPr lang="ka-GE" sz="1200" dirty="0" smtClean="0"/>
              <a:t>იქნა საქართველოს ტერიტორიული მთლიანობისთვის ბრძოლების ამსახველი  </a:t>
            </a:r>
            <a:r>
              <a:rPr lang="ka-GE" sz="1200" dirty="0"/>
              <a:t>200 ფოტო </a:t>
            </a:r>
            <a:r>
              <a:rPr lang="ka-GE" sz="1200" dirty="0" smtClean="0"/>
              <a:t>(ელ</a:t>
            </a:r>
            <a:r>
              <a:rPr lang="en-US" sz="1200" dirty="0" smtClean="0"/>
              <a:t>.</a:t>
            </a:r>
            <a:r>
              <a:rPr lang="ka-GE" sz="1200" dirty="0" smtClean="0"/>
              <a:t> </a:t>
            </a:r>
            <a:r>
              <a:rPr lang="ka-GE" sz="1200" dirty="0"/>
              <a:t>ვერსია</a:t>
            </a:r>
            <a:r>
              <a:rPr lang="ka-GE" sz="1200" dirty="0" smtClean="0"/>
              <a:t>),  </a:t>
            </a:r>
            <a:r>
              <a:rPr lang="ka-GE" sz="1200" dirty="0"/>
              <a:t>ხოლო სხვადასხვა </a:t>
            </a:r>
            <a:r>
              <a:rPr lang="ka-GE" sz="1200" dirty="0" smtClean="0"/>
              <a:t>ფოტოხელოვანებმა სამსახურს უსასყიდლოდ გადმოსცეს 160 </a:t>
            </a:r>
            <a:r>
              <a:rPr lang="ka-GE" sz="1200" dirty="0"/>
              <a:t>ფოტო (</a:t>
            </a:r>
            <a:r>
              <a:rPr lang="ka-GE" sz="1200" dirty="0" smtClean="0"/>
              <a:t>ელ</a:t>
            </a:r>
            <a:r>
              <a:rPr lang="en-US" sz="1200" dirty="0" smtClean="0"/>
              <a:t>.</a:t>
            </a:r>
            <a:r>
              <a:rPr lang="ka-GE" sz="1200" dirty="0" smtClean="0"/>
              <a:t> </a:t>
            </a:r>
            <a:r>
              <a:rPr lang="ka-GE" sz="1200" dirty="0"/>
              <a:t>ვერსია</a:t>
            </a:r>
            <a:r>
              <a:rPr lang="ka-GE" sz="1200" dirty="0" smtClean="0"/>
              <a:t>);</a:t>
            </a:r>
          </a:p>
          <a:p>
            <a:pPr marL="0" lvl="0" indent="0" algn="just">
              <a:buNone/>
            </a:pPr>
            <a:endParaRPr lang="ka-GE" sz="1200" dirty="0" smtClean="0"/>
          </a:p>
          <a:p>
            <a:pPr algn="just"/>
            <a:r>
              <a:rPr lang="ka-GE" sz="1200" dirty="0"/>
              <a:t>ქ. თბილისის საკრებულოში, სახელდებისა და სიმბოლიკის კომისიასთან  თანამშრომლობით  </a:t>
            </a:r>
            <a:r>
              <a:rPr lang="ka-GE" sz="1200" dirty="0" smtClean="0"/>
              <a:t>8 ქუჩასა </a:t>
            </a:r>
            <a:r>
              <a:rPr lang="ka-GE" sz="1200" dirty="0"/>
              <a:t>და </a:t>
            </a:r>
            <a:r>
              <a:rPr lang="ka-GE" sz="1200" dirty="0" smtClean="0"/>
              <a:t>სკვერს </a:t>
            </a:r>
            <a:r>
              <a:rPr lang="ka-GE" sz="1200" dirty="0"/>
              <a:t>მიენიჭა </a:t>
            </a:r>
            <a:r>
              <a:rPr lang="ka-GE" sz="1200" dirty="0" smtClean="0"/>
              <a:t>მეომრების სახელები.</a:t>
            </a:r>
            <a:endParaRPr lang="en-US" sz="1200" dirty="0"/>
          </a:p>
          <a:p>
            <a:pPr lvl="0" algn="just"/>
            <a:endParaRPr lang="ka-GE" sz="1200" dirty="0" smtClean="0"/>
          </a:p>
          <a:p>
            <a:pPr lvl="0" algn="just"/>
            <a:endParaRPr lang="en-US" sz="1200"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46</a:t>
            </a:r>
            <a:endParaRPr lang="en-US" sz="1200" b="0" dirty="0">
              <a:solidFill>
                <a:schemeClr val="tx1"/>
              </a:solidFill>
            </a:endParaRPr>
          </a:p>
        </p:txBody>
      </p:sp>
    </p:spTree>
    <p:extLst>
      <p:ext uri="{BB962C8B-B14F-4D97-AF65-F5344CB8AC3E}">
        <p14:creationId xmlns:p14="http://schemas.microsoft.com/office/powerpoint/2010/main" val="393289695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7001" y="1210734"/>
            <a:ext cx="8890000" cy="4224865"/>
          </a:xfrm>
        </p:spPr>
        <p:txBody>
          <a:bodyPr>
            <a:normAutofit fontScale="92500"/>
          </a:bodyPr>
          <a:lstStyle/>
          <a:p>
            <a:pPr marL="0" indent="0" algn="just">
              <a:lnSpc>
                <a:spcPct val="150000"/>
              </a:lnSpc>
              <a:spcAft>
                <a:spcPts val="800"/>
              </a:spcAft>
              <a:buNone/>
            </a:pPr>
            <a:r>
              <a:rPr lang="ka-GE" sz="1400" b="1" dirty="0">
                <a:latin typeface="Sylfaen" panose="010A0502050306030303" pitchFamily="18" charset="0"/>
              </a:rPr>
              <a:t>მემორანდუმის  ფარგლებში  გაწეული  </a:t>
            </a:r>
            <a:r>
              <a:rPr lang="ka-GE" sz="1400" b="1" dirty="0" smtClean="0">
                <a:latin typeface="Sylfaen" panose="010A0502050306030303" pitchFamily="18" charset="0"/>
              </a:rPr>
              <a:t>მომსახურება</a:t>
            </a:r>
          </a:p>
          <a:p>
            <a:pPr marL="0" indent="0" algn="just">
              <a:lnSpc>
                <a:spcPct val="150000"/>
              </a:lnSpc>
              <a:spcAft>
                <a:spcPts val="800"/>
              </a:spcAft>
              <a:buNone/>
            </a:pPr>
            <a:endParaRPr lang="ka-GE" sz="1400" dirty="0" smtClean="0">
              <a:latin typeface="Sylfaen" panose="010A0502050306030303"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ka-GE" sz="1200" dirty="0" smtClean="0">
                <a:latin typeface="Sylfaen" panose="010A0502050306030303" pitchFamily="18" charset="0"/>
                <a:ea typeface="Calibri" panose="020F0502020204030204" pitchFamily="34" charset="0"/>
                <a:cs typeface="Times New Roman" panose="02020603050405020304" pitchFamily="18" charset="0"/>
              </a:rPr>
              <a:t>ლაიონსების </a:t>
            </a:r>
            <a:r>
              <a:rPr lang="ka-GE" sz="1200" dirty="0">
                <a:latin typeface="Sylfaen" panose="010A0502050306030303" pitchFamily="18" charset="0"/>
                <a:ea typeface="Calibri" panose="020F0502020204030204" pitchFamily="34" charset="0"/>
                <a:cs typeface="Times New Roman" panose="02020603050405020304" pitchFamily="18" charset="0"/>
              </a:rPr>
              <a:t>თვალის  კლინიკაში პირველადი, უფასო ოფთალმოლოგიური გამოკვლევა ჩაუტარდა </a:t>
            </a:r>
            <a:r>
              <a:rPr lang="en-US" sz="1200" dirty="0" smtClean="0">
                <a:latin typeface="Sylfaen" panose="010A0502050306030303" pitchFamily="18" charset="0"/>
                <a:ea typeface="Calibri" panose="020F0502020204030204" pitchFamily="34" charset="0"/>
                <a:cs typeface="Times New Roman" panose="02020603050405020304" pitchFamily="18" charset="0"/>
              </a:rPr>
              <a:t> </a:t>
            </a:r>
            <a:r>
              <a:rPr lang="en-US" sz="1200" b="1" dirty="0" smtClean="0">
                <a:latin typeface="Sylfaen" panose="010A0502050306030303" pitchFamily="18" charset="0"/>
                <a:ea typeface="Calibri" panose="020F0502020204030204" pitchFamily="34" charset="0"/>
                <a:cs typeface="Times New Roman" panose="02020603050405020304" pitchFamily="18" charset="0"/>
              </a:rPr>
              <a:t>550</a:t>
            </a:r>
            <a:r>
              <a:rPr lang="ka-GE" sz="1200" dirty="0" smtClean="0">
                <a:latin typeface="Sylfaen" panose="010A0502050306030303" pitchFamily="18" charset="0"/>
                <a:ea typeface="Calibri" panose="020F0502020204030204" pitchFamily="34" charset="0"/>
                <a:cs typeface="Times New Roman" panose="02020603050405020304" pitchFamily="18" charset="0"/>
              </a:rPr>
              <a:t> </a:t>
            </a:r>
            <a:r>
              <a:rPr lang="en-US" sz="1200" dirty="0" smtClean="0">
                <a:latin typeface="Sylfaen" panose="010A0502050306030303" pitchFamily="18" charset="0"/>
                <a:ea typeface="Calibri" panose="020F0502020204030204" pitchFamily="34" charset="0"/>
                <a:cs typeface="Times New Roman" panose="02020603050405020304" pitchFamily="18" charset="0"/>
              </a:rPr>
              <a:t> </a:t>
            </a:r>
            <a:r>
              <a:rPr lang="ka-GE" sz="1200" dirty="0" smtClean="0">
                <a:latin typeface="Sylfaen" panose="010A0502050306030303" pitchFamily="18" charset="0"/>
                <a:ea typeface="Calibri" panose="020F0502020204030204" pitchFamily="34" charset="0"/>
                <a:cs typeface="Times New Roman" panose="02020603050405020304" pitchFamily="18" charset="0"/>
              </a:rPr>
              <a:t>ვეტერანს</a:t>
            </a:r>
            <a:r>
              <a:rPr lang="ka-GE" sz="1200" dirty="0">
                <a:latin typeface="Sylfaen" panose="010A0502050306030303" pitchFamily="18" charset="0"/>
                <a:ea typeface="Calibri" panose="020F0502020204030204" pitchFamily="34" charset="0"/>
                <a:cs typeface="Times New Roman" panose="02020603050405020304" pitchFamily="18" charset="0"/>
              </a:rPr>
              <a:t>.</a:t>
            </a:r>
            <a:endParaRPr lang="en-US" sz="1200" dirty="0">
              <a:latin typeface="Sylfaen" panose="010A0502050306030303" pitchFamily="18" charset="0"/>
              <a:ea typeface="Calibri" panose="020F0502020204030204" pitchFamily="34" charset="0"/>
              <a:cs typeface="Times New Roman" panose="02020603050405020304" pitchFamily="18" charset="0"/>
            </a:endParaRPr>
          </a:p>
          <a:p>
            <a:pPr algn="just">
              <a:lnSpc>
                <a:spcPct val="160000"/>
              </a:lnSpc>
              <a:spcAft>
                <a:spcPts val="800"/>
              </a:spcAft>
            </a:pPr>
            <a:r>
              <a:rPr lang="ka-GE" sz="1200" dirty="0">
                <a:solidFill>
                  <a:srgbClr val="FF0000"/>
                </a:solidFill>
                <a:latin typeface="Sylfaen" panose="010A0502050306030303" pitchFamily="18" charset="0"/>
                <a:ea typeface="Calibri" panose="020F0502020204030204" pitchFamily="34" charset="0"/>
                <a:cs typeface="Times New Roman" panose="02020603050405020304" pitchFamily="18" charset="0"/>
              </a:rPr>
              <a:t>ოფთალმოლოგიური გამოკვლევის ღირებულება შეადგენს </a:t>
            </a:r>
            <a:r>
              <a:rPr lang="ka-GE" sz="1200" b="1" dirty="0">
                <a:solidFill>
                  <a:srgbClr val="FF0000"/>
                </a:solidFill>
                <a:latin typeface="Sylfaen" panose="010A0502050306030303" pitchFamily="18" charset="0"/>
                <a:ea typeface="Calibri" panose="020F0502020204030204" pitchFamily="34" charset="0"/>
                <a:cs typeface="Times New Roman" panose="02020603050405020304" pitchFamily="18" charset="0"/>
              </a:rPr>
              <a:t>40</a:t>
            </a:r>
            <a:r>
              <a:rPr lang="ka-GE" sz="1200" dirty="0">
                <a:solidFill>
                  <a:srgbClr val="FF0000"/>
                </a:solidFill>
                <a:latin typeface="Sylfaen" panose="010A0502050306030303" pitchFamily="18" charset="0"/>
                <a:ea typeface="Calibri" panose="020F0502020204030204" pitchFamily="34" charset="0"/>
                <a:cs typeface="Times New Roman" panose="02020603050405020304" pitchFamily="18" charset="0"/>
              </a:rPr>
              <a:t> ლარს</a:t>
            </a:r>
            <a:r>
              <a:rPr lang="ka-GE" sz="1200" dirty="0" smtClean="0">
                <a:solidFill>
                  <a:srgbClr val="FF0000"/>
                </a:solidFill>
                <a:latin typeface="Sylfaen" panose="010A0502050306030303" pitchFamily="18" charset="0"/>
                <a:ea typeface="Calibri" panose="020F0502020204030204" pitchFamily="34" charset="0"/>
                <a:cs typeface="Times New Roman" panose="02020603050405020304" pitchFamily="18" charset="0"/>
              </a:rPr>
              <a:t>. შესაბამისად </a:t>
            </a:r>
            <a:r>
              <a:rPr lang="en-US" sz="1200" dirty="0" smtClean="0">
                <a:solidFill>
                  <a:srgbClr val="FF0000"/>
                </a:solidFill>
                <a:latin typeface="Sylfaen" panose="010A0502050306030303" pitchFamily="18" charset="0"/>
                <a:ea typeface="Calibri" panose="020F0502020204030204" pitchFamily="34" charset="0"/>
                <a:cs typeface="Times New Roman" panose="02020603050405020304" pitchFamily="18" charset="0"/>
              </a:rPr>
              <a:t>550</a:t>
            </a:r>
            <a:r>
              <a:rPr lang="ka-GE" sz="1200" dirty="0" smtClean="0">
                <a:solidFill>
                  <a:srgbClr val="FF0000"/>
                </a:solidFill>
                <a:latin typeface="Sylfaen" panose="010A0502050306030303" pitchFamily="18" charset="0"/>
                <a:ea typeface="Calibri" panose="020F0502020204030204" pitchFamily="34" charset="0"/>
                <a:cs typeface="Times New Roman" panose="02020603050405020304" pitchFamily="18" charset="0"/>
              </a:rPr>
              <a:t> ვეტერანს დაეზოგა </a:t>
            </a:r>
            <a:r>
              <a:rPr lang="en-US" sz="1200" dirty="0" smtClean="0">
                <a:solidFill>
                  <a:srgbClr val="FF0000"/>
                </a:solidFill>
                <a:latin typeface="Sylfaen" panose="010A0502050306030303" pitchFamily="18" charset="0"/>
                <a:ea typeface="Calibri" panose="020F0502020204030204" pitchFamily="34" charset="0"/>
                <a:cs typeface="Times New Roman" panose="02020603050405020304" pitchFamily="18" charset="0"/>
              </a:rPr>
              <a:t>22 000</a:t>
            </a:r>
            <a:r>
              <a:rPr lang="ka-GE" sz="1200" dirty="0" smtClean="0">
                <a:solidFill>
                  <a:srgbClr val="FF0000"/>
                </a:solidFill>
                <a:latin typeface="Sylfaen" panose="010A0502050306030303" pitchFamily="18" charset="0"/>
                <a:ea typeface="Calibri" panose="020F0502020204030204" pitchFamily="34" charset="0"/>
                <a:cs typeface="Times New Roman" panose="02020603050405020304" pitchFamily="18" charset="0"/>
              </a:rPr>
              <a:t> ლარი.</a:t>
            </a:r>
            <a:endParaRPr lang="en-US" sz="1200" dirty="0">
              <a:solidFill>
                <a:srgbClr val="FF0000"/>
              </a:solidFill>
              <a:latin typeface="Sylfaen" panose="010A0502050306030303" pitchFamily="18" charset="0"/>
              <a:ea typeface="Calibri" panose="020F0502020204030204" pitchFamily="34" charset="0"/>
              <a:cs typeface="Times New Roman" panose="02020603050405020304" pitchFamily="18" charset="0"/>
            </a:endParaRPr>
          </a:p>
          <a:p>
            <a:pPr algn="just">
              <a:lnSpc>
                <a:spcPct val="150000"/>
              </a:lnSpc>
              <a:spcAft>
                <a:spcPts val="1000"/>
              </a:spcAft>
            </a:pPr>
            <a:r>
              <a:rPr lang="ka-GE" sz="1200" dirty="0">
                <a:latin typeface="Sylfaen" panose="010A0502050306030303" pitchFamily="18" charset="0"/>
                <a:ea typeface="Calibri" panose="020F0502020204030204" pitchFamily="34" charset="0"/>
                <a:cs typeface="Sylfaen" panose="010A0502050306030303" pitchFamily="18" charset="0"/>
              </a:rPr>
              <a:t>სსიპ</a:t>
            </a:r>
            <a:r>
              <a:rPr lang="ka-GE" sz="1200" dirty="0">
                <a:latin typeface="Sylfaen" panose="010A0502050306030303" pitchFamily="18" charset="0"/>
                <a:ea typeface="Calibri" panose="020F0502020204030204" pitchFamily="34" charset="0"/>
                <a:cs typeface="Times New Roman" panose="02020603050405020304" pitchFamily="18" charset="0"/>
              </a:rPr>
              <a:t> ვეტერანების საქმეთა სახელმწიფო სამსახურსა და საერთაშორისო ორგანიზაცია </a:t>
            </a:r>
            <a:r>
              <a:rPr lang="en-US" sz="1200" dirty="0">
                <a:latin typeface="Sylfaen" panose="010A0502050306030303" pitchFamily="18" charset="0"/>
                <a:ea typeface="Calibri" panose="020F0502020204030204" pitchFamily="34" charset="0"/>
                <a:cs typeface="Times New Roman" panose="02020603050405020304" pitchFamily="18" charset="0"/>
              </a:rPr>
              <a:t>“</a:t>
            </a:r>
            <a:r>
              <a:rPr lang="ka-GE" sz="1200" dirty="0">
                <a:latin typeface="Sylfaen" panose="010A0502050306030303" pitchFamily="18" charset="0"/>
                <a:ea typeface="Calibri" panose="020F0502020204030204" pitchFamily="34" charset="0"/>
                <a:cs typeface="Times New Roman" panose="02020603050405020304" pitchFamily="18" charset="0"/>
              </a:rPr>
              <a:t>საქართველოს ქალები მშვიდობისა და სიცოცხლისათვის</a:t>
            </a:r>
            <a:r>
              <a:rPr lang="en-US" sz="1200" dirty="0">
                <a:latin typeface="Sylfaen" panose="010A0502050306030303" pitchFamily="18" charset="0"/>
                <a:ea typeface="Calibri" panose="020F0502020204030204" pitchFamily="34" charset="0"/>
                <a:cs typeface="Times New Roman" panose="02020603050405020304" pitchFamily="18" charset="0"/>
              </a:rPr>
              <a:t>” </a:t>
            </a:r>
            <a:r>
              <a:rPr lang="ka-GE" sz="1200" dirty="0">
                <a:latin typeface="Sylfaen" panose="010A0502050306030303" pitchFamily="18" charset="0"/>
                <a:ea typeface="Calibri" panose="020F0502020204030204" pitchFamily="34" charset="0"/>
                <a:cs typeface="Times New Roman" panose="02020603050405020304" pitchFamily="18" charset="0"/>
              </a:rPr>
              <a:t>გაფორმებული ურთიერთთანამშრომლობის მემორანდუმის ფარგლებში სამსახურის მიერ  </a:t>
            </a:r>
            <a:r>
              <a:rPr lang="ka-GE" sz="1200" b="1" dirty="0" smtClean="0">
                <a:latin typeface="Sylfaen" panose="010A0502050306030303" pitchFamily="18" charset="0"/>
                <a:ea typeface="Calibri" panose="020F0502020204030204" pitchFamily="34" charset="0"/>
                <a:cs typeface="Times New Roman" panose="02020603050405020304" pitchFamily="18" charset="0"/>
              </a:rPr>
              <a:t>201</a:t>
            </a:r>
            <a:r>
              <a:rPr lang="en-US" sz="1200" b="1" dirty="0" smtClean="0">
                <a:latin typeface="Sylfaen" panose="010A0502050306030303" pitchFamily="18" charset="0"/>
                <a:ea typeface="Calibri" panose="020F0502020204030204" pitchFamily="34" charset="0"/>
                <a:cs typeface="Times New Roman" panose="02020603050405020304" pitchFamily="18" charset="0"/>
              </a:rPr>
              <a:t>8</a:t>
            </a:r>
            <a:r>
              <a:rPr lang="ka-GE" sz="1200" dirty="0" smtClean="0">
                <a:latin typeface="Sylfaen" panose="010A0502050306030303" pitchFamily="18" charset="0"/>
                <a:ea typeface="Calibri" panose="020F0502020204030204" pitchFamily="34" charset="0"/>
                <a:cs typeface="Times New Roman" panose="02020603050405020304" pitchFamily="18" charset="0"/>
              </a:rPr>
              <a:t>  </a:t>
            </a:r>
            <a:r>
              <a:rPr lang="ka-GE" sz="1200" dirty="0">
                <a:latin typeface="Sylfaen" panose="010A0502050306030303" pitchFamily="18" charset="0"/>
                <a:ea typeface="Calibri" panose="020F0502020204030204" pitchFamily="34" charset="0"/>
                <a:cs typeface="Times New Roman" panose="02020603050405020304" pitchFamily="18" charset="0"/>
              </a:rPr>
              <a:t>წლის იანვრიდან დღემდე ეტლ-სავარძელი გადაეცა  </a:t>
            </a:r>
            <a:r>
              <a:rPr lang="en-US" sz="1200" b="1" dirty="0" smtClean="0">
                <a:latin typeface="Sylfaen" panose="010A0502050306030303" pitchFamily="18" charset="0"/>
                <a:ea typeface="Calibri" panose="020F0502020204030204" pitchFamily="34" charset="0"/>
                <a:cs typeface="Times New Roman" panose="02020603050405020304" pitchFamily="18" charset="0"/>
              </a:rPr>
              <a:t>18</a:t>
            </a:r>
            <a:r>
              <a:rPr lang="ka-GE" sz="1200" dirty="0" smtClean="0">
                <a:latin typeface="Sylfaen" panose="010A0502050306030303" pitchFamily="18" charset="0"/>
                <a:ea typeface="Calibri" panose="020F0502020204030204" pitchFamily="34" charset="0"/>
                <a:cs typeface="Times New Roman" panose="02020603050405020304" pitchFamily="18" charset="0"/>
              </a:rPr>
              <a:t> </a:t>
            </a:r>
            <a:r>
              <a:rPr lang="ka-GE" sz="1200" dirty="0">
                <a:latin typeface="Sylfaen" panose="010A0502050306030303" pitchFamily="18" charset="0"/>
                <a:ea typeface="Calibri" panose="020F0502020204030204" pitchFamily="34" charset="0"/>
                <a:cs typeface="Times New Roman" panose="02020603050405020304" pitchFamily="18" charset="0"/>
              </a:rPr>
              <a:t>შშმპ ვეტერანს. </a:t>
            </a:r>
          </a:p>
          <a:p>
            <a:pPr algn="just">
              <a:lnSpc>
                <a:spcPct val="150000"/>
              </a:lnSpc>
              <a:spcAft>
                <a:spcPts val="1000"/>
              </a:spcAft>
            </a:pPr>
            <a:r>
              <a:rPr lang="ka-GE" sz="1200" dirty="0">
                <a:latin typeface="Sylfaen" panose="010A0502050306030303" pitchFamily="18" charset="0"/>
                <a:ea typeface="Calibri" panose="020F0502020204030204" pitchFamily="34" charset="0"/>
                <a:cs typeface="Times New Roman" panose="02020603050405020304" pitchFamily="18" charset="0"/>
              </a:rPr>
              <a:t>სხვადასხვა სახის სამედიცინო შემოწმება გაიარა </a:t>
            </a:r>
            <a:r>
              <a:rPr lang="en-US" sz="1200" b="1" dirty="0" smtClean="0">
                <a:latin typeface="Sylfaen" panose="010A0502050306030303" pitchFamily="18" charset="0"/>
                <a:ea typeface="Calibri" panose="020F0502020204030204" pitchFamily="34" charset="0"/>
                <a:cs typeface="Times New Roman" panose="02020603050405020304" pitchFamily="18" charset="0"/>
              </a:rPr>
              <a:t>445</a:t>
            </a:r>
            <a:r>
              <a:rPr lang="ka-GE" sz="1200" b="1" dirty="0" smtClean="0">
                <a:latin typeface="Sylfaen" panose="010A0502050306030303" pitchFamily="18" charset="0"/>
                <a:ea typeface="Calibri" panose="020F0502020204030204" pitchFamily="34" charset="0"/>
                <a:cs typeface="Times New Roman" panose="02020603050405020304" pitchFamily="18" charset="0"/>
              </a:rPr>
              <a:t> </a:t>
            </a:r>
            <a:r>
              <a:rPr lang="ka-GE" sz="1200" dirty="0">
                <a:latin typeface="Sylfaen" panose="010A0502050306030303" pitchFamily="18" charset="0"/>
                <a:ea typeface="Calibri" panose="020F0502020204030204" pitchFamily="34" charset="0"/>
                <a:cs typeface="Times New Roman" panose="02020603050405020304" pitchFamily="18" charset="0"/>
              </a:rPr>
              <a:t>ვეტერანმა და მისმა ოჯახის წევრმა</a:t>
            </a:r>
            <a:r>
              <a:rPr lang="en-US" sz="1200" dirty="0">
                <a:latin typeface="Sylfaen" panose="010A0502050306030303" pitchFamily="18" charset="0"/>
                <a:ea typeface="Calibri" panose="020F0502020204030204" pitchFamily="34" charset="0"/>
                <a:cs typeface="Times New Roman" panose="02020603050405020304" pitchFamily="18" charset="0"/>
              </a:rPr>
              <a:t>.</a:t>
            </a:r>
          </a:p>
          <a:p>
            <a:pPr algn="just">
              <a:lnSpc>
                <a:spcPct val="150000"/>
              </a:lnSpc>
              <a:spcAft>
                <a:spcPts val="1000"/>
              </a:spcAft>
            </a:pPr>
            <a:r>
              <a:rPr lang="ka-GE" sz="1200" dirty="0">
                <a:latin typeface="Sylfaen" panose="010A0502050306030303" pitchFamily="18" charset="0"/>
                <a:ea typeface="Calibri" panose="020F0502020204030204" pitchFamily="34" charset="0"/>
                <a:cs typeface="Sylfaen" panose="010A0502050306030303" pitchFamily="18" charset="0"/>
              </a:rPr>
              <a:t>სსიპ</a:t>
            </a:r>
            <a:r>
              <a:rPr lang="ka-GE" sz="1200" dirty="0">
                <a:latin typeface="Sylfaen" panose="010A0502050306030303" pitchFamily="18" charset="0"/>
                <a:ea typeface="Calibri" panose="020F0502020204030204" pitchFamily="34" charset="0"/>
                <a:cs typeface="Times New Roman" panose="02020603050405020304" pitchFamily="18" charset="0"/>
              </a:rPr>
              <a:t> ვეტერანების საქმეთა სახელმწიფო სამსახურსა და სასწავლო საწყალოსნო კომპლექს ,,ოლიმპიკ’-ს შორის გაფორმებული ურთიერთთანამშრომლობის მემორანდუმის ფარგლებში მომსახურება გაეწია - </a:t>
            </a:r>
            <a:r>
              <a:rPr lang="en-US" sz="1200" b="1" dirty="0" smtClean="0">
                <a:latin typeface="Sylfaen" panose="010A0502050306030303" pitchFamily="18" charset="0"/>
                <a:ea typeface="Calibri" panose="020F0502020204030204" pitchFamily="34" charset="0"/>
                <a:cs typeface="Times New Roman" panose="02020603050405020304" pitchFamily="18" charset="0"/>
              </a:rPr>
              <a:t>1 635</a:t>
            </a:r>
            <a:r>
              <a:rPr lang="ka-GE" sz="1200" b="1" dirty="0" smtClean="0">
                <a:latin typeface="Sylfaen" panose="010A0502050306030303" pitchFamily="18" charset="0"/>
                <a:ea typeface="Calibri" panose="020F0502020204030204" pitchFamily="34" charset="0"/>
                <a:cs typeface="Times New Roman" panose="02020603050405020304" pitchFamily="18" charset="0"/>
              </a:rPr>
              <a:t>  </a:t>
            </a:r>
            <a:r>
              <a:rPr lang="ka-GE" sz="1200" dirty="0">
                <a:latin typeface="Sylfaen" panose="010A0502050306030303" pitchFamily="18" charset="0"/>
                <a:ea typeface="Calibri" panose="020F0502020204030204" pitchFamily="34" charset="0"/>
                <a:cs typeface="Sylfaen" panose="010A0502050306030303" pitchFamily="18" charset="0"/>
              </a:rPr>
              <a:t>ვეტერანს</a:t>
            </a:r>
            <a:r>
              <a:rPr lang="ka-GE" sz="1200" dirty="0">
                <a:latin typeface="Sylfaen" panose="010A0502050306030303" pitchFamily="18" charset="0"/>
                <a:ea typeface="Calibri" panose="020F0502020204030204" pitchFamily="34" charset="0"/>
                <a:cs typeface="Times New Roman" panose="02020603050405020304" pitchFamily="18" charset="0"/>
              </a:rPr>
              <a:t> და მათი ოჯახის წევრებს.   </a:t>
            </a:r>
          </a:p>
          <a:p>
            <a:pPr algn="just">
              <a:lnSpc>
                <a:spcPct val="150000"/>
              </a:lnSpc>
              <a:spcAft>
                <a:spcPts val="1000"/>
              </a:spcAft>
            </a:pPr>
            <a:r>
              <a:rPr lang="ka-GE" sz="1200" dirty="0">
                <a:solidFill>
                  <a:srgbClr val="FF0000"/>
                </a:solidFill>
                <a:latin typeface="Sylfaen" panose="010A0502050306030303" pitchFamily="18" charset="0"/>
                <a:ea typeface="Calibri" panose="020F0502020204030204" pitchFamily="34" charset="0"/>
                <a:cs typeface="Times New Roman" panose="02020603050405020304" pitchFamily="18" charset="0"/>
              </a:rPr>
              <a:t>საცურაო აუზის ღირებულება ვეტერანებისთვის შეადგენს 100 ლარს. შესაბამისად </a:t>
            </a:r>
            <a:r>
              <a:rPr lang="en-US" sz="1200" dirty="0">
                <a:solidFill>
                  <a:srgbClr val="FF0000"/>
                </a:solidFill>
                <a:latin typeface="Sylfaen" panose="010A0502050306030303" pitchFamily="18" charset="0"/>
                <a:ea typeface="Calibri" panose="020F0502020204030204" pitchFamily="34" charset="0"/>
                <a:cs typeface="Times New Roman" panose="02020603050405020304" pitchFamily="18" charset="0"/>
              </a:rPr>
              <a:t>1 635</a:t>
            </a:r>
            <a:r>
              <a:rPr lang="ka-GE" sz="1200" dirty="0">
                <a:solidFill>
                  <a:srgbClr val="FF0000"/>
                </a:solidFill>
                <a:latin typeface="Sylfaen" panose="010A0502050306030303" pitchFamily="18" charset="0"/>
                <a:ea typeface="Calibri" panose="020F0502020204030204" pitchFamily="34" charset="0"/>
                <a:cs typeface="Times New Roman" panose="02020603050405020304" pitchFamily="18" charset="0"/>
              </a:rPr>
              <a:t> ვეტერანს დაეზოგა </a:t>
            </a:r>
            <a:r>
              <a:rPr lang="en-US" sz="1200" b="1" dirty="0" smtClean="0">
                <a:solidFill>
                  <a:srgbClr val="FF0000"/>
                </a:solidFill>
                <a:latin typeface="Sylfaen" panose="010A0502050306030303" pitchFamily="18" charset="0"/>
                <a:ea typeface="Calibri" panose="020F0502020204030204" pitchFamily="34" charset="0"/>
                <a:cs typeface="Times New Roman" panose="02020603050405020304" pitchFamily="18" charset="0"/>
              </a:rPr>
              <a:t>163 500 </a:t>
            </a:r>
            <a:r>
              <a:rPr lang="ka-GE" sz="1200" dirty="0" smtClean="0">
                <a:solidFill>
                  <a:srgbClr val="FF0000"/>
                </a:solidFill>
                <a:latin typeface="Sylfaen" panose="010A0502050306030303" pitchFamily="18" charset="0"/>
                <a:ea typeface="Calibri" panose="020F0502020204030204" pitchFamily="34" charset="0"/>
                <a:cs typeface="Times New Roman" panose="02020603050405020304" pitchFamily="18" charset="0"/>
              </a:rPr>
              <a:t>ლარი</a:t>
            </a:r>
            <a:r>
              <a:rPr lang="ka-GE" sz="1200" dirty="0">
                <a:solidFill>
                  <a:srgbClr val="FF0000"/>
                </a:solidFill>
                <a:latin typeface="Sylfaen" panose="010A0502050306030303" pitchFamily="18" charset="0"/>
                <a:ea typeface="Calibri" panose="020F0502020204030204" pitchFamily="34" charset="0"/>
                <a:cs typeface="Times New Roman" panose="02020603050405020304" pitchFamily="18" charset="0"/>
              </a:rPr>
              <a:t>.</a:t>
            </a:r>
            <a:r>
              <a:rPr lang="en-US" sz="1200" dirty="0">
                <a:solidFill>
                  <a:srgbClr val="FF0000"/>
                </a:solidFill>
                <a:latin typeface="Sylfaen" panose="010A0502050306030303" pitchFamily="18" charset="0"/>
                <a:ea typeface="Calibri" panose="020F0502020204030204" pitchFamily="34" charset="0"/>
                <a:cs typeface="Times New Roman" panose="02020603050405020304" pitchFamily="18" charset="0"/>
              </a:rPr>
              <a:t> </a:t>
            </a:r>
            <a:endParaRPr lang="ka-GE" sz="1200" dirty="0" smtClean="0">
              <a:solidFill>
                <a:srgbClr val="FF0000"/>
              </a:solidFill>
              <a:latin typeface="Sylfaen" panose="010A0502050306030303" pitchFamily="18" charset="0"/>
              <a:ea typeface="Calibri" panose="020F0502020204030204" pitchFamily="34" charset="0"/>
              <a:cs typeface="Times New Roman" panose="02020603050405020304" pitchFamily="18" charset="0"/>
            </a:endParaRPr>
          </a:p>
        </p:txBody>
      </p:sp>
      <p:sp>
        <p:nvSpPr>
          <p:cNvPr id="7" name="Номер слайда 6"/>
          <p:cNvSpPr>
            <a:spLocks noGrp="1"/>
          </p:cNvSpPr>
          <p:nvPr>
            <p:ph type="sldNum" sz="quarter" idx="12"/>
          </p:nvPr>
        </p:nvSpPr>
        <p:spPr>
          <a:xfrm>
            <a:off x="8077200" y="6528816"/>
            <a:ext cx="1066800" cy="329184"/>
          </a:xfrm>
        </p:spPr>
        <p:txBody>
          <a:bodyPr/>
          <a:lstStyle/>
          <a:p>
            <a:pPr algn="r"/>
            <a:r>
              <a:rPr lang="en-US" sz="1200" b="0" dirty="0" smtClean="0">
                <a:solidFill>
                  <a:schemeClr val="tx1"/>
                </a:solidFill>
                <a:latin typeface="Sylfaen" panose="010A0502050306030303" pitchFamily="18" charset="0"/>
              </a:rPr>
              <a:t>4</a:t>
            </a:r>
            <a:r>
              <a:rPr lang="en-US" sz="1200" b="0" dirty="0">
                <a:solidFill>
                  <a:schemeClr val="tx1"/>
                </a:solidFill>
                <a:latin typeface="Sylfaen" panose="010A0502050306030303" pitchFamily="18" charset="0"/>
              </a:rPr>
              <a:t>7</a:t>
            </a:r>
          </a:p>
        </p:txBody>
      </p:sp>
    </p:spTree>
    <p:extLst>
      <p:ext uri="{BB962C8B-B14F-4D97-AF65-F5344CB8AC3E}">
        <p14:creationId xmlns:p14="http://schemas.microsoft.com/office/powerpoint/2010/main" val="104213676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6201" y="1270000"/>
            <a:ext cx="9008532" cy="4715933"/>
          </a:xfrm>
        </p:spPr>
        <p:txBody>
          <a:bodyPr>
            <a:normAutofit lnSpcReduction="10000"/>
          </a:bodyPr>
          <a:lstStyle/>
          <a:p>
            <a:pPr algn="just">
              <a:lnSpc>
                <a:spcPct val="150000"/>
              </a:lnSpc>
              <a:spcAft>
                <a:spcPts val="1000"/>
              </a:spcAft>
            </a:pPr>
            <a:r>
              <a:rPr lang="ka-GE" sz="1200" dirty="0">
                <a:solidFill>
                  <a:srgbClr val="002060"/>
                </a:solidFill>
                <a:ea typeface="Calibri" panose="020F0502020204030204" pitchFamily="34" charset="0"/>
                <a:cs typeface="Sylfaen" panose="010A0502050306030303" pitchFamily="18" charset="0"/>
              </a:rPr>
              <a:t>გ</a:t>
            </a:r>
            <a:r>
              <a:rPr lang="ka-GE" sz="1200" dirty="0">
                <a:ea typeface="Calibri" panose="020F0502020204030204" pitchFamily="34" charset="0"/>
                <a:cs typeface="Sylfaen" panose="010A0502050306030303" pitchFamily="18" charset="0"/>
              </a:rPr>
              <a:t>. ჩაფიძის გადაუდებელი გულის ცენტრში, მემორანდუმის ფარგლებში მომსახურეობა გაეწია - </a:t>
            </a:r>
            <a:r>
              <a:rPr lang="ka-GE" sz="1200" b="1" dirty="0">
                <a:ea typeface="Calibri" panose="020F0502020204030204" pitchFamily="34" charset="0"/>
                <a:cs typeface="Sylfaen" panose="010A0502050306030303" pitchFamily="18" charset="0"/>
              </a:rPr>
              <a:t> </a:t>
            </a:r>
            <a:r>
              <a:rPr lang="en-US" sz="1200" b="1" dirty="0">
                <a:latin typeface="Sylfaen" panose="010A0502050306030303" pitchFamily="18" charset="0"/>
                <a:ea typeface="Calibri" panose="020F0502020204030204" pitchFamily="34" charset="0"/>
                <a:cs typeface="Sylfaen" panose="010A0502050306030303" pitchFamily="18" charset="0"/>
              </a:rPr>
              <a:t>572 </a:t>
            </a:r>
            <a:r>
              <a:rPr lang="ka-GE" sz="1200" dirty="0">
                <a:ea typeface="Calibri" panose="020F0502020204030204" pitchFamily="34" charset="0"/>
                <a:cs typeface="Sylfaen" panose="010A0502050306030303" pitchFamily="18" charset="0"/>
              </a:rPr>
              <a:t>ვეტერანს.</a:t>
            </a:r>
            <a:r>
              <a:rPr lang="en-US" sz="1200" dirty="0">
                <a:latin typeface="Sylfaen" panose="010A0502050306030303" pitchFamily="18" charset="0"/>
                <a:ea typeface="Calibri" panose="020F0502020204030204" pitchFamily="34" charset="0"/>
                <a:cs typeface="Sylfaen" panose="010A0502050306030303" pitchFamily="18" charset="0"/>
              </a:rPr>
              <a:t> </a:t>
            </a:r>
            <a:r>
              <a:rPr lang="ka-GE" sz="1200" dirty="0">
                <a:ea typeface="Calibri" panose="020F0502020204030204" pitchFamily="34" charset="0"/>
                <a:cs typeface="Sylfaen" panose="010A0502050306030303" pitchFamily="18" charset="0"/>
              </a:rPr>
              <a:t>ხოლო საქართველოს რეგიონების მასშტაბით ჩაფიძის კლინიკის ექიმთა მობილური ჯგუფების, რეგიონული და სოციალური დეპარტამენტის ერთობლივი მუშაობით პირველადი კვლევა ჩაუტარდა - </a:t>
            </a:r>
            <a:r>
              <a:rPr lang="ka-GE" sz="1200" b="1" dirty="0">
                <a:ea typeface="Calibri" panose="020F0502020204030204" pitchFamily="34" charset="0"/>
                <a:cs typeface="Sylfaen" panose="010A0502050306030303" pitchFamily="18" charset="0"/>
              </a:rPr>
              <a:t>2 621 </a:t>
            </a:r>
            <a:r>
              <a:rPr lang="ka-GE" sz="1200" dirty="0" smtClean="0">
                <a:ea typeface="Calibri" panose="020F0502020204030204" pitchFamily="34" charset="0"/>
                <a:cs typeface="Sylfaen" panose="010A0502050306030303" pitchFamily="18" charset="0"/>
              </a:rPr>
              <a:t>ვეტერანს </a:t>
            </a:r>
            <a:r>
              <a:rPr lang="ka-GE" sz="1200" dirty="0">
                <a:ea typeface="Calibri" panose="020F0502020204030204" pitchFamily="34" charset="0"/>
                <a:cs typeface="Sylfaen" panose="010A0502050306030303" pitchFamily="18" charset="0"/>
              </a:rPr>
              <a:t>(იხ. დანართი </a:t>
            </a:r>
            <a:r>
              <a:rPr lang="ka-GE" sz="1200" dirty="0" smtClean="0">
                <a:ea typeface="Calibri" panose="020F0502020204030204" pitchFamily="34" charset="0"/>
                <a:cs typeface="Sylfaen" panose="010A0502050306030303" pitchFamily="18" charset="0"/>
              </a:rPr>
              <a:t>1-2)</a:t>
            </a:r>
            <a:r>
              <a:rPr lang="en-US" sz="1200" dirty="0" smtClean="0">
                <a:ea typeface="Calibri" panose="020F0502020204030204" pitchFamily="34" charset="0"/>
                <a:cs typeface="Sylfaen" panose="010A0502050306030303" pitchFamily="18" charset="0"/>
              </a:rPr>
              <a:t>. </a:t>
            </a:r>
            <a:r>
              <a:rPr lang="ka-GE" sz="1200" dirty="0" smtClean="0">
                <a:ea typeface="Calibri" panose="020F0502020204030204" pitchFamily="34" charset="0"/>
                <a:cs typeface="Sylfaen" panose="010A0502050306030303" pitchFamily="18" charset="0"/>
              </a:rPr>
              <a:t>ასევე </a:t>
            </a:r>
            <a:r>
              <a:rPr lang="ka-GE" sz="1200" dirty="0">
                <a:ea typeface="Calibri" panose="020F0502020204030204" pitchFamily="34" charset="0"/>
                <a:cs typeface="Sylfaen" panose="010A0502050306030303" pitchFamily="18" charset="0"/>
              </a:rPr>
              <a:t>დაავადების კონტროლისა და საზოგადოებრივი ჯანმრთელობის ცენტრის მიერ თითოეულ ვეტერანს ჩაუტარდა </a:t>
            </a:r>
            <a:r>
              <a:rPr lang="en-US" sz="1200" dirty="0">
                <a:latin typeface="Sylfaen" panose="010A0502050306030303" pitchFamily="18" charset="0"/>
                <a:ea typeface="Calibri" panose="020F0502020204030204" pitchFamily="34" charset="0"/>
                <a:cs typeface="Sylfaen" panose="010A0502050306030303" pitchFamily="18" charset="0"/>
              </a:rPr>
              <a:t>C </a:t>
            </a:r>
            <a:r>
              <a:rPr lang="ka-GE" sz="1200" dirty="0">
                <a:ea typeface="Calibri" panose="020F0502020204030204" pitchFamily="34" charset="0"/>
                <a:cs typeface="Sylfaen" panose="010A0502050306030303" pitchFamily="18" charset="0"/>
              </a:rPr>
              <a:t>ჰეპატიტის სკრინინგი სწრაფი მარტივი წესით. </a:t>
            </a:r>
            <a:endParaRPr lang="en-US" sz="1200" dirty="0" smtClean="0">
              <a:ea typeface="Calibri" panose="020F0502020204030204" pitchFamily="34" charset="0"/>
              <a:cs typeface="Sylfaen" panose="010A0502050306030303" pitchFamily="18" charset="0"/>
            </a:endParaRPr>
          </a:p>
          <a:p>
            <a:pPr algn="just">
              <a:lnSpc>
                <a:spcPct val="150000"/>
              </a:lnSpc>
              <a:spcAft>
                <a:spcPts val="1000"/>
              </a:spcAft>
            </a:pPr>
            <a:r>
              <a:rPr lang="ka-GE" sz="1200" dirty="0" smtClean="0">
                <a:solidFill>
                  <a:srgbClr val="FF0000"/>
                </a:solidFill>
                <a:ea typeface="Calibri" panose="020F0502020204030204" pitchFamily="34" charset="0"/>
                <a:cs typeface="Times New Roman" panose="02020603050405020304" pitchFamily="18" charset="0"/>
              </a:rPr>
              <a:t>გულის </a:t>
            </a:r>
            <a:r>
              <a:rPr lang="ka-GE" sz="1200" dirty="0">
                <a:solidFill>
                  <a:srgbClr val="FF0000"/>
                </a:solidFill>
                <a:ea typeface="Calibri" panose="020F0502020204030204" pitchFamily="34" charset="0"/>
                <a:cs typeface="Times New Roman" panose="02020603050405020304" pitchFamily="18" charset="0"/>
              </a:rPr>
              <a:t>ექოსკოპიის ღირებულება შეადგენს - </a:t>
            </a:r>
            <a:r>
              <a:rPr lang="ka-GE" sz="1200" b="1" dirty="0">
                <a:solidFill>
                  <a:srgbClr val="FF0000"/>
                </a:solidFill>
                <a:ea typeface="Calibri" panose="020F0502020204030204" pitchFamily="34" charset="0"/>
                <a:cs typeface="Times New Roman" panose="02020603050405020304" pitchFamily="18" charset="0"/>
              </a:rPr>
              <a:t>50 -70 </a:t>
            </a:r>
            <a:r>
              <a:rPr lang="ka-GE" sz="1200" dirty="0">
                <a:solidFill>
                  <a:srgbClr val="FF0000"/>
                </a:solidFill>
                <a:ea typeface="Calibri" panose="020F0502020204030204" pitchFamily="34" charset="0"/>
                <a:cs typeface="Times New Roman" panose="02020603050405020304" pitchFamily="18" charset="0"/>
              </a:rPr>
              <a:t>ლარს; კარდეოლოგის კონსულტაცია - </a:t>
            </a:r>
            <a:r>
              <a:rPr lang="en-US" sz="1200" b="1" dirty="0" smtClean="0">
                <a:solidFill>
                  <a:srgbClr val="FF0000"/>
                </a:solidFill>
                <a:ea typeface="Calibri" panose="020F0502020204030204" pitchFamily="34" charset="0"/>
                <a:cs typeface="Times New Roman" panose="02020603050405020304" pitchFamily="18" charset="0"/>
              </a:rPr>
              <a:t>60</a:t>
            </a:r>
            <a:r>
              <a:rPr lang="ka-GE" sz="1200" b="1" dirty="0" smtClean="0">
                <a:solidFill>
                  <a:srgbClr val="FF0000"/>
                </a:solidFill>
                <a:ea typeface="Calibri" panose="020F0502020204030204" pitchFamily="34" charset="0"/>
                <a:cs typeface="Times New Roman" panose="02020603050405020304" pitchFamily="18" charset="0"/>
              </a:rPr>
              <a:t> </a:t>
            </a:r>
            <a:r>
              <a:rPr lang="ka-GE" sz="1200" dirty="0">
                <a:solidFill>
                  <a:srgbClr val="FF0000"/>
                </a:solidFill>
                <a:ea typeface="Calibri" panose="020F0502020204030204" pitchFamily="34" charset="0"/>
                <a:cs typeface="Times New Roman" panose="02020603050405020304" pitchFamily="18" charset="0"/>
              </a:rPr>
              <a:t>ლარი; კორონოროგრაფია </a:t>
            </a:r>
            <a:r>
              <a:rPr lang="ka-GE" sz="1200" b="1" dirty="0" smtClean="0">
                <a:solidFill>
                  <a:srgbClr val="FF0000"/>
                </a:solidFill>
                <a:ea typeface="Calibri" panose="020F0502020204030204" pitchFamily="34" charset="0"/>
                <a:cs typeface="Times New Roman" panose="02020603050405020304" pitchFamily="18" charset="0"/>
              </a:rPr>
              <a:t> -</a:t>
            </a:r>
            <a:r>
              <a:rPr lang="en-US" sz="1200" b="1" dirty="0" smtClean="0">
                <a:solidFill>
                  <a:srgbClr val="FF0000"/>
                </a:solidFill>
                <a:ea typeface="Calibri" panose="020F0502020204030204" pitchFamily="34" charset="0"/>
                <a:cs typeface="Times New Roman" panose="02020603050405020304" pitchFamily="18" charset="0"/>
              </a:rPr>
              <a:t> </a:t>
            </a:r>
            <a:r>
              <a:rPr lang="ka-GE" sz="1200" b="1" dirty="0" smtClean="0">
                <a:solidFill>
                  <a:srgbClr val="FF0000"/>
                </a:solidFill>
                <a:ea typeface="Calibri" panose="020F0502020204030204" pitchFamily="34" charset="0"/>
                <a:cs typeface="Times New Roman" panose="02020603050405020304" pitchFamily="18" charset="0"/>
              </a:rPr>
              <a:t>800 </a:t>
            </a:r>
            <a:r>
              <a:rPr lang="ka-GE" sz="1200" dirty="0">
                <a:solidFill>
                  <a:srgbClr val="FF0000"/>
                </a:solidFill>
                <a:ea typeface="Calibri" panose="020F0502020204030204" pitchFamily="34" charset="0"/>
                <a:cs typeface="Times New Roman" panose="02020603050405020304" pitchFamily="18" charset="0"/>
              </a:rPr>
              <a:t>ლარი, რომელიც გადაუდებელი ჰოსპიტალიზაციით (ოპერაციის ჩვენებით) კეთდება. გ. ჩაფიძის გულის ცენტრში თითოეულმა ვეტერანებმა დაზოგა </a:t>
            </a:r>
            <a:r>
              <a:rPr lang="en-US" sz="1200" b="1" dirty="0" smtClean="0">
                <a:solidFill>
                  <a:srgbClr val="FF0000"/>
                </a:solidFill>
                <a:ea typeface="Calibri" panose="020F0502020204030204" pitchFamily="34" charset="0"/>
                <a:cs typeface="Times New Roman" panose="02020603050405020304" pitchFamily="18" charset="0"/>
              </a:rPr>
              <a:t>60</a:t>
            </a:r>
            <a:r>
              <a:rPr lang="ka-GE" sz="1200" dirty="0" smtClean="0">
                <a:solidFill>
                  <a:srgbClr val="FF0000"/>
                </a:solidFill>
                <a:ea typeface="Calibri" panose="020F0502020204030204" pitchFamily="34" charset="0"/>
                <a:cs typeface="Times New Roman" panose="02020603050405020304" pitchFamily="18" charset="0"/>
              </a:rPr>
              <a:t> </a:t>
            </a:r>
            <a:r>
              <a:rPr lang="ka-GE" sz="1200" dirty="0">
                <a:solidFill>
                  <a:srgbClr val="FF0000"/>
                </a:solidFill>
                <a:ea typeface="Calibri" panose="020F0502020204030204" pitchFamily="34" charset="0"/>
                <a:cs typeface="Times New Roman" panose="02020603050405020304" pitchFamily="18" charset="0"/>
              </a:rPr>
              <a:t>ლარიდან </a:t>
            </a:r>
            <a:r>
              <a:rPr lang="ka-GE" sz="1200" b="1" dirty="0">
                <a:solidFill>
                  <a:srgbClr val="FF0000"/>
                </a:solidFill>
                <a:ea typeface="Calibri" panose="020F0502020204030204" pitchFamily="34" charset="0"/>
                <a:cs typeface="Times New Roman" panose="02020603050405020304" pitchFamily="18" charset="0"/>
              </a:rPr>
              <a:t>800</a:t>
            </a:r>
            <a:r>
              <a:rPr lang="ka-GE" sz="1200" dirty="0">
                <a:solidFill>
                  <a:srgbClr val="FF0000"/>
                </a:solidFill>
                <a:ea typeface="Calibri" panose="020F0502020204030204" pitchFamily="34" charset="0"/>
                <a:cs typeface="Times New Roman" panose="02020603050405020304" pitchFamily="18" charset="0"/>
              </a:rPr>
              <a:t> ლარამდე. </a:t>
            </a:r>
          </a:p>
          <a:p>
            <a:pPr algn="just">
              <a:lnSpc>
                <a:spcPct val="150000"/>
              </a:lnSpc>
              <a:spcAft>
                <a:spcPts val="1000"/>
              </a:spcAft>
            </a:pPr>
            <a:r>
              <a:rPr lang="ka-GE" sz="1200" dirty="0">
                <a:ea typeface="Calibri" panose="020F0502020204030204" pitchFamily="34" charset="0"/>
                <a:cs typeface="Sylfaen" panose="010A0502050306030303" pitchFamily="18" charset="0"/>
              </a:rPr>
              <a:t>ფილტვებისა</a:t>
            </a:r>
            <a:r>
              <a:rPr lang="ka-GE" sz="1200" dirty="0">
                <a:ea typeface="Calibri" panose="020F0502020204030204" pitchFamily="34" charset="0"/>
                <a:cs typeface="Times New Roman" panose="02020603050405020304" pitchFamily="18" charset="0"/>
              </a:rPr>
              <a:t> და ტუბერკულიოზების ეროვნულ ცენტრში მემორანდუმის ფარგლებში მომსსახურეობა გაიარა  - </a:t>
            </a:r>
            <a:r>
              <a:rPr lang="ka-GE" sz="1200" b="1" dirty="0">
                <a:ea typeface="Calibri" panose="020F0502020204030204" pitchFamily="34" charset="0"/>
                <a:cs typeface="Times New Roman" panose="02020603050405020304" pitchFamily="18" charset="0"/>
              </a:rPr>
              <a:t>35</a:t>
            </a:r>
            <a:r>
              <a:rPr lang="ka-GE" sz="1200" dirty="0">
                <a:ea typeface="Calibri" panose="020F0502020204030204" pitchFamily="34" charset="0"/>
                <a:cs typeface="Times New Roman" panose="02020603050405020304" pitchFamily="18" charset="0"/>
              </a:rPr>
              <a:t> ვეტერანმა.</a:t>
            </a:r>
            <a:endParaRPr lang="en-US" sz="1200" dirty="0">
              <a:latin typeface="Sylfaen" panose="010A0502050306030303" pitchFamily="18" charset="0"/>
              <a:ea typeface="Calibri" panose="020F0502020204030204" pitchFamily="34" charset="0"/>
              <a:cs typeface="Times New Roman" panose="02020603050405020304" pitchFamily="18" charset="0"/>
            </a:endParaRPr>
          </a:p>
          <a:p>
            <a:pPr algn="just">
              <a:lnSpc>
                <a:spcPct val="150000"/>
              </a:lnSpc>
              <a:spcAft>
                <a:spcPts val="1000"/>
              </a:spcAft>
            </a:pPr>
            <a:r>
              <a:rPr lang="ka-GE" sz="1200" dirty="0">
                <a:solidFill>
                  <a:srgbClr val="FF0000"/>
                </a:solidFill>
                <a:ea typeface="Calibri" panose="020F0502020204030204" pitchFamily="34" charset="0"/>
                <a:cs typeface="Times New Roman" panose="02020603050405020304" pitchFamily="18" charset="0"/>
              </a:rPr>
              <a:t>ექიმის კონსულტაციის ღირებულება შეადგენს </a:t>
            </a:r>
            <a:r>
              <a:rPr lang="ka-GE" sz="1200" b="1" dirty="0">
                <a:solidFill>
                  <a:srgbClr val="FF0000"/>
                </a:solidFill>
                <a:ea typeface="Calibri" panose="020F0502020204030204" pitchFamily="34" charset="0"/>
                <a:cs typeface="Times New Roman" panose="02020603050405020304" pitchFamily="18" charset="0"/>
              </a:rPr>
              <a:t>40 – 70 </a:t>
            </a:r>
            <a:r>
              <a:rPr lang="ka-GE" sz="1200" dirty="0">
                <a:solidFill>
                  <a:srgbClr val="FF0000"/>
                </a:solidFill>
                <a:ea typeface="Calibri" panose="020F0502020204030204" pitchFamily="34" charset="0"/>
                <a:cs typeface="Times New Roman" panose="02020603050405020304" pitchFamily="18" charset="0"/>
              </a:rPr>
              <a:t>ლარს; სპირომეტრია-სპიროგრაფია - </a:t>
            </a:r>
            <a:r>
              <a:rPr lang="ka-GE" sz="1200" b="1" dirty="0">
                <a:solidFill>
                  <a:srgbClr val="FF0000"/>
                </a:solidFill>
                <a:ea typeface="Calibri" panose="020F0502020204030204" pitchFamily="34" charset="0"/>
                <a:cs typeface="Times New Roman" panose="02020603050405020304" pitchFamily="18" charset="0"/>
              </a:rPr>
              <a:t>40</a:t>
            </a:r>
            <a:r>
              <a:rPr lang="ka-GE" sz="1200" dirty="0">
                <a:solidFill>
                  <a:srgbClr val="FF0000"/>
                </a:solidFill>
                <a:ea typeface="Calibri" panose="020F0502020204030204" pitchFamily="34" charset="0"/>
                <a:cs typeface="Times New Roman" panose="02020603050405020304" pitchFamily="18" charset="0"/>
              </a:rPr>
              <a:t> ლარი; რენტგენი - </a:t>
            </a:r>
            <a:r>
              <a:rPr lang="ka-GE" sz="1200" b="1" dirty="0">
                <a:solidFill>
                  <a:srgbClr val="FF0000"/>
                </a:solidFill>
                <a:ea typeface="Calibri" panose="020F0502020204030204" pitchFamily="34" charset="0"/>
                <a:cs typeface="Times New Roman" panose="02020603050405020304" pitchFamily="18" charset="0"/>
              </a:rPr>
              <a:t>40</a:t>
            </a:r>
            <a:r>
              <a:rPr lang="ka-GE" sz="1200" dirty="0">
                <a:solidFill>
                  <a:srgbClr val="FF0000"/>
                </a:solidFill>
                <a:ea typeface="Calibri" panose="020F0502020204030204" pitchFamily="34" charset="0"/>
                <a:cs typeface="Times New Roman" panose="02020603050405020304" pitchFamily="18" charset="0"/>
              </a:rPr>
              <a:t> ლარი. </a:t>
            </a:r>
            <a:r>
              <a:rPr lang="ka-GE" sz="1200" dirty="0">
                <a:solidFill>
                  <a:srgbClr val="FF0000"/>
                </a:solidFill>
                <a:ea typeface="Calibri" panose="020F0502020204030204" pitchFamily="34" charset="0"/>
                <a:cs typeface="Sylfaen" panose="010A0502050306030303" pitchFamily="18" charset="0"/>
              </a:rPr>
              <a:t>ფილტვებისა</a:t>
            </a:r>
            <a:r>
              <a:rPr lang="ka-GE" sz="1200" dirty="0">
                <a:solidFill>
                  <a:srgbClr val="FF0000"/>
                </a:solidFill>
                <a:ea typeface="Calibri" panose="020F0502020204030204" pitchFamily="34" charset="0"/>
                <a:cs typeface="Times New Roman" panose="02020603050405020304" pitchFamily="18" charset="0"/>
              </a:rPr>
              <a:t> და ტუბერკულიოზების ეროვნულ ცენტრში  ვეტერანებმა დაზოგეს  </a:t>
            </a:r>
            <a:r>
              <a:rPr lang="ka-GE" sz="1200" b="1" dirty="0">
                <a:solidFill>
                  <a:srgbClr val="FF0000"/>
                </a:solidFill>
                <a:ea typeface="Calibri" panose="020F0502020204030204" pitchFamily="34" charset="0"/>
                <a:cs typeface="Times New Roman" panose="02020603050405020304" pitchFamily="18" charset="0"/>
              </a:rPr>
              <a:t>2 800 </a:t>
            </a:r>
            <a:r>
              <a:rPr lang="ka-GE" sz="1200" dirty="0">
                <a:solidFill>
                  <a:srgbClr val="FF0000"/>
                </a:solidFill>
                <a:ea typeface="Calibri" panose="020F0502020204030204" pitchFamily="34" charset="0"/>
                <a:cs typeface="Times New Roman" panose="02020603050405020304" pitchFamily="18" charset="0"/>
              </a:rPr>
              <a:t> ლარიდან </a:t>
            </a:r>
            <a:r>
              <a:rPr lang="ka-GE" sz="1200" b="1" dirty="0">
                <a:solidFill>
                  <a:srgbClr val="FF0000"/>
                </a:solidFill>
                <a:ea typeface="Calibri" panose="020F0502020204030204" pitchFamily="34" charset="0"/>
                <a:cs typeface="Times New Roman" panose="02020603050405020304" pitchFamily="18" charset="0"/>
              </a:rPr>
              <a:t>4 200  </a:t>
            </a:r>
            <a:r>
              <a:rPr lang="ka-GE" sz="1200" dirty="0">
                <a:solidFill>
                  <a:srgbClr val="FF0000"/>
                </a:solidFill>
                <a:ea typeface="Calibri" panose="020F0502020204030204" pitchFamily="34" charset="0"/>
                <a:cs typeface="Times New Roman" panose="02020603050405020304" pitchFamily="18" charset="0"/>
              </a:rPr>
              <a:t>ლარამდე.</a:t>
            </a:r>
          </a:p>
          <a:p>
            <a:pPr algn="just">
              <a:lnSpc>
                <a:spcPct val="150000"/>
              </a:lnSpc>
              <a:spcAft>
                <a:spcPts val="1000"/>
              </a:spcAft>
            </a:pPr>
            <a:r>
              <a:rPr lang="ka-GE" sz="1200" dirty="0">
                <a:ea typeface="Calibri" panose="020F0502020204030204" pitchFamily="34" charset="0"/>
                <a:cs typeface="Sylfaen" panose="010A0502050306030303" pitchFamily="18" charset="0"/>
              </a:rPr>
              <a:t>საქართველოს პრეზიდენტის მიერ, ავერსის სააფთიაქო ქსელში მედიკამენტების შესაძენი 235 ერთეული 20 ლარის  და 51 ერთეული 50 ლარის ღირებულების  სასაჩუქრე ბარათები.</a:t>
            </a:r>
            <a:r>
              <a:rPr lang="ka-GE" sz="1200" dirty="0"/>
              <a:t> (აღნიშნული ვაუჩერი გავრცელდა მეორე მსოფლიო ომისა მონაწილე და საქართველოს ტერიტორიული მთლიანობისთვის ბრძოლების მონაწილე შშმ ვეტერანებზე).</a:t>
            </a:r>
            <a:endParaRPr lang="ka-GE" sz="1200" dirty="0">
              <a:ea typeface="Calibri" panose="020F0502020204030204" pitchFamily="34" charset="0"/>
              <a:cs typeface="Sylfaen" panose="010A0502050306030303" pitchFamily="18" charset="0"/>
            </a:endParaRPr>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48</a:t>
            </a:r>
            <a:endParaRPr lang="en-US" sz="1200" b="0" dirty="0">
              <a:solidFill>
                <a:schemeClr val="tx1"/>
              </a:solidFill>
            </a:endParaRPr>
          </a:p>
        </p:txBody>
      </p:sp>
    </p:spTree>
    <p:extLst>
      <p:ext uri="{BB962C8B-B14F-4D97-AF65-F5344CB8AC3E}">
        <p14:creationId xmlns:p14="http://schemas.microsoft.com/office/powerpoint/2010/main" val="6358243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18067"/>
            <a:ext cx="8144933" cy="660400"/>
          </a:xfrm>
        </p:spPr>
        <p:txBody>
          <a:bodyPr>
            <a:noAutofit/>
          </a:bodyPr>
          <a:lstStyle/>
          <a:p>
            <a:pPr algn="ctr"/>
            <a:r>
              <a:rPr lang="ka-GE" sz="1600" b="1" dirty="0">
                <a:ea typeface="Calibri" panose="020F0502020204030204" pitchFamily="34" charset="0"/>
                <a:cs typeface="Times New Roman" panose="02020603050405020304" pitchFamily="18" charset="0"/>
              </a:rPr>
              <a:t>სსიპ ვეტერანების საქმეთა სახელმწიფო სამსახურის შექმნის </a:t>
            </a:r>
            <a:r>
              <a:rPr lang="ka-GE" sz="1600" b="1" dirty="0" smtClean="0">
                <a:ea typeface="Calibri" panose="020F0502020204030204" pitchFamily="34" charset="0"/>
                <a:cs typeface="Times New Roman" panose="02020603050405020304" pitchFamily="18" charset="0"/>
              </a:rPr>
              <a:t>მიზანი</a:t>
            </a:r>
            <a:r>
              <a:rPr lang="en-US" sz="1600" dirty="0">
                <a:ea typeface="Calibri" panose="020F0502020204030204" pitchFamily="34" charset="0"/>
                <a:cs typeface="Times New Roman" panose="02020603050405020304" pitchFamily="18" charset="0"/>
              </a:rPr>
              <a:t/>
            </a:r>
            <a:br>
              <a:rPr lang="en-US" sz="1600" dirty="0">
                <a:ea typeface="Calibri" panose="020F0502020204030204" pitchFamily="34" charset="0"/>
                <a:cs typeface="Times New Roman" panose="02020603050405020304" pitchFamily="18" charset="0"/>
              </a:rPr>
            </a:br>
            <a:endParaRPr lang="en-US" sz="1600" dirty="0"/>
          </a:p>
        </p:txBody>
      </p:sp>
      <p:sp>
        <p:nvSpPr>
          <p:cNvPr id="3" name="Объект 2"/>
          <p:cNvSpPr>
            <a:spLocks noGrp="1"/>
          </p:cNvSpPr>
          <p:nvPr>
            <p:ph idx="1"/>
          </p:nvPr>
        </p:nvSpPr>
        <p:spPr>
          <a:xfrm>
            <a:off x="457200" y="1600201"/>
            <a:ext cx="8365068" cy="4013200"/>
          </a:xfrm>
        </p:spPr>
        <p:txBody>
          <a:bodyPr>
            <a:normAutofit fontScale="70000" lnSpcReduction="20000"/>
          </a:bodyPr>
          <a:lstStyle/>
          <a:p>
            <a:pPr marL="342900" marR="0" lvl="0" indent="-342900" algn="just">
              <a:lnSpc>
                <a:spcPct val="170000"/>
              </a:lnSpc>
              <a:spcBef>
                <a:spcPts val="0"/>
              </a:spcBef>
              <a:spcAft>
                <a:spcPts val="0"/>
              </a:spcAft>
              <a:buFont typeface="Symbol" panose="05050102010706020507" pitchFamily="18" charset="2"/>
              <a:buChar char=""/>
            </a:pPr>
            <a:r>
              <a:rPr lang="ka-GE" sz="1700" dirty="0" smtClean="0">
                <a:ea typeface="Calibri" panose="020F0502020204030204" pitchFamily="34" charset="0"/>
                <a:cs typeface="Sylfaen" panose="010A0502050306030303" pitchFamily="18" charset="0"/>
              </a:rPr>
              <a:t>ომისა</a:t>
            </a:r>
            <a:r>
              <a:rPr lang="ka-GE" sz="1700" dirty="0" smtClean="0">
                <a:ea typeface="Calibri" panose="020F0502020204030204" pitchFamily="34" charset="0"/>
                <a:cs typeface="Times New Roman" panose="02020603050405020304" pitchFamily="18" charset="0"/>
              </a:rPr>
              <a:t> </a:t>
            </a:r>
            <a:r>
              <a:rPr lang="ka-GE" sz="1700" dirty="0">
                <a:ea typeface="Calibri" panose="020F0502020204030204" pitchFamily="34" charset="0"/>
                <a:cs typeface="Times New Roman" panose="02020603050405020304" pitchFamily="18" charset="0"/>
              </a:rPr>
              <a:t>და </a:t>
            </a:r>
            <a:r>
              <a:rPr lang="ka-GE" sz="1700" dirty="0" smtClean="0">
                <a:ea typeface="Calibri" panose="020F0502020204030204" pitchFamily="34" charset="0"/>
                <a:cs typeface="Times New Roman" panose="02020603050405020304" pitchFamily="18" charset="0"/>
              </a:rPr>
              <a:t>თავდაცვის </a:t>
            </a:r>
            <a:r>
              <a:rPr lang="ka-GE" sz="1700" dirty="0">
                <a:ea typeface="Calibri" panose="020F0502020204030204" pitchFamily="34" charset="0"/>
                <a:cs typeface="Times New Roman" panose="02020603050405020304" pitchFamily="18" charset="0"/>
              </a:rPr>
              <a:t>ძალების ვეტერანების, მათი ოჯახის წევრების, ასევე საქართველოს ტერიტორიული მთლიანობისათვის, თავისუფლებისა და დამოუკიდებლობისათვის დაღუპულ, უგზო-უკვლოდ დაკარგულ, მიღებული ჭრილობების შედეგად გარდაცვლილ პირთა ოჯახების სათანადო ცხოვრების პირობებისა და კეთილდღეობისათვის მყარი სამართლებრივი და სოციალურ-ეკონომიკური საფუძვლის შექმნის უზრუნველყოფა;</a:t>
            </a:r>
            <a:endParaRPr lang="en-US" sz="1700" dirty="0">
              <a:ea typeface="Calibri" panose="020F0502020204030204" pitchFamily="34" charset="0"/>
              <a:cs typeface="Times New Roman" panose="02020603050405020304" pitchFamily="18" charset="0"/>
            </a:endParaRPr>
          </a:p>
          <a:p>
            <a:pPr marL="342900" marR="0" lvl="0" indent="-342900" algn="just">
              <a:lnSpc>
                <a:spcPct val="170000"/>
              </a:lnSpc>
              <a:spcBef>
                <a:spcPts val="0"/>
              </a:spcBef>
              <a:spcAft>
                <a:spcPts val="0"/>
              </a:spcAft>
              <a:buFont typeface="Symbol" panose="05050102010706020507" pitchFamily="18" charset="2"/>
              <a:buChar char=""/>
            </a:pPr>
            <a:r>
              <a:rPr lang="ka-GE" sz="1700" dirty="0">
                <a:ea typeface="Calibri" panose="020F0502020204030204" pitchFamily="34" charset="0"/>
                <a:cs typeface="Times New Roman" panose="02020603050405020304" pitchFamily="18" charset="0"/>
              </a:rPr>
              <a:t>სახელმწიფოს თავდაცვისუნარიანობის ამაღლება და საზოგადოებაში მხედრული ტრადიციების განმტკიცება, სახელმწიფოსა და საზოგადოების მიერ ვეტერანთა ღვაწლისა და დამსახურების სათანადო აღიარება, მომავალ თაობებში პატრიოტული სულისკვეთების გაღვივება;</a:t>
            </a:r>
            <a:endParaRPr lang="en-US" sz="1700" dirty="0">
              <a:ea typeface="Calibri" panose="020F0502020204030204" pitchFamily="34" charset="0"/>
              <a:cs typeface="Times New Roman" panose="02020603050405020304" pitchFamily="18" charset="0"/>
            </a:endParaRPr>
          </a:p>
          <a:p>
            <a:pPr marL="342900" marR="0" lvl="0" indent="-342900" algn="just">
              <a:lnSpc>
                <a:spcPct val="170000"/>
              </a:lnSpc>
              <a:spcBef>
                <a:spcPts val="0"/>
              </a:spcBef>
              <a:spcAft>
                <a:spcPts val="0"/>
              </a:spcAft>
              <a:buFont typeface="Symbol" panose="05050102010706020507" pitchFamily="18" charset="2"/>
              <a:buChar char=""/>
            </a:pPr>
            <a:r>
              <a:rPr lang="ka-GE" sz="1700" dirty="0">
                <a:ea typeface="Calibri" panose="020F0502020204030204" pitchFamily="34" charset="0"/>
                <a:cs typeface="Times New Roman" panose="02020603050405020304" pitchFamily="18" charset="0"/>
              </a:rPr>
              <a:t>სახელმწიფოს ეროვნული ინტერესების დაცვისა და საზოგადოებრივი ცხოვრების სხვადასხვა სფეროში ვეტერანთა პოტენციალის სრულფასოვანი გამოვლენისა და განვითარების ხელშეწყობა, მათი სოციალურ-ეკონომიკური საქმიანობისათვის სათანადო პირობების შექმნა;</a:t>
            </a:r>
            <a:endParaRPr lang="en-US" sz="1700" dirty="0">
              <a:ea typeface="Calibri" panose="020F0502020204030204" pitchFamily="34" charset="0"/>
              <a:cs typeface="Times New Roman" panose="02020603050405020304" pitchFamily="18" charset="0"/>
            </a:endParaRPr>
          </a:p>
          <a:p>
            <a:pPr marL="342900" marR="0" lvl="0" indent="-342900" algn="just">
              <a:lnSpc>
                <a:spcPct val="170000"/>
              </a:lnSpc>
              <a:spcBef>
                <a:spcPts val="0"/>
              </a:spcBef>
              <a:spcAft>
                <a:spcPts val="0"/>
              </a:spcAft>
              <a:buFont typeface="Symbol" panose="05050102010706020507" pitchFamily="18" charset="2"/>
              <a:buChar char=""/>
            </a:pPr>
            <a:r>
              <a:rPr lang="ka-GE" sz="1700" dirty="0">
                <a:ea typeface="Calibri" panose="020F0502020204030204" pitchFamily="34" charset="0"/>
                <a:cs typeface="Times New Roman" panose="02020603050405020304" pitchFamily="18" charset="0"/>
              </a:rPr>
              <a:t>ვეტერანებისა და მათი ოჯახის წევრების სოციალურ-ეკონომიკური მხარდაჭერის სახელმწიფო და ადგილობრივი პროგრამების შემუშავებისა </a:t>
            </a:r>
            <a:r>
              <a:rPr lang="ka-GE" sz="1700" dirty="0" smtClean="0">
                <a:ea typeface="Calibri" panose="020F0502020204030204" pitchFamily="34" charset="0"/>
                <a:cs typeface="Times New Roman" panose="02020603050405020304" pitchFamily="18" charset="0"/>
              </a:rPr>
              <a:t>და </a:t>
            </a:r>
            <a:r>
              <a:rPr lang="ka-GE" sz="1700" dirty="0">
                <a:ea typeface="Calibri" panose="020F0502020204030204" pitchFamily="34" charset="0"/>
                <a:cs typeface="Times New Roman" panose="02020603050405020304" pitchFamily="18" charset="0"/>
              </a:rPr>
              <a:t>რეალიზაციის ხელშეწყობა.</a:t>
            </a:r>
            <a:endParaRPr lang="en-US" sz="1700" dirty="0">
              <a:ea typeface="Calibri" panose="020F0502020204030204" pitchFamily="34" charset="0"/>
              <a:cs typeface="Times New Roman" panose="02020603050405020304" pitchFamily="18" charset="0"/>
            </a:endParaRPr>
          </a:p>
          <a:p>
            <a:pPr marL="342900" marR="0" lvl="0" indent="-342900" algn="just">
              <a:lnSpc>
                <a:spcPct val="170000"/>
              </a:lnSpc>
              <a:spcBef>
                <a:spcPts val="0"/>
              </a:spcBef>
              <a:spcAft>
                <a:spcPts val="0"/>
              </a:spcAft>
              <a:buFont typeface="Symbol" panose="05050102010706020507" pitchFamily="18" charset="2"/>
              <a:buChar char=""/>
            </a:pPr>
            <a:r>
              <a:rPr lang="en-US" sz="1700" dirty="0" err="1">
                <a:ea typeface="Calibri" panose="020F0502020204030204" pitchFamily="34" charset="0"/>
                <a:cs typeface="Sylfaen" panose="010A0502050306030303" pitchFamily="18" charset="0"/>
              </a:rPr>
              <a:t>ურთიერთობის</a:t>
            </a:r>
            <a:r>
              <a:rPr lang="en-US" sz="1700" dirty="0">
                <a:ea typeface="Calibri" panose="020F0502020204030204" pitchFamily="34" charset="0"/>
                <a:cs typeface="Sylfaen_PDF_Subset"/>
              </a:rPr>
              <a:t> </a:t>
            </a:r>
            <a:r>
              <a:rPr lang="en-US" sz="1700" dirty="0" err="1">
                <a:ea typeface="Calibri" panose="020F0502020204030204" pitchFamily="34" charset="0"/>
                <a:cs typeface="Sylfaen" panose="010A0502050306030303" pitchFamily="18" charset="0"/>
              </a:rPr>
              <a:t>კოორდინაცია</a:t>
            </a:r>
            <a:r>
              <a:rPr lang="en-US" sz="1700" dirty="0">
                <a:ea typeface="Calibri" panose="020F0502020204030204" pitchFamily="34" charset="0"/>
                <a:cs typeface="Sylfaen_PDF_Subset"/>
              </a:rPr>
              <a:t> </a:t>
            </a:r>
            <a:r>
              <a:rPr lang="en-US" sz="1700" dirty="0" err="1">
                <a:ea typeface="Calibri" panose="020F0502020204030204" pitchFamily="34" charset="0"/>
                <a:cs typeface="Sylfaen" panose="010A0502050306030303" pitchFamily="18" charset="0"/>
              </a:rPr>
              <a:t>ვეტერანებსა</a:t>
            </a:r>
            <a:r>
              <a:rPr lang="en-US" sz="1700" dirty="0">
                <a:ea typeface="Calibri" panose="020F0502020204030204" pitchFamily="34" charset="0"/>
                <a:cs typeface="Sylfaen_PDF_Subset"/>
              </a:rPr>
              <a:t> </a:t>
            </a:r>
            <a:r>
              <a:rPr lang="en-US" sz="1700" dirty="0" err="1">
                <a:ea typeface="Calibri" panose="020F0502020204030204" pitchFamily="34" charset="0"/>
                <a:cs typeface="Sylfaen" panose="010A0502050306030303" pitchFamily="18" charset="0"/>
              </a:rPr>
              <a:t>და</a:t>
            </a:r>
            <a:r>
              <a:rPr lang="en-US" sz="1700" dirty="0">
                <a:ea typeface="Calibri" panose="020F0502020204030204" pitchFamily="34" charset="0"/>
                <a:cs typeface="Sylfaen_PDF_Subset"/>
              </a:rPr>
              <a:t> </a:t>
            </a:r>
            <a:r>
              <a:rPr lang="en-US" sz="1700" dirty="0" err="1">
                <a:ea typeface="Calibri" panose="020F0502020204030204" pitchFamily="34" charset="0"/>
                <a:cs typeface="Sylfaen" panose="010A0502050306030303" pitchFamily="18" charset="0"/>
              </a:rPr>
              <a:t>საქართველოს</a:t>
            </a:r>
            <a:r>
              <a:rPr lang="en-US" sz="1700" dirty="0">
                <a:ea typeface="Calibri" panose="020F0502020204030204" pitchFamily="34" charset="0"/>
                <a:cs typeface="Sylfaen_PDF_Subset"/>
              </a:rPr>
              <a:t> </a:t>
            </a:r>
            <a:r>
              <a:rPr lang="en-US" sz="1700" dirty="0" err="1">
                <a:ea typeface="Calibri" panose="020F0502020204030204" pitchFamily="34" charset="0"/>
                <a:cs typeface="Sylfaen" panose="010A0502050306030303" pitchFamily="18" charset="0"/>
              </a:rPr>
              <a:t>შეიარაღებულ</a:t>
            </a:r>
            <a:r>
              <a:rPr lang="en-US" sz="1700" dirty="0">
                <a:ea typeface="Calibri" panose="020F0502020204030204" pitchFamily="34" charset="0"/>
                <a:cs typeface="Sylfaen_PDF_Subset"/>
              </a:rPr>
              <a:t> </a:t>
            </a:r>
            <a:r>
              <a:rPr lang="en-US" sz="1700" dirty="0" err="1">
                <a:ea typeface="Calibri" panose="020F0502020204030204" pitchFamily="34" charset="0"/>
                <a:cs typeface="Sylfaen" panose="010A0502050306030303" pitchFamily="18" charset="0"/>
              </a:rPr>
              <a:t>ძალებს</a:t>
            </a:r>
            <a:r>
              <a:rPr lang="en-US" sz="1700" dirty="0">
                <a:ea typeface="Calibri" panose="020F0502020204030204" pitchFamily="34" charset="0"/>
                <a:cs typeface="Sylfaen_PDF_Subset"/>
              </a:rPr>
              <a:t> </a:t>
            </a:r>
            <a:r>
              <a:rPr lang="en-US" sz="1700" dirty="0" err="1">
                <a:ea typeface="Calibri" panose="020F0502020204030204" pitchFamily="34" charset="0"/>
                <a:cs typeface="Sylfaen" panose="010A0502050306030303" pitchFamily="18" charset="0"/>
              </a:rPr>
              <a:t>შორის</a:t>
            </a:r>
            <a:r>
              <a:rPr lang="ka-GE" sz="1700" dirty="0">
                <a:ea typeface="Calibri" panose="020F0502020204030204" pitchFamily="34" charset="0"/>
                <a:cs typeface="Sylfaen" panose="010A0502050306030303" pitchFamily="18" charset="0"/>
              </a:rPr>
              <a:t>. </a:t>
            </a:r>
            <a:endParaRPr lang="en-US" sz="1700" dirty="0">
              <a:ea typeface="Calibri" panose="020F0502020204030204" pitchFamily="34" charset="0"/>
              <a:cs typeface="Times New Roman" panose="02020603050405020304" pitchFamily="18" charset="0"/>
            </a:endParaRPr>
          </a:p>
          <a:p>
            <a:endParaRPr lang="en-US" dirty="0"/>
          </a:p>
        </p:txBody>
      </p:sp>
      <p:sp>
        <p:nvSpPr>
          <p:cNvPr id="7" name="Номер слайда 6"/>
          <p:cNvSpPr>
            <a:spLocks noGrp="1"/>
          </p:cNvSpPr>
          <p:nvPr>
            <p:ph type="sldNum" sz="quarter" idx="12"/>
          </p:nvPr>
        </p:nvSpPr>
        <p:spPr>
          <a:xfrm>
            <a:off x="8068733" y="6501922"/>
            <a:ext cx="1066800" cy="329184"/>
          </a:xfrm>
        </p:spPr>
        <p:txBody>
          <a:bodyPr/>
          <a:lstStyle/>
          <a:p>
            <a:pPr algn="r"/>
            <a:r>
              <a:rPr lang="ka-GE" sz="1200" b="0" dirty="0" smtClean="0">
                <a:solidFill>
                  <a:schemeClr val="tx1"/>
                </a:solidFill>
              </a:rPr>
              <a:t>4</a:t>
            </a:r>
            <a:endParaRPr lang="en-US" sz="1200" b="0" dirty="0">
              <a:solidFill>
                <a:schemeClr val="tx1"/>
              </a:solidFill>
            </a:endParaRPr>
          </a:p>
        </p:txBody>
      </p:sp>
    </p:spTree>
    <p:extLst>
      <p:ext uri="{BB962C8B-B14F-4D97-AF65-F5344CB8AC3E}">
        <p14:creationId xmlns:p14="http://schemas.microsoft.com/office/powerpoint/2010/main" val="210340271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33083" y="1264025"/>
            <a:ext cx="8713693" cy="4975410"/>
          </a:xfrm>
        </p:spPr>
        <p:txBody>
          <a:bodyPr>
            <a:normAutofit/>
          </a:bodyPr>
          <a:lstStyle/>
          <a:p>
            <a:pPr marL="0" indent="0" algn="just">
              <a:lnSpc>
                <a:spcPct val="150000"/>
              </a:lnSpc>
              <a:buNone/>
            </a:pPr>
            <a:r>
              <a:rPr lang="en-US" sz="1200" dirty="0" smtClean="0">
                <a:latin typeface="Sylfaen" panose="010A0502050306030303" pitchFamily="18" charset="0"/>
              </a:rPr>
              <a:t>2013 </a:t>
            </a:r>
            <a:r>
              <a:rPr lang="ka-GE" sz="1200" dirty="0" smtClean="0">
                <a:latin typeface="Sylfaen" panose="010A0502050306030303" pitchFamily="18" charset="0"/>
              </a:rPr>
              <a:t>წლის 1 ივლისიდან </a:t>
            </a:r>
            <a:r>
              <a:rPr lang="ka-GE" sz="1200" dirty="0"/>
              <a:t>საქართველოში ვეტერანებ</a:t>
            </a:r>
            <a:r>
              <a:rPr lang="en-US" sz="1200" dirty="0"/>
              <a:t>o</a:t>
            </a:r>
            <a:r>
              <a:rPr lang="ka-GE" sz="1200" dirty="0"/>
              <a:t>სთვის ამოქმედდა საყოველთაო დაზღვევა</a:t>
            </a:r>
            <a:r>
              <a:rPr lang="ka-GE" sz="1200" dirty="0" smtClean="0"/>
              <a:t>, </a:t>
            </a:r>
            <a:r>
              <a:rPr lang="ka-GE" sz="1200" dirty="0"/>
              <a:t>რომელიც ითვალისწინებს ამბულატორიულ, გადაუდებელ ამბულატორიულ და სტაციონალურ მომსახურეობებს. ასევე </a:t>
            </a:r>
            <a:r>
              <a:rPr lang="ka-GE" sz="1200" dirty="0" smtClean="0"/>
              <a:t>ონკოლოგიას</a:t>
            </a:r>
            <a:r>
              <a:rPr lang="en-US" sz="1200" dirty="0" smtClean="0"/>
              <a:t> </a:t>
            </a:r>
            <a:r>
              <a:rPr lang="ka-GE" sz="1200" dirty="0" smtClean="0"/>
              <a:t>და სხვა სამკურნალო </a:t>
            </a:r>
            <a:r>
              <a:rPr lang="ka-GE" sz="1200" dirty="0"/>
              <a:t>საშუალებების ანაზღაურებას</a:t>
            </a:r>
            <a:r>
              <a:rPr lang="ka-GE" sz="1200" dirty="0" smtClean="0"/>
              <a:t>.</a:t>
            </a:r>
            <a:endParaRPr lang="en-US" sz="1200" dirty="0" smtClean="0"/>
          </a:p>
          <a:p>
            <a:pPr marL="0" indent="0" algn="just">
              <a:buNone/>
            </a:pPr>
            <a:endParaRPr lang="ka-GE" sz="1200" dirty="0">
              <a:latin typeface="Sylfaen" panose="010A0502050306030303" pitchFamily="18" charset="0"/>
            </a:endParaRPr>
          </a:p>
          <a:p>
            <a:pPr marL="0" indent="0" algn="just">
              <a:lnSpc>
                <a:spcPct val="150000"/>
              </a:lnSpc>
              <a:buNone/>
            </a:pPr>
            <a:r>
              <a:rPr lang="ka-GE" sz="1200" dirty="0" smtClean="0"/>
              <a:t>საყოველთაო </a:t>
            </a:r>
            <a:r>
              <a:rPr lang="ka-GE" sz="1200" dirty="0"/>
              <a:t>დაზღვევა არ ითვალისწინებს გეგმიურ ამბულატორიულ გამოკვლევებს</a:t>
            </a:r>
            <a:r>
              <a:rPr lang="ka-GE" sz="1200" dirty="0" smtClean="0"/>
              <a:t>, რაც გახდა მიზეზი 2015 წელს ვეტერანების საქმეთა სახელმწიფო სამსახურში ამოქმედებულიყო </a:t>
            </a:r>
            <a:r>
              <a:rPr lang="ka-GE" sz="1200" dirty="0">
                <a:ea typeface="Calibri" panose="020F0502020204030204" pitchFamily="34" charset="0"/>
                <a:cs typeface="Times New Roman" panose="02020603050405020304" pitchFamily="18" charset="0"/>
              </a:rPr>
              <a:t>„</a:t>
            </a:r>
            <a:r>
              <a:rPr lang="en-US" sz="1200" dirty="0" err="1">
                <a:ea typeface="Calibri" panose="020F0502020204030204" pitchFamily="34" charset="0"/>
                <a:cs typeface="Times New Roman" panose="02020603050405020304" pitchFamily="18" charset="0"/>
              </a:rPr>
              <a:t>საქართველოს</a:t>
            </a:r>
            <a:r>
              <a:rPr lang="en-US" sz="1200" dirty="0">
                <a:ea typeface="Calibri" panose="020F0502020204030204" pitchFamily="34" charset="0"/>
                <a:cs typeface="Times New Roman" panose="02020603050405020304" pitchFamily="18" charset="0"/>
              </a:rPr>
              <a:t> </a:t>
            </a:r>
            <a:r>
              <a:rPr lang="en-US" sz="1200" dirty="0" err="1">
                <a:ea typeface="Calibri" panose="020F0502020204030204" pitchFamily="34" charset="0"/>
                <a:cs typeface="Times New Roman" panose="02020603050405020304" pitchFamily="18" charset="0"/>
              </a:rPr>
              <a:t>კანონმდებლობით</a:t>
            </a:r>
            <a:r>
              <a:rPr lang="en-US" sz="1200" dirty="0">
                <a:ea typeface="Calibri" panose="020F0502020204030204" pitchFamily="34" charset="0"/>
                <a:cs typeface="Times New Roman" panose="02020603050405020304" pitchFamily="18" charset="0"/>
              </a:rPr>
              <a:t> </a:t>
            </a:r>
            <a:r>
              <a:rPr lang="en-US" sz="1200" dirty="0" err="1">
                <a:ea typeface="Calibri" panose="020F0502020204030204" pitchFamily="34" charset="0"/>
                <a:cs typeface="Times New Roman" panose="02020603050405020304" pitchFamily="18" charset="0"/>
              </a:rPr>
              <a:t>განსაზღვრული</a:t>
            </a:r>
            <a:r>
              <a:rPr lang="en-US" sz="1200" dirty="0">
                <a:ea typeface="Calibri" panose="020F0502020204030204" pitchFamily="34" charset="0"/>
                <a:cs typeface="Times New Roman" panose="02020603050405020304" pitchFamily="18" charset="0"/>
              </a:rPr>
              <a:t> </a:t>
            </a:r>
            <a:r>
              <a:rPr lang="en-US" sz="1200" dirty="0" err="1">
                <a:ea typeface="Calibri" panose="020F0502020204030204" pitchFamily="34" charset="0"/>
                <a:cs typeface="Times New Roman" panose="02020603050405020304" pitchFamily="18" charset="0"/>
              </a:rPr>
              <a:t>ვეტერანებისა</a:t>
            </a:r>
            <a:r>
              <a:rPr lang="en-US" sz="1200" dirty="0">
                <a:ea typeface="Calibri" panose="020F0502020204030204" pitchFamily="34" charset="0"/>
                <a:cs typeface="Times New Roman" panose="02020603050405020304" pitchFamily="18" charset="0"/>
              </a:rPr>
              <a:t> </a:t>
            </a:r>
            <a:r>
              <a:rPr lang="en-US" sz="1200" dirty="0" err="1">
                <a:ea typeface="Calibri" panose="020F0502020204030204" pitchFamily="34" charset="0"/>
                <a:cs typeface="Times New Roman" panose="02020603050405020304" pitchFamily="18" charset="0"/>
              </a:rPr>
              <a:t>და</a:t>
            </a:r>
            <a:r>
              <a:rPr lang="en-US" sz="1200" dirty="0">
                <a:ea typeface="Calibri" panose="020F0502020204030204" pitchFamily="34" charset="0"/>
                <a:cs typeface="Times New Roman" panose="02020603050405020304" pitchFamily="18" charset="0"/>
              </a:rPr>
              <a:t> </a:t>
            </a:r>
            <a:r>
              <a:rPr lang="en-US" sz="1200" dirty="0" err="1">
                <a:ea typeface="Calibri" panose="020F0502020204030204" pitchFamily="34" charset="0"/>
                <a:cs typeface="Times New Roman" panose="02020603050405020304" pitchFamily="18" charset="0"/>
              </a:rPr>
              <a:t>მათი</a:t>
            </a:r>
            <a:r>
              <a:rPr lang="en-US" sz="1200" dirty="0">
                <a:ea typeface="Calibri" panose="020F0502020204030204" pitchFamily="34" charset="0"/>
                <a:cs typeface="Times New Roman" panose="02020603050405020304" pitchFamily="18" charset="0"/>
              </a:rPr>
              <a:t> </a:t>
            </a:r>
            <a:r>
              <a:rPr lang="en-US" sz="1200" dirty="0" err="1" smtClean="0">
                <a:ea typeface="Calibri" panose="020F0502020204030204" pitchFamily="34" charset="0"/>
                <a:cs typeface="Times New Roman" panose="02020603050405020304" pitchFamily="18" charset="0"/>
              </a:rPr>
              <a:t>ოჯახის</a:t>
            </a:r>
            <a:r>
              <a:rPr lang="ka-GE" sz="1200" dirty="0" smtClean="0">
                <a:ea typeface="Calibri" panose="020F0502020204030204" pitchFamily="34" charset="0"/>
                <a:cs typeface="Times New Roman" panose="02020603050405020304" pitchFamily="18" charset="0"/>
              </a:rPr>
              <a:t> </a:t>
            </a:r>
            <a:r>
              <a:rPr lang="en-US" sz="1200" dirty="0" err="1" smtClean="0">
                <a:ea typeface="Calibri" panose="020F0502020204030204" pitchFamily="34" charset="0"/>
                <a:cs typeface="Times New Roman" panose="02020603050405020304" pitchFamily="18" charset="0"/>
              </a:rPr>
              <a:t>წევრებისათვის</a:t>
            </a:r>
            <a:r>
              <a:rPr lang="en-US" sz="1200" dirty="0" smtClean="0">
                <a:ea typeface="Calibri" panose="020F0502020204030204" pitchFamily="34" charset="0"/>
                <a:cs typeface="Times New Roman" panose="02020603050405020304" pitchFamily="18" charset="0"/>
              </a:rPr>
              <a:t> </a:t>
            </a:r>
            <a:r>
              <a:rPr lang="en-US" sz="1200" dirty="0" err="1" smtClean="0">
                <a:ea typeface="Calibri" panose="020F0502020204030204" pitchFamily="34" charset="0"/>
                <a:cs typeface="Times New Roman" panose="02020603050405020304" pitchFamily="18" charset="0"/>
              </a:rPr>
              <a:t>სამედიცინო</a:t>
            </a:r>
            <a:r>
              <a:rPr lang="ka-GE" sz="1200" dirty="0" smtClean="0">
                <a:ea typeface="Calibri" panose="020F0502020204030204" pitchFamily="34" charset="0"/>
                <a:cs typeface="Times New Roman" panose="02020603050405020304" pitchFamily="18" charset="0"/>
              </a:rPr>
              <a:t> </a:t>
            </a:r>
            <a:r>
              <a:rPr lang="en-US" sz="1200" dirty="0" err="1" smtClean="0">
                <a:ea typeface="Calibri" panose="020F0502020204030204" pitchFamily="34" charset="0"/>
                <a:cs typeface="Times New Roman" panose="02020603050405020304" pitchFamily="18" charset="0"/>
              </a:rPr>
              <a:t>მომსახურებისა</a:t>
            </a:r>
            <a:r>
              <a:rPr lang="en-US" sz="1200" dirty="0" smtClean="0">
                <a:ea typeface="Calibri" panose="020F0502020204030204" pitchFamily="34" charset="0"/>
                <a:cs typeface="Times New Roman" panose="02020603050405020304" pitchFamily="18" charset="0"/>
              </a:rPr>
              <a:t> </a:t>
            </a:r>
            <a:r>
              <a:rPr lang="en-US" sz="1200" dirty="0" err="1">
                <a:ea typeface="Calibri" panose="020F0502020204030204" pitchFamily="34" charset="0"/>
                <a:cs typeface="Times New Roman" panose="02020603050405020304" pitchFamily="18" charset="0"/>
              </a:rPr>
              <a:t>და</a:t>
            </a:r>
            <a:r>
              <a:rPr lang="en-US" sz="1200" dirty="0">
                <a:ea typeface="Calibri" panose="020F0502020204030204" pitchFamily="34" charset="0"/>
                <a:cs typeface="Times New Roman" panose="02020603050405020304" pitchFamily="18" charset="0"/>
              </a:rPr>
              <a:t> </a:t>
            </a:r>
            <a:r>
              <a:rPr lang="en-US" sz="1200" dirty="0" err="1">
                <a:ea typeface="Calibri" panose="020F0502020204030204" pitchFamily="34" charset="0"/>
                <a:cs typeface="Times New Roman" panose="02020603050405020304" pitchFamily="18" charset="0"/>
              </a:rPr>
              <a:t>ერთჯერადი</a:t>
            </a:r>
            <a:r>
              <a:rPr lang="en-US" sz="1200" dirty="0">
                <a:ea typeface="Calibri" panose="020F0502020204030204" pitchFamily="34" charset="0"/>
                <a:cs typeface="Times New Roman" panose="02020603050405020304" pitchFamily="18" charset="0"/>
              </a:rPr>
              <a:t> </a:t>
            </a:r>
            <a:r>
              <a:rPr lang="en-US" sz="1200" dirty="0" err="1">
                <a:ea typeface="Calibri" panose="020F0502020204030204" pitchFamily="34" charset="0"/>
                <a:cs typeface="Times New Roman" panose="02020603050405020304" pitchFamily="18" charset="0"/>
              </a:rPr>
              <a:t>დახმარების</a:t>
            </a:r>
            <a:r>
              <a:rPr lang="en-US" sz="1200" dirty="0">
                <a:ea typeface="Calibri" panose="020F0502020204030204" pitchFamily="34" charset="0"/>
                <a:cs typeface="Times New Roman" panose="02020603050405020304" pitchFamily="18" charset="0"/>
              </a:rPr>
              <a:t> </a:t>
            </a:r>
            <a:r>
              <a:rPr lang="en-US" sz="1200" dirty="0" err="1">
                <a:ea typeface="Calibri" panose="020F0502020204030204" pitchFamily="34" charset="0"/>
                <a:cs typeface="Times New Roman" panose="02020603050405020304" pitchFamily="18" charset="0"/>
              </a:rPr>
              <a:t>ხელმისაწვდომობის</a:t>
            </a:r>
            <a:r>
              <a:rPr lang="en-US" sz="1200" dirty="0">
                <a:ea typeface="Calibri" panose="020F0502020204030204" pitchFamily="34" charset="0"/>
                <a:cs typeface="Times New Roman" panose="02020603050405020304" pitchFamily="18" charset="0"/>
              </a:rPr>
              <a:t> </a:t>
            </a:r>
            <a:r>
              <a:rPr lang="en-US" sz="1200" dirty="0" err="1">
                <a:ea typeface="Calibri" panose="020F0502020204030204" pitchFamily="34" charset="0"/>
                <a:cs typeface="Times New Roman" panose="02020603050405020304" pitchFamily="18" charset="0"/>
              </a:rPr>
              <a:t>უზრუნველყოფის</a:t>
            </a:r>
            <a:r>
              <a:rPr lang="en-US" sz="1200" dirty="0">
                <a:ea typeface="Calibri" panose="020F0502020204030204" pitchFamily="34" charset="0"/>
                <a:cs typeface="Times New Roman" panose="02020603050405020304" pitchFamily="18" charset="0"/>
              </a:rPr>
              <a:t> </a:t>
            </a:r>
            <a:r>
              <a:rPr lang="en-US" sz="1200" dirty="0" err="1" smtClean="0">
                <a:ea typeface="Calibri" panose="020F0502020204030204" pitchFamily="34" charset="0"/>
                <a:cs typeface="Times New Roman" panose="02020603050405020304" pitchFamily="18" charset="0"/>
              </a:rPr>
              <a:t>კომისი</a:t>
            </a:r>
            <a:r>
              <a:rPr lang="ka-GE" sz="1200" dirty="0" smtClean="0">
                <a:ea typeface="Calibri" panose="020F0502020204030204" pitchFamily="34" charset="0"/>
                <a:cs typeface="Times New Roman" panose="02020603050405020304" pitchFamily="18" charset="0"/>
              </a:rPr>
              <a:t>ა“, რომლის მუშაობის შედეგად ვეტერანებს მიეცათ საშუალება მიეღოთ დაფინანსება </a:t>
            </a:r>
            <a:r>
              <a:rPr lang="ka-GE" sz="1200" dirty="0"/>
              <a:t>წინასაოპერაციო </a:t>
            </a:r>
            <a:r>
              <a:rPr lang="ka-GE" sz="1200" dirty="0" smtClean="0"/>
              <a:t>აუცილებელ გამოკვლევებზე, მედიკამენტებსა და სხვადასხვა სამედიცინო მომსახურებაზე.</a:t>
            </a:r>
          </a:p>
          <a:p>
            <a:pPr marL="0" indent="0" algn="just">
              <a:lnSpc>
                <a:spcPct val="150000"/>
              </a:lnSpc>
              <a:buNone/>
            </a:pPr>
            <a:r>
              <a:rPr lang="ka-GE" sz="1200" dirty="0"/>
              <a:t>ამ პროგრამის ამოქმედებამ საგრძნობლად გაზარდა იმ ვეტერანთა  რაოდენობა, რომლებმაც </a:t>
            </a:r>
            <a:r>
              <a:rPr lang="ka-GE" sz="1200" dirty="0" smtClean="0"/>
              <a:t>ისარგებლეს საყოველთაო ჯანდაცვის </a:t>
            </a:r>
            <a:r>
              <a:rPr lang="ka-GE" sz="1200" dirty="0"/>
              <a:t>სადაზღვევო </a:t>
            </a:r>
            <a:r>
              <a:rPr lang="ka-GE" sz="1200" dirty="0" smtClean="0"/>
              <a:t>პაკეტით. </a:t>
            </a:r>
          </a:p>
          <a:p>
            <a:pPr marL="0" indent="0" algn="just">
              <a:lnSpc>
                <a:spcPct val="150000"/>
              </a:lnSpc>
              <a:buNone/>
            </a:pPr>
            <a:r>
              <a:rPr lang="ka-GE" sz="1200" dirty="0"/>
              <a:t>ვეტერანთა საყოველთაო სადაზღვევო პაკეტი ზოგ შემთხვევაში არ ითვალისწინებს ვეტერანებისათვის ყველაზე ხშირად დამახასიათებელი დაავადებების </a:t>
            </a:r>
            <a:r>
              <a:rPr lang="ka-GE" sz="1200" dirty="0" smtClean="0"/>
              <a:t>მკურნალობას. </a:t>
            </a:r>
            <a:r>
              <a:rPr lang="ka-GE" sz="1200" dirty="0"/>
              <a:t>ვეტერანების მკურნალობის </a:t>
            </a:r>
            <a:r>
              <a:rPr lang="ka-GE" sz="1200" dirty="0" smtClean="0"/>
              <a:t>მოთხოვნადი </a:t>
            </a:r>
            <a:r>
              <a:rPr lang="ka-GE" sz="1200" dirty="0"/>
              <a:t>მიმართულებებია: </a:t>
            </a:r>
            <a:r>
              <a:rPr lang="ka-GE" sz="1200" dirty="0" smtClean="0"/>
              <a:t>გულსისხლძარღვთა სისტემის პათოლოგიები, ფსიქოსომატური პათოლოგიები, ნევროლოგია</a:t>
            </a:r>
            <a:r>
              <a:rPr lang="ka-GE" sz="1200" dirty="0"/>
              <a:t>, უროლოგია, </a:t>
            </a:r>
            <a:r>
              <a:rPr lang="ka-GE" sz="1200" dirty="0" smtClean="0"/>
              <a:t>ძვალსახსართა პათოლოგიები, გასტროენტეროლოგია, ოფთალოლოგია, სოციალური დაავადებები: ტუბერკულოზი, ალკოჰოლიზმი, ნარკომანია.</a:t>
            </a:r>
          </a:p>
          <a:p>
            <a:pPr marL="0" indent="0" algn="just">
              <a:lnSpc>
                <a:spcPct val="150000"/>
              </a:lnSpc>
              <a:buNone/>
            </a:pPr>
            <a:r>
              <a:rPr lang="ka-GE" sz="1200" dirty="0"/>
              <a:t>ყველაზე იშვიათად </a:t>
            </a:r>
            <a:r>
              <a:rPr lang="ka-GE" sz="1200" dirty="0" smtClean="0"/>
              <a:t>გვხვდება: რეპროდუქტოლოგია, ჭარბი წონის კორექცია.</a:t>
            </a:r>
            <a:endParaRPr lang="en-US" sz="1200" dirty="0">
              <a:latin typeface="Sylfaen" panose="010A0502050306030303" pitchFamily="18" charset="0"/>
            </a:endParaRPr>
          </a:p>
        </p:txBody>
      </p:sp>
      <p:sp>
        <p:nvSpPr>
          <p:cNvPr id="6" name="Номер слайда 5"/>
          <p:cNvSpPr>
            <a:spLocks noGrp="1"/>
          </p:cNvSpPr>
          <p:nvPr>
            <p:ph type="sldNum" sz="quarter" idx="12"/>
          </p:nvPr>
        </p:nvSpPr>
        <p:spPr>
          <a:xfrm>
            <a:off x="8077200" y="6528816"/>
            <a:ext cx="1066800" cy="329184"/>
          </a:xfrm>
        </p:spPr>
        <p:txBody>
          <a:bodyPr/>
          <a:lstStyle/>
          <a:p>
            <a:pPr algn="r"/>
            <a:r>
              <a:rPr lang="en-US" sz="1200" b="0" dirty="0" smtClean="0">
                <a:solidFill>
                  <a:schemeClr val="tx1"/>
                </a:solidFill>
                <a:latin typeface="Sylfaen" panose="010A0502050306030303" pitchFamily="18" charset="0"/>
              </a:rPr>
              <a:t>4</a:t>
            </a:r>
            <a:r>
              <a:rPr lang="ka-GE" sz="1200" b="0" dirty="0">
                <a:solidFill>
                  <a:schemeClr val="tx1"/>
                </a:solidFill>
                <a:latin typeface="Sylfaen" panose="010A0502050306030303" pitchFamily="18" charset="0"/>
              </a:rPr>
              <a:t>9</a:t>
            </a:r>
            <a:endParaRPr lang="en-US" sz="1200" b="0" dirty="0">
              <a:solidFill>
                <a:schemeClr val="tx1"/>
              </a:solidFill>
              <a:latin typeface="Sylfaen" panose="010A0502050306030303" pitchFamily="18" charset="0"/>
            </a:endParaRPr>
          </a:p>
        </p:txBody>
      </p:sp>
    </p:spTree>
    <p:extLst>
      <p:ext uri="{BB962C8B-B14F-4D97-AF65-F5344CB8AC3E}">
        <p14:creationId xmlns:p14="http://schemas.microsoft.com/office/powerpoint/2010/main" val="94994968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1448684670"/>
              </p:ext>
            </p:extLst>
          </p:nvPr>
        </p:nvGraphicFramePr>
        <p:xfrm>
          <a:off x="2641599" y="1378373"/>
          <a:ext cx="3293534" cy="2565162"/>
        </p:xfrm>
        <a:graphic>
          <a:graphicData uri="http://schemas.openxmlformats.org/drawingml/2006/table">
            <a:tbl>
              <a:tblPr firstRow="1" bandRow="1">
                <a:tableStyleId>{5C22544A-7EE6-4342-B048-85BDC9FD1C3A}</a:tableStyleId>
              </a:tblPr>
              <a:tblGrid>
                <a:gridCol w="1261534"/>
                <a:gridCol w="999067"/>
                <a:gridCol w="1032933"/>
              </a:tblGrid>
              <a:tr h="354264">
                <a:tc>
                  <a:txBody>
                    <a:bodyPr/>
                    <a:lstStyle/>
                    <a:p>
                      <a:r>
                        <a:rPr lang="ka-GE" sz="1200" dirty="0" smtClean="0"/>
                        <a:t>თარიღი</a:t>
                      </a:r>
                      <a:endParaRPr lang="en-US" sz="1200" dirty="0"/>
                    </a:p>
                  </a:txBody>
                  <a:tcPr anchor="ctr"/>
                </a:tc>
                <a:tc>
                  <a:txBody>
                    <a:bodyPr/>
                    <a:lstStyle/>
                    <a:p>
                      <a:pPr marL="0" algn="l" defTabSz="914400" rtl="0" eaLnBrk="1" latinLnBrk="0" hangingPunct="1"/>
                      <a:r>
                        <a:rPr lang="ka-GE" sz="1200" b="1" kern="1200" dirty="0" smtClean="0">
                          <a:solidFill>
                            <a:schemeClr val="lt1"/>
                          </a:solidFill>
                          <a:latin typeface="+mn-lt"/>
                          <a:ea typeface="+mn-ea"/>
                          <a:cs typeface="+mn-cs"/>
                        </a:rPr>
                        <a:t>ქალაქი</a:t>
                      </a:r>
                      <a:endParaRPr lang="en-US" sz="1200" b="1" kern="1200" dirty="0">
                        <a:solidFill>
                          <a:schemeClr val="lt1"/>
                        </a:solidFill>
                        <a:latin typeface="+mn-lt"/>
                        <a:ea typeface="+mn-ea"/>
                        <a:cs typeface="+mn-cs"/>
                      </a:endParaRPr>
                    </a:p>
                  </a:txBody>
                  <a:tcPr/>
                </a:tc>
                <a:tc>
                  <a:txBody>
                    <a:bodyPr/>
                    <a:lstStyle/>
                    <a:p>
                      <a:pPr marL="0" algn="l" defTabSz="914400" rtl="0" eaLnBrk="1" latinLnBrk="0" hangingPunct="1"/>
                      <a:r>
                        <a:rPr lang="ka-GE" sz="1200" b="1" kern="1200" dirty="0" smtClean="0">
                          <a:solidFill>
                            <a:schemeClr val="lt1"/>
                          </a:solidFill>
                          <a:latin typeface="+mn-lt"/>
                          <a:ea typeface="+mn-ea"/>
                          <a:cs typeface="+mn-cs"/>
                        </a:rPr>
                        <a:t>რაოდენობა</a:t>
                      </a:r>
                      <a:endParaRPr lang="en-US" sz="1200" b="1" kern="1200" dirty="0">
                        <a:solidFill>
                          <a:schemeClr val="lt1"/>
                        </a:solidFill>
                        <a:latin typeface="+mn-lt"/>
                        <a:ea typeface="+mn-ea"/>
                        <a:cs typeface="+mn-cs"/>
                      </a:endParaRPr>
                    </a:p>
                  </a:txBody>
                  <a:tcPr/>
                </a:tc>
              </a:tr>
              <a:tr h="4367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1200" dirty="0" smtClean="0"/>
                        <a:t>17</a:t>
                      </a:r>
                      <a:r>
                        <a:rPr lang="ka-GE" sz="1200" baseline="0" dirty="0" smtClean="0"/>
                        <a:t> ოქტომბერი</a:t>
                      </a:r>
                      <a:endParaRPr lang="en-US" sz="1200" dirty="0" smtClean="0"/>
                    </a:p>
                    <a:p>
                      <a:endParaRPr lang="en-US" sz="1200" dirty="0"/>
                    </a:p>
                  </a:txBody>
                  <a:tcPr anchor="ctr"/>
                </a:tc>
                <a:tc>
                  <a:txBody>
                    <a:bodyPr/>
                    <a:lstStyle/>
                    <a:p>
                      <a:r>
                        <a:rPr lang="ka-GE" sz="1200" dirty="0" smtClean="0"/>
                        <a:t>თბილისი</a:t>
                      </a:r>
                      <a:endParaRPr lang="en-US" sz="1200" dirty="0"/>
                    </a:p>
                  </a:txBody>
                  <a:tcPr anchor="ctr"/>
                </a:tc>
                <a:tc>
                  <a:txBody>
                    <a:bodyPr/>
                    <a:lstStyle/>
                    <a:p>
                      <a:pPr algn="ctr"/>
                      <a:r>
                        <a:rPr lang="ka-GE" sz="1200" dirty="0" smtClean="0"/>
                        <a:t>140</a:t>
                      </a:r>
                      <a:endParaRPr lang="en-US" sz="1200" dirty="0"/>
                    </a:p>
                  </a:txBody>
                  <a:tcPr anchor="ctr"/>
                </a:tc>
              </a:tr>
              <a:tr h="325146">
                <a:tc>
                  <a:txBody>
                    <a:bodyPr/>
                    <a:lstStyle/>
                    <a:p>
                      <a:r>
                        <a:rPr lang="ka-GE" sz="1200" dirty="0" smtClean="0"/>
                        <a:t>3 მარტი</a:t>
                      </a:r>
                      <a:endParaRPr lang="en-US" sz="1200" dirty="0"/>
                    </a:p>
                  </a:txBody>
                  <a:tcPr anchor="ctr"/>
                </a:tc>
                <a:tc>
                  <a:txBody>
                    <a:bodyPr/>
                    <a:lstStyle/>
                    <a:p>
                      <a:r>
                        <a:rPr lang="ka-GE" sz="1200" dirty="0" smtClean="0"/>
                        <a:t>თბილისი</a:t>
                      </a:r>
                      <a:endParaRPr lang="en-US" sz="1200" dirty="0"/>
                    </a:p>
                  </a:txBody>
                  <a:tcPr anchor="ctr"/>
                </a:tc>
                <a:tc>
                  <a:txBody>
                    <a:bodyPr/>
                    <a:lstStyle/>
                    <a:p>
                      <a:pPr algn="ctr"/>
                      <a:r>
                        <a:rPr lang="ka-GE" sz="1200" dirty="0" smtClean="0"/>
                        <a:t>120</a:t>
                      </a:r>
                      <a:endParaRPr lang="en-US" sz="1200" dirty="0"/>
                    </a:p>
                  </a:txBody>
                  <a:tcPr anchor="ctr"/>
                </a:tc>
              </a:tr>
              <a:tr h="354264">
                <a:tc>
                  <a:txBody>
                    <a:bodyPr/>
                    <a:lstStyle/>
                    <a:p>
                      <a:r>
                        <a:rPr lang="ka-GE" sz="1200" dirty="0" smtClean="0"/>
                        <a:t>29 სექტემბერი</a:t>
                      </a:r>
                      <a:endParaRPr lang="en-US" sz="1200" dirty="0"/>
                    </a:p>
                  </a:txBody>
                  <a:tcPr anchor="ctr"/>
                </a:tc>
                <a:tc>
                  <a:txBody>
                    <a:bodyPr/>
                    <a:lstStyle/>
                    <a:p>
                      <a:r>
                        <a:rPr lang="ka-GE" sz="1200" dirty="0" smtClean="0"/>
                        <a:t>თბილისი</a:t>
                      </a:r>
                      <a:endParaRPr lang="en-US" sz="1200" dirty="0"/>
                    </a:p>
                  </a:txBody>
                  <a:tcPr anchor="ctr"/>
                </a:tc>
                <a:tc>
                  <a:txBody>
                    <a:bodyPr/>
                    <a:lstStyle/>
                    <a:p>
                      <a:pPr algn="ctr"/>
                      <a:r>
                        <a:rPr lang="ka-GE" sz="1200" dirty="0" smtClean="0"/>
                        <a:t>100</a:t>
                      </a:r>
                      <a:endParaRPr lang="en-US" sz="1200" dirty="0"/>
                    </a:p>
                  </a:txBody>
                  <a:tcPr anchor="ctr"/>
                </a:tc>
              </a:tr>
              <a:tr h="354264">
                <a:tc>
                  <a:txBody>
                    <a:bodyPr/>
                    <a:lstStyle/>
                    <a:p>
                      <a:r>
                        <a:rPr lang="ka-GE" sz="1200" dirty="0" smtClean="0"/>
                        <a:t>20 ოქტომბერი</a:t>
                      </a:r>
                      <a:endParaRPr lang="en-US" sz="1200" dirty="0"/>
                    </a:p>
                  </a:txBody>
                  <a:tcPr anchor="ctr"/>
                </a:tc>
                <a:tc>
                  <a:txBody>
                    <a:bodyPr/>
                    <a:lstStyle/>
                    <a:p>
                      <a:r>
                        <a:rPr lang="ka-GE" sz="1200" smtClean="0"/>
                        <a:t>თბილისი</a:t>
                      </a:r>
                      <a:endParaRPr lang="en-US" sz="1200" dirty="0"/>
                    </a:p>
                  </a:txBody>
                  <a:tcPr anchor="ctr"/>
                </a:tc>
                <a:tc>
                  <a:txBody>
                    <a:bodyPr/>
                    <a:lstStyle/>
                    <a:p>
                      <a:pPr algn="ctr"/>
                      <a:r>
                        <a:rPr lang="ka-GE" sz="1200" dirty="0" smtClean="0"/>
                        <a:t>127</a:t>
                      </a:r>
                      <a:endParaRPr lang="en-US" sz="1200" dirty="0"/>
                    </a:p>
                  </a:txBody>
                  <a:tcPr anchor="ctr"/>
                </a:tc>
              </a:tr>
              <a:tr h="354264">
                <a:tc>
                  <a:txBody>
                    <a:bodyPr/>
                    <a:lstStyle/>
                    <a:p>
                      <a:r>
                        <a:rPr lang="ka-GE" sz="1200" dirty="0" smtClean="0"/>
                        <a:t>8 დეკემბერი</a:t>
                      </a:r>
                      <a:endParaRPr lang="en-US" sz="1200" dirty="0"/>
                    </a:p>
                  </a:txBody>
                  <a:tcPr anchor="ctr"/>
                </a:tc>
                <a:tc>
                  <a:txBody>
                    <a:bodyPr/>
                    <a:lstStyle/>
                    <a:p>
                      <a:r>
                        <a:rPr lang="ka-GE" sz="1200" dirty="0" smtClean="0"/>
                        <a:t>თბილისი</a:t>
                      </a:r>
                      <a:endParaRPr lang="en-US" sz="1200" dirty="0"/>
                    </a:p>
                  </a:txBody>
                  <a:tcPr anchor="ctr"/>
                </a:tc>
                <a:tc>
                  <a:txBody>
                    <a:bodyPr/>
                    <a:lstStyle/>
                    <a:p>
                      <a:pPr algn="ctr"/>
                      <a:r>
                        <a:rPr lang="ka-GE" sz="1200" dirty="0" smtClean="0"/>
                        <a:t>85</a:t>
                      </a:r>
                      <a:endParaRPr lang="en-US" sz="1200" dirty="0"/>
                    </a:p>
                  </a:txBody>
                  <a:tcPr anchor="ctr"/>
                </a:tc>
              </a:tr>
              <a:tr h="354264">
                <a:tc>
                  <a:txBody>
                    <a:bodyPr/>
                    <a:lstStyle/>
                    <a:p>
                      <a:r>
                        <a:rPr lang="ka-GE" sz="1200" dirty="0" smtClean="0"/>
                        <a:t>სულ :</a:t>
                      </a:r>
                      <a:endParaRPr lang="en-US" sz="1200" dirty="0"/>
                    </a:p>
                  </a:txBody>
                  <a:tcPr anchor="ctr"/>
                </a:tc>
                <a:tc>
                  <a:txBody>
                    <a:bodyPr/>
                    <a:lstStyle/>
                    <a:p>
                      <a:endParaRPr lang="en-US"/>
                    </a:p>
                  </a:txBody>
                  <a:tcPr anchor="ctr"/>
                </a:tc>
                <a:tc>
                  <a:txBody>
                    <a:bodyPr/>
                    <a:lstStyle/>
                    <a:p>
                      <a:pPr marL="0" algn="ctr" defTabSz="914400" rtl="0" eaLnBrk="1" latinLnBrk="0" hangingPunct="1"/>
                      <a:r>
                        <a:rPr lang="ka-GE" sz="1200" b="1" kern="1200" dirty="0" smtClean="0">
                          <a:solidFill>
                            <a:schemeClr val="dk1"/>
                          </a:solidFill>
                          <a:latin typeface="+mn-lt"/>
                          <a:ea typeface="+mn-ea"/>
                          <a:cs typeface="+mn-cs"/>
                        </a:rPr>
                        <a:t>572</a:t>
                      </a:r>
                      <a:endParaRPr lang="en-US" sz="1200" b="1" kern="1200" dirty="0">
                        <a:solidFill>
                          <a:schemeClr val="dk1"/>
                        </a:solidFill>
                        <a:latin typeface="+mn-lt"/>
                        <a:ea typeface="+mn-ea"/>
                        <a:cs typeface="+mn-cs"/>
                      </a:endParaRPr>
                    </a:p>
                  </a:txBody>
                  <a:tcPr anchor="ctr"/>
                </a:tc>
              </a:tr>
            </a:tbl>
          </a:graphicData>
        </a:graphic>
      </p:graphicFrame>
      <p:graphicFrame>
        <p:nvGraphicFramePr>
          <p:cNvPr id="8" name="Объект 3"/>
          <p:cNvGraphicFramePr>
            <a:graphicFrameLocks/>
          </p:cNvGraphicFramePr>
          <p:nvPr>
            <p:extLst>
              <p:ext uri="{D42A27DB-BD31-4B8C-83A1-F6EECF244321}">
                <p14:modId xmlns:p14="http://schemas.microsoft.com/office/powerpoint/2010/main" val="1723142707"/>
              </p:ext>
            </p:extLst>
          </p:nvPr>
        </p:nvGraphicFramePr>
        <p:xfrm>
          <a:off x="330201" y="4512733"/>
          <a:ext cx="2988733" cy="1381760"/>
        </p:xfrm>
        <a:graphic>
          <a:graphicData uri="http://schemas.openxmlformats.org/drawingml/2006/table">
            <a:tbl>
              <a:tblPr firstRow="1" bandRow="1">
                <a:tableStyleId>{5C22544A-7EE6-4342-B048-85BDC9FD1C3A}</a:tableStyleId>
              </a:tblPr>
              <a:tblGrid>
                <a:gridCol w="1117600"/>
                <a:gridCol w="872067"/>
                <a:gridCol w="999066"/>
              </a:tblGrid>
              <a:tr h="370840">
                <a:tc>
                  <a:txBody>
                    <a:bodyPr/>
                    <a:lstStyle/>
                    <a:p>
                      <a:pPr algn="ctr"/>
                      <a:r>
                        <a:rPr lang="ka-GE" sz="1200" dirty="0" smtClean="0"/>
                        <a:t>თარიღი</a:t>
                      </a:r>
                      <a:endParaRPr lang="en-US" sz="1200" dirty="0"/>
                    </a:p>
                  </a:txBody>
                  <a:tcPr anchor="ctr"/>
                </a:tc>
                <a:tc>
                  <a:txBody>
                    <a:bodyPr/>
                    <a:lstStyle/>
                    <a:p>
                      <a:pPr algn="ctr"/>
                      <a:r>
                        <a:rPr lang="ka-GE" sz="1200" dirty="0" smtClean="0"/>
                        <a:t>შიდა ქართლის მხარე</a:t>
                      </a:r>
                      <a:endParaRPr lang="en-US" sz="1200" dirty="0"/>
                    </a:p>
                  </a:txBody>
                  <a:tcPr anchor="ctr"/>
                </a:tc>
                <a:tc>
                  <a:txBody>
                    <a:bodyPr/>
                    <a:lstStyle/>
                    <a:p>
                      <a:pPr algn="ctr"/>
                      <a:r>
                        <a:rPr lang="ka-GE" sz="1200" dirty="0" smtClean="0"/>
                        <a:t>რაოდენობა</a:t>
                      </a:r>
                      <a:endParaRPr lang="en-US" sz="1200" dirty="0"/>
                    </a:p>
                  </a:txBody>
                  <a:tcPr anchor="ctr"/>
                </a:tc>
              </a:tr>
              <a:tr h="370840">
                <a:tc>
                  <a:txBody>
                    <a:bodyPr/>
                    <a:lstStyle/>
                    <a:p>
                      <a:r>
                        <a:rPr lang="ka-GE" sz="1200" dirty="0" smtClean="0"/>
                        <a:t>14 აპრილი</a:t>
                      </a:r>
                      <a:endParaRPr lang="en-US" sz="1200" dirty="0"/>
                    </a:p>
                  </a:txBody>
                  <a:tcPr anchor="ctr"/>
                </a:tc>
                <a:tc>
                  <a:txBody>
                    <a:bodyPr/>
                    <a:lstStyle/>
                    <a:p>
                      <a:r>
                        <a:rPr lang="ka-GE" sz="1200" dirty="0" smtClean="0"/>
                        <a:t>ნიქოზი</a:t>
                      </a:r>
                      <a:endParaRPr lang="en-US" sz="1200" dirty="0"/>
                    </a:p>
                  </a:txBody>
                  <a:tcPr anchor="ctr"/>
                </a:tc>
                <a:tc>
                  <a:txBody>
                    <a:bodyPr/>
                    <a:lstStyle/>
                    <a:p>
                      <a:pPr algn="ctr"/>
                      <a:r>
                        <a:rPr lang="ka-GE" sz="1200" dirty="0" smtClean="0"/>
                        <a:t>100</a:t>
                      </a:r>
                      <a:endParaRPr lang="en-US" sz="1200" dirty="0"/>
                    </a:p>
                  </a:txBody>
                  <a:tcPr anchor="ctr"/>
                </a:tc>
              </a:tr>
              <a:tr h="370840">
                <a:tc>
                  <a:txBody>
                    <a:bodyPr/>
                    <a:lstStyle/>
                    <a:p>
                      <a:r>
                        <a:rPr lang="ka-GE" sz="1200" dirty="0" smtClean="0"/>
                        <a:t>17 ნოემბერი</a:t>
                      </a:r>
                      <a:endParaRPr lang="en-US" sz="1200" dirty="0"/>
                    </a:p>
                  </a:txBody>
                  <a:tcPr anchor="ctr"/>
                </a:tc>
                <a:tc>
                  <a:txBody>
                    <a:bodyPr/>
                    <a:lstStyle/>
                    <a:p>
                      <a:r>
                        <a:rPr lang="ka-GE" sz="1200" dirty="0" smtClean="0"/>
                        <a:t>დვანი</a:t>
                      </a:r>
                      <a:endParaRPr lang="en-US" sz="1200" dirty="0"/>
                    </a:p>
                  </a:txBody>
                  <a:tcPr anchor="ctr"/>
                </a:tc>
                <a:tc>
                  <a:txBody>
                    <a:bodyPr/>
                    <a:lstStyle/>
                    <a:p>
                      <a:pPr algn="ctr"/>
                      <a:r>
                        <a:rPr lang="ka-GE" sz="1200" dirty="0" smtClean="0"/>
                        <a:t>87</a:t>
                      </a:r>
                      <a:endParaRPr lang="en-US" sz="1200" dirty="0"/>
                    </a:p>
                  </a:txBody>
                  <a:tcPr anchor="ctr"/>
                </a:tc>
              </a:tr>
            </a:tbl>
          </a:graphicData>
        </a:graphic>
      </p:graphicFrame>
      <p:graphicFrame>
        <p:nvGraphicFramePr>
          <p:cNvPr id="9" name="Объект 3"/>
          <p:cNvGraphicFramePr>
            <a:graphicFrameLocks/>
          </p:cNvGraphicFramePr>
          <p:nvPr>
            <p:extLst>
              <p:ext uri="{D42A27DB-BD31-4B8C-83A1-F6EECF244321}">
                <p14:modId xmlns:p14="http://schemas.microsoft.com/office/powerpoint/2010/main" val="1790996642"/>
              </p:ext>
            </p:extLst>
          </p:nvPr>
        </p:nvGraphicFramePr>
        <p:xfrm>
          <a:off x="4927600" y="4512733"/>
          <a:ext cx="3225801" cy="1381760"/>
        </p:xfrm>
        <a:graphic>
          <a:graphicData uri="http://schemas.openxmlformats.org/drawingml/2006/table">
            <a:tbl>
              <a:tblPr firstRow="1" bandRow="1">
                <a:tableStyleId>{5C22544A-7EE6-4342-B048-85BDC9FD1C3A}</a:tableStyleId>
              </a:tblPr>
              <a:tblGrid>
                <a:gridCol w="1168401"/>
                <a:gridCol w="956733"/>
                <a:gridCol w="1100667"/>
              </a:tblGrid>
              <a:tr h="370840">
                <a:tc>
                  <a:txBody>
                    <a:bodyPr/>
                    <a:lstStyle/>
                    <a:p>
                      <a:pPr algn="ctr"/>
                      <a:r>
                        <a:rPr lang="ka-GE" sz="1200" dirty="0" smtClean="0"/>
                        <a:t>თარიღი</a:t>
                      </a:r>
                      <a:endParaRPr lang="en-US" sz="1200" dirty="0"/>
                    </a:p>
                  </a:txBody>
                  <a:tcPr anchor="ctr"/>
                </a:tc>
                <a:tc>
                  <a:txBody>
                    <a:bodyPr/>
                    <a:lstStyle/>
                    <a:p>
                      <a:pPr algn="ctr"/>
                      <a:r>
                        <a:rPr lang="ka-GE" sz="1200" dirty="0" smtClean="0"/>
                        <a:t>ქვემო ქართლის მხარე</a:t>
                      </a:r>
                      <a:endParaRPr lang="en-US" sz="1200" dirty="0"/>
                    </a:p>
                  </a:txBody>
                  <a:tcPr anchor="ctr"/>
                </a:tc>
                <a:tc>
                  <a:txBody>
                    <a:bodyPr/>
                    <a:lstStyle/>
                    <a:p>
                      <a:pPr algn="ctr"/>
                      <a:r>
                        <a:rPr lang="ka-GE" sz="1200" dirty="0" smtClean="0"/>
                        <a:t>რაოდენობა</a:t>
                      </a:r>
                      <a:endParaRPr lang="en-US" sz="1200" dirty="0"/>
                    </a:p>
                  </a:txBody>
                  <a:tcPr anchor="ctr"/>
                </a:tc>
              </a:tr>
              <a:tr h="370840">
                <a:tc>
                  <a:txBody>
                    <a:bodyPr/>
                    <a:lstStyle/>
                    <a:p>
                      <a:r>
                        <a:rPr lang="ka-GE" sz="1200" dirty="0" smtClean="0"/>
                        <a:t>20 მარტი</a:t>
                      </a:r>
                      <a:endParaRPr lang="en-US" sz="1200" dirty="0"/>
                    </a:p>
                  </a:txBody>
                  <a:tcPr anchor="ctr"/>
                </a:tc>
                <a:tc>
                  <a:txBody>
                    <a:bodyPr/>
                    <a:lstStyle/>
                    <a:p>
                      <a:r>
                        <a:rPr lang="ka-GE" sz="1200" dirty="0" smtClean="0"/>
                        <a:t>რუსთავი</a:t>
                      </a:r>
                      <a:endParaRPr lang="en-US" sz="1200" dirty="0"/>
                    </a:p>
                  </a:txBody>
                  <a:tcPr anchor="ctr"/>
                </a:tc>
                <a:tc>
                  <a:txBody>
                    <a:bodyPr/>
                    <a:lstStyle/>
                    <a:p>
                      <a:pPr algn="ctr"/>
                      <a:r>
                        <a:rPr lang="ka-GE" sz="1200" dirty="0" smtClean="0"/>
                        <a:t>80</a:t>
                      </a:r>
                      <a:endParaRPr lang="en-US" sz="1200" dirty="0"/>
                    </a:p>
                  </a:txBody>
                  <a:tcPr anchor="ctr"/>
                </a:tc>
              </a:tr>
              <a:tr h="370840">
                <a:tc>
                  <a:txBody>
                    <a:bodyPr/>
                    <a:lstStyle/>
                    <a:p>
                      <a:r>
                        <a:rPr lang="ka-GE" sz="1200" dirty="0" smtClean="0"/>
                        <a:t>15 დეკემბერი</a:t>
                      </a:r>
                      <a:endParaRPr lang="en-US" sz="1200" dirty="0"/>
                    </a:p>
                  </a:txBody>
                  <a:tcPr anchor="ctr"/>
                </a:tc>
                <a:tc>
                  <a:txBody>
                    <a:bodyPr/>
                    <a:lstStyle/>
                    <a:p>
                      <a:r>
                        <a:rPr lang="ka-GE" sz="1200" dirty="0" smtClean="0"/>
                        <a:t>გარდაბანი</a:t>
                      </a:r>
                      <a:endParaRPr lang="en-US" sz="1200" dirty="0"/>
                    </a:p>
                  </a:txBody>
                  <a:tcPr anchor="ctr"/>
                </a:tc>
                <a:tc>
                  <a:txBody>
                    <a:bodyPr/>
                    <a:lstStyle/>
                    <a:p>
                      <a:pPr algn="ctr"/>
                      <a:r>
                        <a:rPr lang="ka-GE" sz="1200" dirty="0" smtClean="0"/>
                        <a:t>95</a:t>
                      </a:r>
                      <a:endParaRPr lang="en-US" sz="1200" dirty="0"/>
                    </a:p>
                  </a:txBody>
                  <a:tcPr anchor="ctr"/>
                </a:tc>
              </a:tr>
            </a:tbl>
          </a:graphicData>
        </a:graphic>
      </p:graphicFrame>
      <p:sp>
        <p:nvSpPr>
          <p:cNvPr id="10" name="Прямоугольник 9"/>
          <p:cNvSpPr/>
          <p:nvPr/>
        </p:nvSpPr>
        <p:spPr>
          <a:xfrm>
            <a:off x="1" y="455043"/>
            <a:ext cx="9000066" cy="523220"/>
          </a:xfrm>
          <a:prstGeom prst="rect">
            <a:avLst/>
          </a:prstGeom>
        </p:spPr>
        <p:txBody>
          <a:bodyPr wrap="square">
            <a:spAutoFit/>
          </a:bodyPr>
          <a:lstStyle/>
          <a:p>
            <a:pPr algn="ctr"/>
            <a:r>
              <a:rPr lang="ka-GE" sz="1400" b="1" dirty="0" smtClean="0">
                <a:ea typeface="Calibri" panose="020F0502020204030204" pitchFamily="34" charset="0"/>
                <a:cs typeface="Sylfaen" panose="010A0502050306030303" pitchFamily="18" charset="0"/>
              </a:rPr>
              <a:t>საქართველოს რეგიონების მასშტაბით გ.ჩაფიძის </a:t>
            </a:r>
            <a:r>
              <a:rPr lang="ka-GE" sz="1400" b="1" dirty="0">
                <a:ea typeface="Calibri" panose="020F0502020204030204" pitchFamily="34" charset="0"/>
                <a:cs typeface="Sylfaen" panose="010A0502050306030303" pitchFamily="18" charset="0"/>
              </a:rPr>
              <a:t>კლინიკის ექიმთა მობილური </a:t>
            </a:r>
            <a:r>
              <a:rPr lang="ka-GE" sz="1400" b="1" dirty="0" smtClean="0">
                <a:ea typeface="Calibri" panose="020F0502020204030204" pitchFamily="34" charset="0"/>
                <a:cs typeface="Sylfaen" panose="010A0502050306030303" pitchFamily="18" charset="0"/>
              </a:rPr>
              <a:t>ჯგუფების მიერ ჩატარებული კვლევები საქართველოს რეგიონების მიხედვით. </a:t>
            </a:r>
            <a:endParaRPr lang="en-US" sz="1400" b="1" dirty="0"/>
          </a:p>
        </p:txBody>
      </p:sp>
      <p:sp>
        <p:nvSpPr>
          <p:cNvPr id="12" name="Прямоугольник 11"/>
          <p:cNvSpPr/>
          <p:nvPr/>
        </p:nvSpPr>
        <p:spPr>
          <a:xfrm>
            <a:off x="7955458" y="978263"/>
            <a:ext cx="958917" cy="276999"/>
          </a:xfrm>
          <a:prstGeom prst="rect">
            <a:avLst/>
          </a:prstGeom>
        </p:spPr>
        <p:txBody>
          <a:bodyPr wrap="none">
            <a:spAutoFit/>
          </a:bodyPr>
          <a:lstStyle/>
          <a:p>
            <a:r>
              <a:rPr lang="ka-GE" sz="1200" dirty="0">
                <a:ea typeface="Calibri" panose="020F0502020204030204" pitchFamily="34" charset="0"/>
                <a:cs typeface="Sylfaen" panose="010A0502050306030303" pitchFamily="18" charset="0"/>
              </a:rPr>
              <a:t>დანართი 1</a:t>
            </a:r>
            <a:endParaRPr lang="en-US" sz="1200" dirty="0"/>
          </a:p>
        </p:txBody>
      </p:sp>
      <p:sp>
        <p:nvSpPr>
          <p:cNvPr id="7"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ka-GE" sz="1200" b="0" dirty="0" smtClean="0">
                <a:solidFill>
                  <a:schemeClr val="tx1"/>
                </a:solidFill>
              </a:rPr>
              <a:t>50</a:t>
            </a:r>
            <a:endParaRPr lang="en-US" sz="1200" b="0" dirty="0">
              <a:solidFill>
                <a:schemeClr val="tx1"/>
              </a:solidFill>
            </a:endParaRPr>
          </a:p>
        </p:txBody>
      </p:sp>
    </p:spTree>
    <p:extLst>
      <p:ext uri="{BB962C8B-B14F-4D97-AF65-F5344CB8AC3E}">
        <p14:creationId xmlns:p14="http://schemas.microsoft.com/office/powerpoint/2010/main" val="144729904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3"/>
          <p:cNvGraphicFramePr>
            <a:graphicFrameLocks/>
          </p:cNvGraphicFramePr>
          <p:nvPr>
            <p:extLst>
              <p:ext uri="{D42A27DB-BD31-4B8C-83A1-F6EECF244321}">
                <p14:modId xmlns:p14="http://schemas.microsoft.com/office/powerpoint/2010/main" val="29881839"/>
              </p:ext>
            </p:extLst>
          </p:nvPr>
        </p:nvGraphicFramePr>
        <p:xfrm>
          <a:off x="93133" y="2431626"/>
          <a:ext cx="2988733" cy="1198880"/>
        </p:xfrm>
        <a:graphic>
          <a:graphicData uri="http://schemas.openxmlformats.org/drawingml/2006/table">
            <a:tbl>
              <a:tblPr firstRow="1" bandRow="1">
                <a:tableStyleId>{5C22544A-7EE6-4342-B048-85BDC9FD1C3A}</a:tableStyleId>
              </a:tblPr>
              <a:tblGrid>
                <a:gridCol w="956733"/>
                <a:gridCol w="1041400"/>
                <a:gridCol w="990600"/>
              </a:tblGrid>
              <a:tr h="370840">
                <a:tc>
                  <a:txBody>
                    <a:bodyPr/>
                    <a:lstStyle/>
                    <a:p>
                      <a:pPr algn="ctr"/>
                      <a:r>
                        <a:rPr lang="ka-GE" sz="1200" dirty="0" smtClean="0"/>
                        <a:t>თარიღი</a:t>
                      </a:r>
                      <a:endParaRPr lang="en-US" sz="1200" dirty="0"/>
                    </a:p>
                  </a:txBody>
                  <a:tcPr anchor="ctr"/>
                </a:tc>
                <a:tc>
                  <a:txBody>
                    <a:bodyPr/>
                    <a:lstStyle/>
                    <a:p>
                      <a:pPr algn="ctr"/>
                      <a:r>
                        <a:rPr lang="ka-GE" sz="1200" dirty="0" smtClean="0"/>
                        <a:t>გურიის მხარე</a:t>
                      </a:r>
                      <a:endParaRPr lang="en-US" sz="1200" dirty="0"/>
                    </a:p>
                  </a:txBody>
                  <a:tcPr anchor="ctr"/>
                </a:tc>
                <a:tc>
                  <a:txBody>
                    <a:bodyPr/>
                    <a:lstStyle/>
                    <a:p>
                      <a:pPr algn="ctr"/>
                      <a:r>
                        <a:rPr lang="ka-GE" sz="1200" dirty="0" smtClean="0"/>
                        <a:t>რაოდენობა</a:t>
                      </a:r>
                      <a:endParaRPr lang="en-US" sz="1200" dirty="0"/>
                    </a:p>
                  </a:txBody>
                  <a:tcPr anchor="ctr"/>
                </a:tc>
              </a:tr>
              <a:tr h="370840">
                <a:tc>
                  <a:txBody>
                    <a:bodyPr/>
                    <a:lstStyle/>
                    <a:p>
                      <a:r>
                        <a:rPr lang="ka-GE" sz="1200" dirty="0" smtClean="0"/>
                        <a:t>4 აპრილი</a:t>
                      </a:r>
                      <a:endParaRPr lang="en-US" sz="1200" dirty="0"/>
                    </a:p>
                  </a:txBody>
                  <a:tcPr anchor="ctr"/>
                </a:tc>
                <a:tc>
                  <a:txBody>
                    <a:bodyPr/>
                    <a:lstStyle/>
                    <a:p>
                      <a:r>
                        <a:rPr lang="ka-GE" sz="1200" dirty="0" smtClean="0"/>
                        <a:t>ჩოხატაური</a:t>
                      </a:r>
                      <a:endParaRPr lang="en-US" sz="1200" dirty="0"/>
                    </a:p>
                  </a:txBody>
                  <a:tcPr anchor="ctr"/>
                </a:tc>
                <a:tc>
                  <a:txBody>
                    <a:bodyPr/>
                    <a:lstStyle/>
                    <a:p>
                      <a:pPr algn="ctr"/>
                      <a:r>
                        <a:rPr lang="ka-GE" sz="1200" dirty="0" smtClean="0"/>
                        <a:t>80</a:t>
                      </a:r>
                      <a:endParaRPr lang="en-US" sz="1200" dirty="0"/>
                    </a:p>
                  </a:txBody>
                  <a:tcPr anchor="ctr"/>
                </a:tc>
              </a:tr>
              <a:tr h="370840">
                <a:tc>
                  <a:txBody>
                    <a:bodyPr/>
                    <a:lstStyle/>
                    <a:p>
                      <a:r>
                        <a:rPr lang="ka-GE" sz="1200" dirty="0" smtClean="0"/>
                        <a:t>30 ივლისი</a:t>
                      </a:r>
                      <a:endParaRPr lang="en-US" sz="1200" dirty="0"/>
                    </a:p>
                  </a:txBody>
                  <a:tcPr anchor="ctr"/>
                </a:tc>
                <a:tc>
                  <a:txBody>
                    <a:bodyPr/>
                    <a:lstStyle/>
                    <a:p>
                      <a:r>
                        <a:rPr lang="ka-GE" sz="1200" dirty="0" smtClean="0"/>
                        <a:t>ოზურგეთი</a:t>
                      </a:r>
                      <a:endParaRPr lang="en-US" sz="1200" dirty="0"/>
                    </a:p>
                  </a:txBody>
                  <a:tcPr anchor="ctr"/>
                </a:tc>
                <a:tc>
                  <a:txBody>
                    <a:bodyPr/>
                    <a:lstStyle/>
                    <a:p>
                      <a:pPr algn="ctr"/>
                      <a:r>
                        <a:rPr lang="ka-GE" sz="1200" dirty="0" smtClean="0"/>
                        <a:t>200</a:t>
                      </a:r>
                      <a:endParaRPr lang="en-US" sz="1200" dirty="0"/>
                    </a:p>
                  </a:txBody>
                  <a:tcPr anchor="ctr"/>
                </a:tc>
              </a:tr>
            </a:tbl>
          </a:graphicData>
        </a:graphic>
      </p:graphicFrame>
      <p:graphicFrame>
        <p:nvGraphicFramePr>
          <p:cNvPr id="7" name="Объект 3"/>
          <p:cNvGraphicFramePr>
            <a:graphicFrameLocks/>
          </p:cNvGraphicFramePr>
          <p:nvPr>
            <p:extLst>
              <p:ext uri="{D42A27DB-BD31-4B8C-83A1-F6EECF244321}">
                <p14:modId xmlns:p14="http://schemas.microsoft.com/office/powerpoint/2010/main" val="3375349165"/>
              </p:ext>
            </p:extLst>
          </p:nvPr>
        </p:nvGraphicFramePr>
        <p:xfrm>
          <a:off x="3350682" y="2065866"/>
          <a:ext cx="2692401" cy="1564640"/>
        </p:xfrm>
        <a:graphic>
          <a:graphicData uri="http://schemas.openxmlformats.org/drawingml/2006/table">
            <a:tbl>
              <a:tblPr firstRow="1" bandRow="1">
                <a:tableStyleId>{5C22544A-7EE6-4342-B048-85BDC9FD1C3A}</a:tableStyleId>
              </a:tblPr>
              <a:tblGrid>
                <a:gridCol w="990601"/>
                <a:gridCol w="999066"/>
                <a:gridCol w="702734"/>
              </a:tblGrid>
              <a:tr h="370840">
                <a:tc>
                  <a:txBody>
                    <a:bodyPr/>
                    <a:lstStyle/>
                    <a:p>
                      <a:pPr algn="ctr"/>
                      <a:r>
                        <a:rPr lang="ka-GE" sz="1200" dirty="0" smtClean="0"/>
                        <a:t>თარიღი</a:t>
                      </a:r>
                      <a:endParaRPr lang="en-US" sz="1200" dirty="0"/>
                    </a:p>
                  </a:txBody>
                  <a:tcPr anchor="ctr"/>
                </a:tc>
                <a:tc>
                  <a:txBody>
                    <a:bodyPr/>
                    <a:lstStyle/>
                    <a:p>
                      <a:pPr algn="ctr"/>
                      <a:r>
                        <a:rPr lang="ka-GE" sz="1200" dirty="0" smtClean="0"/>
                        <a:t>სამეგრელო - ზემო სვანეთის</a:t>
                      </a:r>
                      <a:r>
                        <a:rPr lang="en-US" sz="1200" dirty="0" smtClean="0"/>
                        <a:t> </a:t>
                      </a:r>
                      <a:r>
                        <a:rPr lang="ka-GE" sz="1200" dirty="0" smtClean="0"/>
                        <a:t>მხარე</a:t>
                      </a:r>
                      <a:endParaRPr lang="en-US" sz="1200" dirty="0"/>
                    </a:p>
                  </a:txBody>
                  <a:tcPr anchor="ctr"/>
                </a:tc>
                <a:tc>
                  <a:txBody>
                    <a:bodyPr/>
                    <a:lstStyle/>
                    <a:p>
                      <a:pPr algn="ctr"/>
                      <a:r>
                        <a:rPr lang="ka-GE" sz="1200" dirty="0" smtClean="0"/>
                        <a:t>რაოდენობა</a:t>
                      </a:r>
                      <a:endParaRPr lang="en-US" sz="1200" dirty="0"/>
                    </a:p>
                  </a:txBody>
                  <a:tcPr anchor="ctr"/>
                </a:tc>
              </a:tr>
              <a:tr h="370840">
                <a:tc>
                  <a:txBody>
                    <a:bodyPr/>
                    <a:lstStyle/>
                    <a:p>
                      <a:r>
                        <a:rPr lang="ka-GE" sz="1200" dirty="0" smtClean="0"/>
                        <a:t>2 ივნისი</a:t>
                      </a:r>
                      <a:endParaRPr lang="en-US" sz="1200" dirty="0"/>
                    </a:p>
                  </a:txBody>
                  <a:tcPr anchor="ctr"/>
                </a:tc>
                <a:tc>
                  <a:txBody>
                    <a:bodyPr/>
                    <a:lstStyle/>
                    <a:p>
                      <a:r>
                        <a:rPr lang="ka-GE" sz="1200" dirty="0" smtClean="0"/>
                        <a:t>ზუგდიდი</a:t>
                      </a:r>
                      <a:endParaRPr lang="en-US" sz="1200" dirty="0"/>
                    </a:p>
                  </a:txBody>
                  <a:tcPr anchor="ctr"/>
                </a:tc>
                <a:tc>
                  <a:txBody>
                    <a:bodyPr/>
                    <a:lstStyle/>
                    <a:p>
                      <a:pPr algn="ctr"/>
                      <a:r>
                        <a:rPr lang="ka-GE" sz="1200" dirty="0" smtClean="0"/>
                        <a:t>180</a:t>
                      </a:r>
                      <a:endParaRPr lang="en-US" sz="1200" dirty="0"/>
                    </a:p>
                  </a:txBody>
                  <a:tcPr anchor="ctr"/>
                </a:tc>
              </a:tr>
              <a:tr h="370840">
                <a:tc>
                  <a:txBody>
                    <a:bodyPr/>
                    <a:lstStyle/>
                    <a:p>
                      <a:r>
                        <a:rPr lang="ka-GE" sz="1200" dirty="0" smtClean="0"/>
                        <a:t>14</a:t>
                      </a:r>
                      <a:r>
                        <a:rPr lang="ka-GE" sz="1200" baseline="0" dirty="0" smtClean="0"/>
                        <a:t> ივლისი</a:t>
                      </a:r>
                      <a:endParaRPr lang="en-US" sz="1200" dirty="0"/>
                    </a:p>
                  </a:txBody>
                  <a:tcPr anchor="ctr"/>
                </a:tc>
                <a:tc>
                  <a:txBody>
                    <a:bodyPr/>
                    <a:lstStyle/>
                    <a:p>
                      <a:r>
                        <a:rPr lang="ka-GE" sz="1200" dirty="0" smtClean="0"/>
                        <a:t>მარტვილი</a:t>
                      </a:r>
                      <a:endParaRPr lang="en-US" sz="1200" dirty="0"/>
                    </a:p>
                  </a:txBody>
                  <a:tcPr anchor="ctr"/>
                </a:tc>
                <a:tc>
                  <a:txBody>
                    <a:bodyPr/>
                    <a:lstStyle/>
                    <a:p>
                      <a:pPr algn="ctr"/>
                      <a:r>
                        <a:rPr lang="ka-GE" sz="1200" dirty="0" smtClean="0"/>
                        <a:t>150</a:t>
                      </a:r>
                      <a:endParaRPr lang="en-US" sz="1200" dirty="0"/>
                    </a:p>
                  </a:txBody>
                  <a:tcPr anchor="ctr"/>
                </a:tc>
              </a:tr>
            </a:tbl>
          </a:graphicData>
        </a:graphic>
      </p:graphicFrame>
      <p:graphicFrame>
        <p:nvGraphicFramePr>
          <p:cNvPr id="8" name="Объект 3"/>
          <p:cNvGraphicFramePr>
            <a:graphicFrameLocks/>
          </p:cNvGraphicFramePr>
          <p:nvPr>
            <p:extLst>
              <p:ext uri="{D42A27DB-BD31-4B8C-83A1-F6EECF244321}">
                <p14:modId xmlns:p14="http://schemas.microsoft.com/office/powerpoint/2010/main" val="4184897006"/>
              </p:ext>
            </p:extLst>
          </p:nvPr>
        </p:nvGraphicFramePr>
        <p:xfrm>
          <a:off x="6155267" y="2248746"/>
          <a:ext cx="2988733" cy="1381760"/>
        </p:xfrm>
        <a:graphic>
          <a:graphicData uri="http://schemas.openxmlformats.org/drawingml/2006/table">
            <a:tbl>
              <a:tblPr firstRow="1" bandRow="1">
                <a:tableStyleId>{5C22544A-7EE6-4342-B048-85BDC9FD1C3A}</a:tableStyleId>
              </a:tblPr>
              <a:tblGrid>
                <a:gridCol w="1219200"/>
                <a:gridCol w="876301"/>
                <a:gridCol w="893232"/>
              </a:tblGrid>
              <a:tr h="370840">
                <a:tc>
                  <a:txBody>
                    <a:bodyPr/>
                    <a:lstStyle/>
                    <a:p>
                      <a:pPr algn="ctr"/>
                      <a:r>
                        <a:rPr lang="ka-GE" sz="1200" dirty="0" smtClean="0"/>
                        <a:t>თარიღი</a:t>
                      </a:r>
                      <a:endParaRPr lang="en-US" sz="1200" dirty="0"/>
                    </a:p>
                  </a:txBody>
                  <a:tcPr anchor="ctr"/>
                </a:tc>
                <a:tc>
                  <a:txBody>
                    <a:bodyPr/>
                    <a:lstStyle/>
                    <a:p>
                      <a:pPr algn="ctr"/>
                      <a:r>
                        <a:rPr lang="ka-GE" sz="1200" dirty="0" smtClean="0"/>
                        <a:t>მცხეთა-მთიანეთის მხარე</a:t>
                      </a:r>
                      <a:endParaRPr lang="en-US" sz="1200" dirty="0"/>
                    </a:p>
                  </a:txBody>
                  <a:tcPr anchor="ctr"/>
                </a:tc>
                <a:tc>
                  <a:txBody>
                    <a:bodyPr/>
                    <a:lstStyle/>
                    <a:p>
                      <a:pPr algn="ctr"/>
                      <a:r>
                        <a:rPr lang="ka-GE" sz="1200" dirty="0" smtClean="0"/>
                        <a:t>რაოდენობა</a:t>
                      </a:r>
                      <a:endParaRPr lang="en-US" sz="1200" dirty="0"/>
                    </a:p>
                  </a:txBody>
                  <a:tcPr anchor="ctr"/>
                </a:tc>
              </a:tr>
              <a:tr h="370840">
                <a:tc>
                  <a:txBody>
                    <a:bodyPr/>
                    <a:lstStyle/>
                    <a:p>
                      <a:r>
                        <a:rPr lang="ka-GE" sz="1200" dirty="0" smtClean="0"/>
                        <a:t>29 სექტემბერი</a:t>
                      </a:r>
                      <a:endParaRPr lang="en-US" sz="12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1200" dirty="0" smtClean="0"/>
                        <a:t>მცხეთა</a:t>
                      </a:r>
                      <a:endParaRPr lang="en-US" sz="1200" dirty="0" smtClean="0"/>
                    </a:p>
                  </a:txBody>
                  <a:tcPr anchor="ctr"/>
                </a:tc>
                <a:tc>
                  <a:txBody>
                    <a:bodyPr/>
                    <a:lstStyle/>
                    <a:p>
                      <a:pPr algn="ctr"/>
                      <a:r>
                        <a:rPr lang="ka-GE" sz="1200" dirty="0" smtClean="0"/>
                        <a:t>100</a:t>
                      </a:r>
                      <a:endParaRPr lang="en-US" sz="1200" dirty="0"/>
                    </a:p>
                  </a:txBody>
                  <a:tcPr anchor="ctr"/>
                </a:tc>
              </a:tr>
              <a:tr h="370840">
                <a:tc>
                  <a:txBody>
                    <a:bodyPr/>
                    <a:lstStyle/>
                    <a:p>
                      <a:r>
                        <a:rPr lang="ka-GE" sz="1200" dirty="0" smtClean="0"/>
                        <a:t>24</a:t>
                      </a:r>
                      <a:r>
                        <a:rPr lang="ka-GE" sz="1200" baseline="0" dirty="0" smtClean="0"/>
                        <a:t> ნოემბერი</a:t>
                      </a:r>
                      <a:endParaRPr lang="en-US" sz="1200" dirty="0"/>
                    </a:p>
                  </a:txBody>
                  <a:tcPr anchor="ctr"/>
                </a:tc>
                <a:tc>
                  <a:txBody>
                    <a:bodyPr/>
                    <a:lstStyle/>
                    <a:p>
                      <a:r>
                        <a:rPr lang="ka-GE" sz="1200" dirty="0" smtClean="0"/>
                        <a:t>დუშეთი</a:t>
                      </a:r>
                      <a:endParaRPr lang="en-US" sz="1200" dirty="0"/>
                    </a:p>
                  </a:txBody>
                  <a:tcPr anchor="ctr"/>
                </a:tc>
                <a:tc>
                  <a:txBody>
                    <a:bodyPr/>
                    <a:lstStyle/>
                    <a:p>
                      <a:pPr algn="ctr"/>
                      <a:r>
                        <a:rPr lang="ka-GE" sz="1200" dirty="0" smtClean="0"/>
                        <a:t>95</a:t>
                      </a:r>
                      <a:endParaRPr lang="en-US" sz="1200" dirty="0"/>
                    </a:p>
                  </a:txBody>
                  <a:tcPr anchor="ctr"/>
                </a:tc>
              </a:tr>
            </a:tbl>
          </a:graphicData>
        </a:graphic>
      </p:graphicFrame>
      <p:graphicFrame>
        <p:nvGraphicFramePr>
          <p:cNvPr id="9" name="Объект 3"/>
          <p:cNvGraphicFramePr>
            <a:graphicFrameLocks/>
          </p:cNvGraphicFramePr>
          <p:nvPr>
            <p:extLst>
              <p:ext uri="{D42A27DB-BD31-4B8C-83A1-F6EECF244321}">
                <p14:modId xmlns:p14="http://schemas.microsoft.com/office/powerpoint/2010/main" val="3698217391"/>
              </p:ext>
            </p:extLst>
          </p:nvPr>
        </p:nvGraphicFramePr>
        <p:xfrm>
          <a:off x="711201" y="3987802"/>
          <a:ext cx="3124200" cy="2407918"/>
        </p:xfrm>
        <a:graphic>
          <a:graphicData uri="http://schemas.openxmlformats.org/drawingml/2006/table">
            <a:tbl>
              <a:tblPr firstRow="1" bandRow="1">
                <a:tableStyleId>{5C22544A-7EE6-4342-B048-85BDC9FD1C3A}</a:tableStyleId>
              </a:tblPr>
              <a:tblGrid>
                <a:gridCol w="999066"/>
                <a:gridCol w="1100666"/>
                <a:gridCol w="1024468"/>
              </a:tblGrid>
              <a:tr h="459137">
                <a:tc>
                  <a:txBody>
                    <a:bodyPr/>
                    <a:lstStyle/>
                    <a:p>
                      <a:pPr algn="ctr"/>
                      <a:r>
                        <a:rPr lang="ka-GE" sz="1200" dirty="0" smtClean="0"/>
                        <a:t>თარიღი</a:t>
                      </a:r>
                      <a:endParaRPr lang="en-US" sz="1200" dirty="0"/>
                    </a:p>
                  </a:txBody>
                  <a:tcPr anchor="ctr"/>
                </a:tc>
                <a:tc>
                  <a:txBody>
                    <a:bodyPr/>
                    <a:lstStyle/>
                    <a:p>
                      <a:pPr algn="ctr"/>
                      <a:r>
                        <a:rPr lang="ka-GE" sz="1200" dirty="0" smtClean="0"/>
                        <a:t>კახეთის მხარე</a:t>
                      </a:r>
                      <a:endParaRPr lang="en-US" sz="1200" dirty="0"/>
                    </a:p>
                  </a:txBody>
                  <a:tcPr anchor="ctr"/>
                </a:tc>
                <a:tc>
                  <a:txBody>
                    <a:bodyPr/>
                    <a:lstStyle/>
                    <a:p>
                      <a:pPr algn="ctr"/>
                      <a:r>
                        <a:rPr lang="ka-GE" sz="1200" dirty="0" smtClean="0"/>
                        <a:t>რაოდენობა</a:t>
                      </a:r>
                      <a:endParaRPr lang="en-US" sz="1200" dirty="0"/>
                    </a:p>
                  </a:txBody>
                  <a:tcPr anchor="ctr"/>
                </a:tc>
              </a:tr>
              <a:tr h="372411">
                <a:tc>
                  <a:txBody>
                    <a:bodyPr/>
                    <a:lstStyle/>
                    <a:p>
                      <a:r>
                        <a:rPr lang="ka-GE" sz="1200" dirty="0" smtClean="0"/>
                        <a:t>31 მარტი</a:t>
                      </a:r>
                      <a:endParaRPr lang="en-US" sz="1200" dirty="0"/>
                    </a:p>
                  </a:txBody>
                  <a:tcPr anchor="ctr"/>
                </a:tc>
                <a:tc>
                  <a:txBody>
                    <a:bodyPr/>
                    <a:lstStyle/>
                    <a:p>
                      <a:r>
                        <a:rPr lang="ka-GE" sz="1200" dirty="0" smtClean="0"/>
                        <a:t>ახმეტა</a:t>
                      </a:r>
                      <a:endParaRPr lang="en-US" sz="1200" dirty="0"/>
                    </a:p>
                  </a:txBody>
                  <a:tcPr anchor="ctr"/>
                </a:tc>
                <a:tc>
                  <a:txBody>
                    <a:bodyPr/>
                    <a:lstStyle/>
                    <a:p>
                      <a:pPr algn="ctr"/>
                      <a:r>
                        <a:rPr lang="ka-GE" sz="1200" dirty="0" smtClean="0"/>
                        <a:t>124</a:t>
                      </a:r>
                      <a:endParaRPr lang="en-US" sz="1200" dirty="0"/>
                    </a:p>
                  </a:txBody>
                  <a:tcPr anchor="ctr"/>
                </a:tc>
              </a:tr>
              <a:tr h="372411">
                <a:tc>
                  <a:txBody>
                    <a:bodyPr/>
                    <a:lstStyle/>
                    <a:p>
                      <a:r>
                        <a:rPr lang="ka-GE" sz="1200" dirty="0" smtClean="0"/>
                        <a:t>28</a:t>
                      </a:r>
                      <a:r>
                        <a:rPr lang="ka-GE" sz="1200" baseline="0" dirty="0" smtClean="0"/>
                        <a:t> აპრილი</a:t>
                      </a:r>
                      <a:endParaRPr lang="en-US" sz="1200" dirty="0"/>
                    </a:p>
                  </a:txBody>
                  <a:tcPr anchor="ctr"/>
                </a:tc>
                <a:tc>
                  <a:txBody>
                    <a:bodyPr/>
                    <a:lstStyle/>
                    <a:p>
                      <a:r>
                        <a:rPr lang="ka-GE" sz="1200" dirty="0" smtClean="0"/>
                        <a:t>თელავი</a:t>
                      </a:r>
                      <a:endParaRPr lang="en-US" sz="1200" dirty="0"/>
                    </a:p>
                  </a:txBody>
                  <a:tcPr anchor="ctr"/>
                </a:tc>
                <a:tc>
                  <a:txBody>
                    <a:bodyPr/>
                    <a:lstStyle/>
                    <a:p>
                      <a:pPr algn="ctr"/>
                      <a:r>
                        <a:rPr lang="ka-GE" sz="1200" dirty="0" smtClean="0"/>
                        <a:t>90</a:t>
                      </a:r>
                      <a:endParaRPr lang="en-US" sz="1200" dirty="0"/>
                    </a:p>
                  </a:txBody>
                  <a:tcPr anchor="ctr"/>
                </a:tc>
              </a:tr>
              <a:tr h="372411">
                <a:tc>
                  <a:txBody>
                    <a:bodyPr/>
                    <a:lstStyle/>
                    <a:p>
                      <a:r>
                        <a:rPr lang="ka-GE" sz="1200" dirty="0" smtClean="0"/>
                        <a:t>5 მაისი</a:t>
                      </a:r>
                      <a:endParaRPr lang="en-US" sz="1200" dirty="0"/>
                    </a:p>
                  </a:txBody>
                  <a:tcPr anchor="ctr"/>
                </a:tc>
                <a:tc>
                  <a:txBody>
                    <a:bodyPr/>
                    <a:lstStyle/>
                    <a:p>
                      <a:r>
                        <a:rPr lang="ka-GE" sz="1200" dirty="0" smtClean="0"/>
                        <a:t>გურჯაანი</a:t>
                      </a:r>
                      <a:endParaRPr lang="en-US" sz="1200" dirty="0"/>
                    </a:p>
                  </a:txBody>
                  <a:tcPr anchor="ctr"/>
                </a:tc>
                <a:tc>
                  <a:txBody>
                    <a:bodyPr/>
                    <a:lstStyle/>
                    <a:p>
                      <a:pPr algn="ctr"/>
                      <a:r>
                        <a:rPr lang="ka-GE" sz="1200" dirty="0" smtClean="0"/>
                        <a:t>80</a:t>
                      </a:r>
                      <a:endParaRPr lang="en-US" sz="1200" dirty="0"/>
                    </a:p>
                  </a:txBody>
                  <a:tcPr anchor="ctr"/>
                </a:tc>
              </a:tr>
              <a:tr h="372411">
                <a:tc>
                  <a:txBody>
                    <a:bodyPr/>
                    <a:lstStyle/>
                    <a:p>
                      <a:r>
                        <a:rPr lang="ka-GE" sz="1200" dirty="0" smtClean="0"/>
                        <a:t>23 ივნისი</a:t>
                      </a:r>
                      <a:endParaRPr lang="en-US" sz="1200" dirty="0"/>
                    </a:p>
                  </a:txBody>
                  <a:tcPr anchor="ctr"/>
                </a:tc>
                <a:tc>
                  <a:txBody>
                    <a:bodyPr/>
                    <a:lstStyle/>
                    <a:p>
                      <a:r>
                        <a:rPr lang="ka-GE" sz="1200" dirty="0" smtClean="0"/>
                        <a:t>სიღნაღი</a:t>
                      </a:r>
                      <a:endParaRPr lang="en-US" sz="1200" dirty="0"/>
                    </a:p>
                  </a:txBody>
                  <a:tcPr anchor="ctr"/>
                </a:tc>
                <a:tc>
                  <a:txBody>
                    <a:bodyPr/>
                    <a:lstStyle/>
                    <a:p>
                      <a:pPr algn="ctr"/>
                      <a:r>
                        <a:rPr lang="ka-GE" sz="1200" dirty="0" smtClean="0"/>
                        <a:t>80</a:t>
                      </a:r>
                      <a:endParaRPr lang="en-US" sz="1200" dirty="0"/>
                    </a:p>
                  </a:txBody>
                  <a:tcPr anchor="ctr"/>
                </a:tc>
              </a:tr>
              <a:tr h="459137">
                <a:tc>
                  <a:txBody>
                    <a:bodyPr/>
                    <a:lstStyle/>
                    <a:p>
                      <a:r>
                        <a:rPr lang="ka-GE" sz="1200" dirty="0" smtClean="0"/>
                        <a:t>17 ნოემბერი</a:t>
                      </a:r>
                      <a:endParaRPr lang="en-US" sz="1200" dirty="0"/>
                    </a:p>
                  </a:txBody>
                  <a:tcPr anchor="ctr"/>
                </a:tc>
                <a:tc>
                  <a:txBody>
                    <a:bodyPr/>
                    <a:lstStyle/>
                    <a:p>
                      <a:r>
                        <a:rPr lang="ka-GE" sz="1200" dirty="0" smtClean="0"/>
                        <a:t>სოფ.</a:t>
                      </a:r>
                      <a:r>
                        <a:rPr lang="ka-GE" sz="1200" baseline="0" dirty="0" smtClean="0"/>
                        <a:t> დუისი</a:t>
                      </a:r>
                      <a:endParaRPr lang="en-US" sz="1200" dirty="0"/>
                    </a:p>
                  </a:txBody>
                  <a:tcPr anchor="ctr"/>
                </a:tc>
                <a:tc>
                  <a:txBody>
                    <a:bodyPr/>
                    <a:lstStyle/>
                    <a:p>
                      <a:pPr algn="ctr"/>
                      <a:r>
                        <a:rPr lang="ka-GE" sz="1200" dirty="0" smtClean="0"/>
                        <a:t>150</a:t>
                      </a:r>
                      <a:endParaRPr lang="en-US" sz="1200" dirty="0"/>
                    </a:p>
                  </a:txBody>
                  <a:tcPr anchor="ctr"/>
                </a:tc>
              </a:tr>
            </a:tbl>
          </a:graphicData>
        </a:graphic>
      </p:graphicFrame>
      <p:graphicFrame>
        <p:nvGraphicFramePr>
          <p:cNvPr id="10" name="Объект 3"/>
          <p:cNvGraphicFramePr>
            <a:graphicFrameLocks/>
          </p:cNvGraphicFramePr>
          <p:nvPr>
            <p:extLst>
              <p:ext uri="{D42A27DB-BD31-4B8C-83A1-F6EECF244321}">
                <p14:modId xmlns:p14="http://schemas.microsoft.com/office/powerpoint/2010/main" val="3643327316"/>
              </p:ext>
            </p:extLst>
          </p:nvPr>
        </p:nvGraphicFramePr>
        <p:xfrm>
          <a:off x="5494866" y="4302759"/>
          <a:ext cx="2988733" cy="1940560"/>
        </p:xfrm>
        <a:graphic>
          <a:graphicData uri="http://schemas.openxmlformats.org/drawingml/2006/table">
            <a:tbl>
              <a:tblPr firstRow="1" bandRow="1">
                <a:tableStyleId>{5C22544A-7EE6-4342-B048-85BDC9FD1C3A}</a:tableStyleId>
              </a:tblPr>
              <a:tblGrid>
                <a:gridCol w="1202267"/>
                <a:gridCol w="1041400"/>
                <a:gridCol w="745066"/>
              </a:tblGrid>
              <a:tr h="370840">
                <a:tc>
                  <a:txBody>
                    <a:bodyPr/>
                    <a:lstStyle/>
                    <a:p>
                      <a:pPr algn="ctr"/>
                      <a:r>
                        <a:rPr lang="ka-GE" sz="1200" dirty="0" smtClean="0"/>
                        <a:t>თარიღი</a:t>
                      </a:r>
                      <a:endParaRPr lang="en-US" sz="1200" dirty="0"/>
                    </a:p>
                  </a:txBody>
                  <a:tcPr anchor="ctr"/>
                </a:tc>
                <a:tc>
                  <a:txBody>
                    <a:bodyPr/>
                    <a:lstStyle/>
                    <a:p>
                      <a:pPr algn="ctr"/>
                      <a:r>
                        <a:rPr lang="ka-GE" sz="1200" dirty="0" smtClean="0"/>
                        <a:t>იმერეთის მხარე</a:t>
                      </a:r>
                      <a:endParaRPr lang="en-US" sz="1200" dirty="0"/>
                    </a:p>
                  </a:txBody>
                  <a:tcPr anchor="ctr"/>
                </a:tc>
                <a:tc>
                  <a:txBody>
                    <a:bodyPr/>
                    <a:lstStyle/>
                    <a:p>
                      <a:pPr algn="ctr"/>
                      <a:r>
                        <a:rPr lang="ka-GE" sz="1200" dirty="0" smtClean="0"/>
                        <a:t>რაოდენობა</a:t>
                      </a:r>
                      <a:endParaRPr lang="en-US" sz="1200" dirty="0"/>
                    </a:p>
                  </a:txBody>
                  <a:tcPr anchor="ctr"/>
                </a:tc>
              </a:tr>
              <a:tr h="370840">
                <a:tc>
                  <a:txBody>
                    <a:bodyPr/>
                    <a:lstStyle/>
                    <a:p>
                      <a:r>
                        <a:rPr lang="ka-GE" sz="1200" dirty="0" smtClean="0"/>
                        <a:t>24 მარტი</a:t>
                      </a:r>
                      <a:endParaRPr lang="en-US" sz="1200" dirty="0"/>
                    </a:p>
                  </a:txBody>
                  <a:tcPr anchor="ctr"/>
                </a:tc>
                <a:tc>
                  <a:txBody>
                    <a:bodyPr/>
                    <a:lstStyle/>
                    <a:p>
                      <a:r>
                        <a:rPr lang="ka-GE" sz="1200" dirty="0" smtClean="0"/>
                        <a:t>ხონი</a:t>
                      </a:r>
                      <a:endParaRPr lang="en-US" sz="1200" dirty="0"/>
                    </a:p>
                  </a:txBody>
                  <a:tcPr anchor="ctr"/>
                </a:tc>
                <a:tc>
                  <a:txBody>
                    <a:bodyPr/>
                    <a:lstStyle/>
                    <a:p>
                      <a:pPr algn="ctr"/>
                      <a:r>
                        <a:rPr lang="ka-GE" sz="1200" dirty="0" smtClean="0"/>
                        <a:t>445</a:t>
                      </a:r>
                      <a:endParaRPr lang="en-US" sz="1200" dirty="0"/>
                    </a:p>
                  </a:txBody>
                  <a:tcPr anchor="ctr"/>
                </a:tc>
              </a:tr>
              <a:tr h="370840">
                <a:tc>
                  <a:txBody>
                    <a:bodyPr/>
                    <a:lstStyle/>
                    <a:p>
                      <a:r>
                        <a:rPr lang="ka-GE" sz="1200" dirty="0" smtClean="0"/>
                        <a:t>21 ივნისი</a:t>
                      </a:r>
                      <a:endParaRPr lang="en-US" sz="1200" dirty="0"/>
                    </a:p>
                  </a:txBody>
                  <a:tcPr anchor="ctr"/>
                </a:tc>
                <a:tc>
                  <a:txBody>
                    <a:bodyPr/>
                    <a:lstStyle/>
                    <a:p>
                      <a:r>
                        <a:rPr lang="ka-GE" sz="1200" dirty="0" smtClean="0"/>
                        <a:t>თერჯოლა</a:t>
                      </a:r>
                      <a:endParaRPr lang="en-US" sz="1200" dirty="0"/>
                    </a:p>
                  </a:txBody>
                  <a:tcPr anchor="ctr"/>
                </a:tc>
                <a:tc>
                  <a:txBody>
                    <a:bodyPr/>
                    <a:lstStyle/>
                    <a:p>
                      <a:pPr algn="ctr"/>
                      <a:r>
                        <a:rPr lang="ka-GE" sz="1200" dirty="0" smtClean="0"/>
                        <a:t>70</a:t>
                      </a:r>
                      <a:endParaRPr lang="en-US" sz="1200" dirty="0"/>
                    </a:p>
                  </a:txBody>
                  <a:tcPr anchor="ctr"/>
                </a:tc>
              </a:tr>
              <a:tr h="370840">
                <a:tc>
                  <a:txBody>
                    <a:bodyPr/>
                    <a:lstStyle/>
                    <a:p>
                      <a:r>
                        <a:rPr lang="ka-GE" sz="1200" dirty="0" smtClean="0"/>
                        <a:t>6 ოქტომბერი</a:t>
                      </a:r>
                      <a:endParaRPr lang="en-US" sz="1200" dirty="0"/>
                    </a:p>
                  </a:txBody>
                  <a:tcPr anchor="ctr"/>
                </a:tc>
                <a:tc>
                  <a:txBody>
                    <a:bodyPr/>
                    <a:lstStyle/>
                    <a:p>
                      <a:r>
                        <a:rPr lang="ka-GE" sz="1200" dirty="0" smtClean="0"/>
                        <a:t>წყალტუბო</a:t>
                      </a:r>
                      <a:endParaRPr lang="en-US" sz="1200" dirty="0"/>
                    </a:p>
                  </a:txBody>
                  <a:tcPr anchor="ctr"/>
                </a:tc>
                <a:tc>
                  <a:txBody>
                    <a:bodyPr/>
                    <a:lstStyle/>
                    <a:p>
                      <a:pPr algn="ctr"/>
                      <a:r>
                        <a:rPr lang="ka-GE" sz="1200" dirty="0" smtClean="0"/>
                        <a:t>115</a:t>
                      </a:r>
                      <a:endParaRPr lang="en-US" sz="1200" dirty="0"/>
                    </a:p>
                  </a:txBody>
                  <a:tcPr anchor="ctr"/>
                </a:tc>
              </a:tr>
              <a:tr h="370840">
                <a:tc>
                  <a:txBody>
                    <a:bodyPr/>
                    <a:lstStyle/>
                    <a:p>
                      <a:r>
                        <a:rPr lang="ka-GE" sz="1200" dirty="0" smtClean="0"/>
                        <a:t>10 ნოემბერი</a:t>
                      </a:r>
                      <a:endParaRPr lang="en-US" sz="1200" dirty="0"/>
                    </a:p>
                  </a:txBody>
                  <a:tcPr anchor="ctr"/>
                </a:tc>
                <a:tc>
                  <a:txBody>
                    <a:bodyPr/>
                    <a:lstStyle/>
                    <a:p>
                      <a:r>
                        <a:rPr lang="ka-GE" sz="1200" dirty="0" smtClean="0"/>
                        <a:t>ზესტაფონი</a:t>
                      </a:r>
                      <a:endParaRPr lang="en-US" sz="1200" dirty="0"/>
                    </a:p>
                  </a:txBody>
                  <a:tcPr anchor="ctr"/>
                </a:tc>
                <a:tc>
                  <a:txBody>
                    <a:bodyPr/>
                    <a:lstStyle/>
                    <a:p>
                      <a:pPr algn="ctr"/>
                      <a:r>
                        <a:rPr lang="ka-GE" sz="1200" dirty="0" smtClean="0"/>
                        <a:t>150</a:t>
                      </a:r>
                      <a:endParaRPr lang="en-US" sz="1200" dirty="0"/>
                    </a:p>
                  </a:txBody>
                  <a:tcPr anchor="ctr"/>
                </a:tc>
              </a:tr>
            </a:tbl>
          </a:graphicData>
        </a:graphic>
      </p:graphicFrame>
      <p:graphicFrame>
        <p:nvGraphicFramePr>
          <p:cNvPr id="12" name="Таблица 11"/>
          <p:cNvGraphicFramePr>
            <a:graphicFrameLocks noGrp="1"/>
          </p:cNvGraphicFramePr>
          <p:nvPr>
            <p:extLst>
              <p:ext uri="{D42A27DB-BD31-4B8C-83A1-F6EECF244321}">
                <p14:modId xmlns:p14="http://schemas.microsoft.com/office/powerpoint/2010/main" val="392537474"/>
              </p:ext>
            </p:extLst>
          </p:nvPr>
        </p:nvGraphicFramePr>
        <p:xfrm>
          <a:off x="2252134" y="778931"/>
          <a:ext cx="4258733" cy="1010920"/>
        </p:xfrm>
        <a:graphic>
          <a:graphicData uri="http://schemas.openxmlformats.org/drawingml/2006/table">
            <a:tbl>
              <a:tblPr firstRow="1" bandRow="1">
                <a:tableStyleId>{5C22544A-7EE6-4342-B048-85BDC9FD1C3A}</a:tableStyleId>
              </a:tblPr>
              <a:tblGrid>
                <a:gridCol w="1430866"/>
                <a:gridCol w="1540934"/>
                <a:gridCol w="1286933"/>
              </a:tblGrid>
              <a:tr h="370840">
                <a:tc>
                  <a:txBody>
                    <a:bodyPr/>
                    <a:lstStyle/>
                    <a:p>
                      <a:pPr algn="ctr"/>
                      <a:r>
                        <a:rPr lang="ka-GE" sz="1200" dirty="0" smtClean="0"/>
                        <a:t>თარიღი</a:t>
                      </a:r>
                      <a:endParaRPr lang="en-US" sz="1200" dirty="0"/>
                    </a:p>
                  </a:txBody>
                  <a:tcPr anchor="ctr"/>
                </a:tc>
                <a:tc>
                  <a:txBody>
                    <a:bodyPr/>
                    <a:lstStyle/>
                    <a:p>
                      <a:pPr algn="ctr"/>
                      <a:r>
                        <a:rPr lang="ka-GE" sz="1200" dirty="0" smtClean="0"/>
                        <a:t>აჭარის ავტონომიური</a:t>
                      </a:r>
                      <a:r>
                        <a:rPr lang="ka-GE" sz="1200" baseline="0" dirty="0" smtClean="0"/>
                        <a:t> რესპუბლიკა</a:t>
                      </a:r>
                      <a:endParaRPr lang="en-US" sz="1200" dirty="0"/>
                    </a:p>
                  </a:txBody>
                  <a:tcPr anchor="ctr"/>
                </a:tc>
                <a:tc>
                  <a:txBody>
                    <a:bodyPr/>
                    <a:lstStyle/>
                    <a:p>
                      <a:pPr algn="ctr"/>
                      <a:r>
                        <a:rPr lang="ka-GE" sz="1200" dirty="0" smtClean="0"/>
                        <a:t>რაოდენობა</a:t>
                      </a:r>
                      <a:endParaRPr lang="en-US" sz="1200" dirty="0"/>
                    </a:p>
                  </a:txBody>
                  <a:tcPr anchor="ctr"/>
                </a:tc>
              </a:tr>
              <a:tr h="370840">
                <a:tc>
                  <a:txBody>
                    <a:bodyPr/>
                    <a:lstStyle/>
                    <a:p>
                      <a:pPr marL="0" algn="ctr" defTabSz="914400" rtl="0" eaLnBrk="1" latinLnBrk="0" hangingPunct="1"/>
                      <a:r>
                        <a:rPr lang="ka-GE" sz="1200" kern="1200" dirty="0" smtClean="0">
                          <a:solidFill>
                            <a:schemeClr val="dk1"/>
                          </a:solidFill>
                          <a:latin typeface="+mn-lt"/>
                          <a:ea typeface="+mn-ea"/>
                          <a:cs typeface="+mn-cs"/>
                        </a:rPr>
                        <a:t>15 ივნისი</a:t>
                      </a:r>
                      <a:endParaRPr lang="en-US" sz="1200" kern="1200" dirty="0">
                        <a:solidFill>
                          <a:schemeClr val="dk1"/>
                        </a:solidFill>
                        <a:latin typeface="+mn-lt"/>
                        <a:ea typeface="+mn-ea"/>
                        <a:cs typeface="+mn-cs"/>
                      </a:endParaRPr>
                    </a:p>
                  </a:txBody>
                  <a:tcPr anchor="ctr"/>
                </a:tc>
                <a:tc>
                  <a:txBody>
                    <a:bodyPr/>
                    <a:lstStyle/>
                    <a:p>
                      <a:pPr marL="0" algn="ctr" defTabSz="914400" rtl="0" eaLnBrk="1" latinLnBrk="0" hangingPunct="1"/>
                      <a:r>
                        <a:rPr lang="ka-GE" sz="1200" kern="1200" dirty="0" smtClean="0">
                          <a:solidFill>
                            <a:schemeClr val="dk1"/>
                          </a:solidFill>
                          <a:latin typeface="+mn-lt"/>
                          <a:ea typeface="+mn-ea"/>
                          <a:cs typeface="+mn-cs"/>
                        </a:rPr>
                        <a:t>ბათუმი</a:t>
                      </a:r>
                      <a:endParaRPr lang="en-US" sz="1200" kern="1200" dirty="0">
                        <a:solidFill>
                          <a:schemeClr val="dk1"/>
                        </a:solidFill>
                        <a:latin typeface="+mn-lt"/>
                        <a:ea typeface="+mn-ea"/>
                        <a:cs typeface="+mn-cs"/>
                      </a:endParaRPr>
                    </a:p>
                  </a:txBody>
                  <a:tcPr anchor="ctr"/>
                </a:tc>
                <a:tc>
                  <a:txBody>
                    <a:bodyPr/>
                    <a:lstStyle/>
                    <a:p>
                      <a:pPr marL="0" algn="ctr" defTabSz="914400" rtl="0" eaLnBrk="1" latinLnBrk="0" hangingPunct="1"/>
                      <a:r>
                        <a:rPr lang="ka-GE" sz="1200" kern="1200" dirty="0" smtClean="0">
                          <a:solidFill>
                            <a:schemeClr val="dk1"/>
                          </a:solidFill>
                          <a:latin typeface="+mn-lt"/>
                          <a:ea typeface="+mn-ea"/>
                          <a:cs typeface="+mn-cs"/>
                        </a:rPr>
                        <a:t>150</a:t>
                      </a:r>
                      <a:endParaRPr lang="en-US" sz="1200" kern="1200" dirty="0">
                        <a:solidFill>
                          <a:schemeClr val="dk1"/>
                        </a:solidFill>
                        <a:latin typeface="+mn-lt"/>
                        <a:ea typeface="+mn-ea"/>
                        <a:cs typeface="+mn-cs"/>
                      </a:endParaRPr>
                    </a:p>
                  </a:txBody>
                  <a:tcPr anchor="ctr"/>
                </a:tc>
              </a:tr>
            </a:tbl>
          </a:graphicData>
        </a:graphic>
      </p:graphicFrame>
      <p:sp>
        <p:nvSpPr>
          <p:cNvPr id="11"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5</a:t>
            </a:r>
            <a:r>
              <a:rPr lang="ka-GE" sz="1200" b="0" dirty="0" smtClean="0">
                <a:solidFill>
                  <a:schemeClr val="tx1"/>
                </a:solidFill>
              </a:rPr>
              <a:t>1</a:t>
            </a:r>
            <a:endParaRPr lang="en-US" sz="1200" b="0" dirty="0">
              <a:solidFill>
                <a:schemeClr val="tx1"/>
              </a:solidFill>
            </a:endParaRPr>
          </a:p>
        </p:txBody>
      </p:sp>
    </p:spTree>
    <p:extLst>
      <p:ext uri="{BB962C8B-B14F-4D97-AF65-F5344CB8AC3E}">
        <p14:creationId xmlns:p14="http://schemas.microsoft.com/office/powerpoint/2010/main" val="102817114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idx="1"/>
            <p:extLst>
              <p:ext uri="{D42A27DB-BD31-4B8C-83A1-F6EECF244321}">
                <p14:modId xmlns:p14="http://schemas.microsoft.com/office/powerpoint/2010/main" val="2152893030"/>
              </p:ext>
            </p:extLst>
          </p:nvPr>
        </p:nvGraphicFramePr>
        <p:xfrm>
          <a:off x="364065" y="2074334"/>
          <a:ext cx="8636000" cy="2885863"/>
        </p:xfrm>
        <a:graphic>
          <a:graphicData uri="http://schemas.openxmlformats.org/drawingml/2006/table">
            <a:tbl>
              <a:tblPr firstRow="1" bandRow="1">
                <a:tableStyleId>{5C22544A-7EE6-4342-B048-85BDC9FD1C3A}</a:tableStyleId>
              </a:tblPr>
              <a:tblGrid>
                <a:gridCol w="4402320"/>
                <a:gridCol w="1162710"/>
                <a:gridCol w="1837258"/>
                <a:gridCol w="1233712"/>
              </a:tblGrid>
              <a:tr h="370840">
                <a:tc>
                  <a:txBody>
                    <a:bodyPr/>
                    <a:lstStyle/>
                    <a:p>
                      <a:r>
                        <a:rPr lang="ka-GE" sz="1200" dirty="0" smtClean="0">
                          <a:latin typeface="+mn-lt"/>
                        </a:rPr>
                        <a:t>ჩატარებული მკურნალობის დასახელება</a:t>
                      </a:r>
                      <a:endParaRPr lang="en-US" sz="1200" dirty="0">
                        <a:latin typeface="+mn-lt"/>
                      </a:endParaRPr>
                    </a:p>
                  </a:txBody>
                  <a:tcPr/>
                </a:tc>
                <a:tc>
                  <a:txBody>
                    <a:bodyPr/>
                    <a:lstStyle/>
                    <a:p>
                      <a:pPr marL="0" algn="l" defTabSz="914400" rtl="0" eaLnBrk="1" latinLnBrk="0" hangingPunct="1"/>
                      <a:r>
                        <a:rPr lang="ka-GE" sz="1200" b="1" kern="1200" dirty="0" smtClean="0">
                          <a:solidFill>
                            <a:schemeClr val="lt1"/>
                          </a:solidFill>
                          <a:latin typeface="+mn-lt"/>
                          <a:ea typeface="+mn-ea"/>
                          <a:cs typeface="+mn-cs"/>
                        </a:rPr>
                        <a:t>ვეტერანების რაოდენობა</a:t>
                      </a:r>
                      <a:endParaRPr lang="en-US" sz="1200" b="1" kern="1200" dirty="0">
                        <a:solidFill>
                          <a:schemeClr val="lt1"/>
                        </a:solidFill>
                        <a:latin typeface="+mn-lt"/>
                        <a:ea typeface="+mn-ea"/>
                        <a:cs typeface="+mn-cs"/>
                      </a:endParaRPr>
                    </a:p>
                  </a:txBody>
                  <a:tcPr/>
                </a:tc>
                <a:tc>
                  <a:txBody>
                    <a:bodyPr/>
                    <a:lstStyle/>
                    <a:p>
                      <a:pPr marL="0" algn="l" defTabSz="914400" rtl="0" eaLnBrk="1" latinLnBrk="0" hangingPunct="1"/>
                      <a:r>
                        <a:rPr lang="ka-GE" sz="1200" b="1" kern="1200" dirty="0" smtClean="0">
                          <a:solidFill>
                            <a:schemeClr val="lt1"/>
                          </a:solidFill>
                          <a:latin typeface="+mn-lt"/>
                          <a:ea typeface="+mn-ea"/>
                          <a:cs typeface="+mn-cs"/>
                        </a:rPr>
                        <a:t>პროცედურის ღირებულება (ლარი)</a:t>
                      </a:r>
                      <a:endParaRPr lang="en-US" sz="1200" b="1" kern="1200" dirty="0">
                        <a:solidFill>
                          <a:schemeClr val="lt1"/>
                        </a:solidFill>
                        <a:latin typeface="+mn-lt"/>
                        <a:ea typeface="+mn-ea"/>
                        <a:cs typeface="+mn-cs"/>
                      </a:endParaRPr>
                    </a:p>
                  </a:txBody>
                  <a:tcPr/>
                </a:tc>
                <a:tc>
                  <a:txBody>
                    <a:bodyPr/>
                    <a:lstStyle/>
                    <a:p>
                      <a:pPr marL="0" algn="ctr" defTabSz="914400" rtl="0" eaLnBrk="1" latinLnBrk="0" hangingPunct="1"/>
                      <a:r>
                        <a:rPr lang="ka-GE" sz="1200" b="1" kern="1200" dirty="0" smtClean="0">
                          <a:solidFill>
                            <a:schemeClr val="lt1"/>
                          </a:solidFill>
                          <a:latin typeface="+mn-lt"/>
                          <a:ea typeface="+mn-ea"/>
                          <a:cs typeface="+mn-cs"/>
                        </a:rPr>
                        <a:t>ჯამი (ლარი)</a:t>
                      </a:r>
                      <a:endParaRPr lang="en-US" sz="1200" b="1" kern="1200" dirty="0">
                        <a:solidFill>
                          <a:schemeClr val="lt1"/>
                        </a:solidFill>
                        <a:latin typeface="+mn-lt"/>
                        <a:ea typeface="+mn-ea"/>
                        <a:cs typeface="+mn-cs"/>
                      </a:endParaRPr>
                    </a:p>
                  </a:txBody>
                  <a:tcPr anchor="ctr"/>
                </a:tc>
              </a:tr>
              <a:tr h="370840">
                <a:tc>
                  <a:txBody>
                    <a:bodyPr/>
                    <a:lstStyle/>
                    <a:p>
                      <a:pPr algn="l" fontAlgn="b"/>
                      <a:r>
                        <a:rPr lang="ka-GE" sz="1200" b="0" i="0" u="none" strike="noStrike" dirty="0">
                          <a:solidFill>
                            <a:srgbClr val="000000"/>
                          </a:solidFill>
                          <a:effectLst/>
                          <a:latin typeface="+mn-lt"/>
                        </a:rPr>
                        <a:t>კორონარული ანგიოგრფია     </a:t>
                      </a:r>
                    </a:p>
                  </a:txBody>
                  <a:tcPr marL="9525" marR="9525" marT="9525" marB="0" anchor="ctr"/>
                </a:tc>
                <a:tc>
                  <a:txBody>
                    <a:bodyPr/>
                    <a:lstStyle/>
                    <a:p>
                      <a:pPr algn="ctr" fontAlgn="b"/>
                      <a:r>
                        <a:rPr lang="ka-GE" sz="1200" b="1" i="0" u="none" strike="noStrike" dirty="0">
                          <a:solidFill>
                            <a:srgbClr val="000000"/>
                          </a:solidFill>
                          <a:effectLst/>
                          <a:latin typeface="+mn-lt"/>
                        </a:rPr>
                        <a:t>123 </a:t>
                      </a:r>
                    </a:p>
                  </a:txBody>
                  <a:tcPr marL="9525" marR="9525" marT="9525" marB="0" anchor="ctr"/>
                </a:tc>
                <a:tc>
                  <a:txBody>
                    <a:bodyPr/>
                    <a:lstStyle/>
                    <a:p>
                      <a:pPr marL="0" algn="ctr" defTabSz="914400" rtl="0" eaLnBrk="1" fontAlgn="b" latinLnBrk="0" hangingPunct="1"/>
                      <a:r>
                        <a:rPr lang="ka-GE" sz="1200" b="1" i="0" u="none" strike="noStrike" kern="1200" dirty="0">
                          <a:solidFill>
                            <a:srgbClr val="000000"/>
                          </a:solidFill>
                          <a:effectLst/>
                          <a:latin typeface="+mn-lt"/>
                          <a:ea typeface="+mn-ea"/>
                          <a:cs typeface="+mn-cs"/>
                        </a:rPr>
                        <a:t>795 </a:t>
                      </a:r>
                    </a:p>
                  </a:txBody>
                  <a:tcPr marL="9525" marR="9525" marT="9525" marB="0" anchor="ctr"/>
                </a:tc>
                <a:tc>
                  <a:txBody>
                    <a:bodyPr/>
                    <a:lstStyle/>
                    <a:p>
                      <a:pPr marL="0" algn="ctr" defTabSz="914400" rtl="0" eaLnBrk="1" fontAlgn="b" latinLnBrk="0" hangingPunct="1"/>
                      <a:r>
                        <a:rPr lang="en-US" sz="1200" b="1" i="0" u="none" strike="noStrike" kern="1200" dirty="0" smtClean="0">
                          <a:solidFill>
                            <a:srgbClr val="000000"/>
                          </a:solidFill>
                          <a:effectLst/>
                          <a:latin typeface="+mn-lt"/>
                          <a:ea typeface="+mn-ea"/>
                          <a:cs typeface="+mn-cs"/>
                        </a:rPr>
                        <a:t>97</a:t>
                      </a:r>
                      <a:r>
                        <a:rPr lang="ka-GE" sz="1200" b="1" i="0" u="none" strike="noStrike" kern="1200" dirty="0" smtClean="0">
                          <a:solidFill>
                            <a:srgbClr val="000000"/>
                          </a:solidFill>
                          <a:effectLst/>
                          <a:latin typeface="+mn-lt"/>
                          <a:ea typeface="+mn-ea"/>
                          <a:cs typeface="+mn-cs"/>
                        </a:rPr>
                        <a:t> </a:t>
                      </a:r>
                      <a:r>
                        <a:rPr lang="en-US" sz="1200" b="1" i="0" u="none" strike="noStrike" kern="1200" dirty="0" smtClean="0">
                          <a:solidFill>
                            <a:srgbClr val="000000"/>
                          </a:solidFill>
                          <a:effectLst/>
                          <a:latin typeface="+mn-lt"/>
                          <a:ea typeface="+mn-ea"/>
                          <a:cs typeface="+mn-cs"/>
                        </a:rPr>
                        <a:t>785</a:t>
                      </a:r>
                      <a:endParaRPr lang="en-US" sz="1200" b="1" i="0" u="none" strike="noStrike" kern="1200" dirty="0">
                        <a:solidFill>
                          <a:srgbClr val="000000"/>
                        </a:solidFill>
                        <a:effectLst/>
                        <a:latin typeface="+mn-lt"/>
                        <a:ea typeface="+mn-ea"/>
                        <a:cs typeface="+mn-cs"/>
                      </a:endParaRPr>
                    </a:p>
                  </a:txBody>
                  <a:tcPr marL="9525" marR="9525" marT="9525" marB="0" anchor="ctr"/>
                </a:tc>
              </a:tr>
              <a:tr h="382693">
                <a:tc>
                  <a:txBody>
                    <a:bodyPr/>
                    <a:lstStyle/>
                    <a:p>
                      <a:pPr algn="l" fontAlgn="b"/>
                      <a:r>
                        <a:rPr lang="ka-GE" sz="1200" b="0" i="0" u="none" strike="noStrike" dirty="0">
                          <a:solidFill>
                            <a:srgbClr val="000000"/>
                          </a:solidFill>
                          <a:effectLst/>
                          <a:latin typeface="+mn-lt"/>
                        </a:rPr>
                        <a:t>ბალონური ანგიოპლასტიკა </a:t>
                      </a:r>
                    </a:p>
                  </a:txBody>
                  <a:tcPr marL="9525" marR="9525" marT="9525" marB="0" anchor="ctr"/>
                </a:tc>
                <a:tc>
                  <a:txBody>
                    <a:bodyPr/>
                    <a:lstStyle/>
                    <a:p>
                      <a:pPr algn="ctr"/>
                      <a:r>
                        <a:rPr lang="ka-GE" sz="1200" b="1" dirty="0" smtClean="0">
                          <a:latin typeface="+mn-lt"/>
                        </a:rPr>
                        <a:t>3</a:t>
                      </a:r>
                      <a:endParaRPr lang="en-US" sz="1200" b="1" dirty="0">
                        <a:latin typeface="+mn-lt"/>
                      </a:endParaRPr>
                    </a:p>
                  </a:txBody>
                  <a:tcPr anchor="ctr"/>
                </a:tc>
                <a:tc>
                  <a:txBody>
                    <a:bodyPr/>
                    <a:lstStyle/>
                    <a:p>
                      <a:pPr marL="0" algn="ctr" defTabSz="914400" rtl="0" eaLnBrk="1" fontAlgn="b" latinLnBrk="0" hangingPunct="1"/>
                      <a:r>
                        <a:rPr lang="ka-GE" sz="1200" b="1" i="0" u="none" strike="noStrike" kern="1200" dirty="0">
                          <a:solidFill>
                            <a:srgbClr val="000000"/>
                          </a:solidFill>
                          <a:effectLst/>
                          <a:latin typeface="+mn-lt"/>
                          <a:ea typeface="+mn-ea"/>
                          <a:cs typeface="+mn-cs"/>
                        </a:rPr>
                        <a:t>1524 </a:t>
                      </a:r>
                    </a:p>
                  </a:txBody>
                  <a:tcPr marL="9525" marR="9525" marT="9525" marB="0" anchor="ctr"/>
                </a:tc>
                <a:tc>
                  <a:txBody>
                    <a:bodyPr/>
                    <a:lstStyle/>
                    <a:p>
                      <a:pPr marL="0" algn="ctr" defTabSz="914400" rtl="0" eaLnBrk="1" fontAlgn="b" latinLnBrk="0" hangingPunct="1"/>
                      <a:r>
                        <a:rPr lang="en-US" sz="1200" b="1" i="0" u="none" strike="noStrike" kern="1200" dirty="0" smtClean="0">
                          <a:solidFill>
                            <a:srgbClr val="000000"/>
                          </a:solidFill>
                          <a:effectLst/>
                          <a:latin typeface="+mn-lt"/>
                          <a:ea typeface="+mn-ea"/>
                          <a:cs typeface="+mn-cs"/>
                        </a:rPr>
                        <a:t>4</a:t>
                      </a:r>
                      <a:r>
                        <a:rPr lang="ka-GE" sz="1200" b="1" i="0" u="none" strike="noStrike" kern="1200" dirty="0" smtClean="0">
                          <a:solidFill>
                            <a:srgbClr val="000000"/>
                          </a:solidFill>
                          <a:effectLst/>
                          <a:latin typeface="+mn-lt"/>
                          <a:ea typeface="+mn-ea"/>
                          <a:cs typeface="+mn-cs"/>
                        </a:rPr>
                        <a:t> </a:t>
                      </a:r>
                      <a:r>
                        <a:rPr lang="en-US" sz="1200" b="1" i="0" u="none" strike="noStrike" kern="1200" dirty="0" smtClean="0">
                          <a:solidFill>
                            <a:srgbClr val="000000"/>
                          </a:solidFill>
                          <a:effectLst/>
                          <a:latin typeface="+mn-lt"/>
                          <a:ea typeface="+mn-ea"/>
                          <a:cs typeface="+mn-cs"/>
                        </a:rPr>
                        <a:t>572</a:t>
                      </a:r>
                      <a:endParaRPr lang="en-US" sz="1200" b="1" i="0" u="none" strike="noStrike" kern="1200" dirty="0">
                        <a:solidFill>
                          <a:srgbClr val="000000"/>
                        </a:solidFill>
                        <a:effectLst/>
                        <a:latin typeface="+mn-lt"/>
                        <a:ea typeface="+mn-ea"/>
                        <a:cs typeface="+mn-cs"/>
                      </a:endParaRPr>
                    </a:p>
                  </a:txBody>
                  <a:tcPr marL="9525" marR="9525" marT="9525" marB="0" anchor="ctr"/>
                </a:tc>
              </a:tr>
              <a:tr h="370840">
                <a:tc>
                  <a:txBody>
                    <a:bodyPr/>
                    <a:lstStyle/>
                    <a:p>
                      <a:pPr algn="l" fontAlgn="b"/>
                      <a:r>
                        <a:rPr lang="ka-GE" sz="1200" b="0" i="0" u="none" strike="noStrike" dirty="0">
                          <a:solidFill>
                            <a:srgbClr val="000000"/>
                          </a:solidFill>
                          <a:effectLst/>
                          <a:latin typeface="+mn-lt"/>
                        </a:rPr>
                        <a:t>კოპრონარული სტენდირება</a:t>
                      </a:r>
                    </a:p>
                  </a:txBody>
                  <a:tcPr marL="9525" marR="9525" marT="9525" marB="0" anchor="ctr"/>
                </a:tc>
                <a:tc>
                  <a:txBody>
                    <a:bodyPr/>
                    <a:lstStyle/>
                    <a:p>
                      <a:pPr algn="ctr" fontAlgn="b"/>
                      <a:r>
                        <a:rPr lang="ka-GE" sz="1200" b="1" i="0" u="none" strike="noStrike" dirty="0">
                          <a:solidFill>
                            <a:srgbClr val="000000"/>
                          </a:solidFill>
                          <a:effectLst/>
                          <a:latin typeface="+mn-lt"/>
                        </a:rPr>
                        <a:t>11 </a:t>
                      </a:r>
                    </a:p>
                  </a:txBody>
                  <a:tcPr marL="9525" marR="9525" marT="9525" marB="0" anchor="ctr"/>
                </a:tc>
                <a:tc>
                  <a:txBody>
                    <a:bodyPr/>
                    <a:lstStyle/>
                    <a:p>
                      <a:pPr marL="0" algn="ctr" defTabSz="914400" rtl="0" eaLnBrk="1" fontAlgn="b" latinLnBrk="0" hangingPunct="1"/>
                      <a:r>
                        <a:rPr lang="ka-GE" sz="1200" b="1" i="0" u="none" strike="noStrike" kern="1200" dirty="0" smtClean="0">
                          <a:solidFill>
                            <a:srgbClr val="000000"/>
                          </a:solidFill>
                          <a:effectLst/>
                          <a:latin typeface="+mn-lt"/>
                          <a:ea typeface="+mn-ea"/>
                          <a:cs typeface="+mn-cs"/>
                        </a:rPr>
                        <a:t>1 სტენტი - </a:t>
                      </a:r>
                      <a:r>
                        <a:rPr lang="en-US" sz="1200" b="1" i="0" u="none" strike="noStrike" kern="1200" dirty="0" smtClean="0">
                          <a:solidFill>
                            <a:srgbClr val="000000"/>
                          </a:solidFill>
                          <a:effectLst/>
                          <a:latin typeface="+mn-lt"/>
                          <a:ea typeface="+mn-ea"/>
                          <a:cs typeface="+mn-cs"/>
                        </a:rPr>
                        <a:t>20</a:t>
                      </a:r>
                      <a:r>
                        <a:rPr lang="ka-GE" sz="1200" b="1" i="0" u="none" strike="noStrike" kern="1200" dirty="0" smtClean="0">
                          <a:solidFill>
                            <a:srgbClr val="000000"/>
                          </a:solidFill>
                          <a:effectLst/>
                          <a:latin typeface="+mn-lt"/>
                          <a:ea typeface="+mn-ea"/>
                          <a:cs typeface="+mn-cs"/>
                        </a:rPr>
                        <a:t> </a:t>
                      </a:r>
                      <a:r>
                        <a:rPr lang="en-US" sz="1200" b="1" i="0" u="none" strike="noStrike" kern="1200" dirty="0" smtClean="0">
                          <a:solidFill>
                            <a:srgbClr val="000000"/>
                          </a:solidFill>
                          <a:effectLst/>
                          <a:latin typeface="+mn-lt"/>
                          <a:ea typeface="+mn-ea"/>
                          <a:cs typeface="+mn-cs"/>
                        </a:rPr>
                        <a:t>394</a:t>
                      </a:r>
                      <a:r>
                        <a:rPr lang="ka-GE" sz="1200" b="1" i="0" u="none" strike="noStrike" kern="1200" dirty="0" smtClean="0">
                          <a:solidFill>
                            <a:srgbClr val="000000"/>
                          </a:solidFill>
                          <a:effectLst/>
                          <a:latin typeface="+mn-lt"/>
                          <a:ea typeface="+mn-ea"/>
                          <a:cs typeface="+mn-cs"/>
                        </a:rPr>
                        <a:t>;</a:t>
                      </a:r>
                    </a:p>
                    <a:p>
                      <a:pPr marL="0" algn="ctr" defTabSz="914400" rtl="0" eaLnBrk="1" fontAlgn="b" latinLnBrk="0" hangingPunct="1"/>
                      <a:r>
                        <a:rPr lang="ka-GE" sz="1200" b="1" i="0" u="none" strike="noStrike" kern="1200" dirty="0" smtClean="0">
                          <a:solidFill>
                            <a:srgbClr val="000000"/>
                          </a:solidFill>
                          <a:effectLst/>
                          <a:latin typeface="+mn-lt"/>
                          <a:ea typeface="+mn-ea"/>
                          <a:cs typeface="+mn-cs"/>
                        </a:rPr>
                        <a:t>2 სტენტი -24 024</a:t>
                      </a:r>
                    </a:p>
                    <a:p>
                      <a:pPr marL="0" algn="ctr" defTabSz="914400" rtl="0" eaLnBrk="1" fontAlgn="b" latinLnBrk="0" hangingPunct="1"/>
                      <a:r>
                        <a:rPr lang="ka-GE" sz="1200" b="1" i="0" u="none" strike="noStrike" kern="1200" dirty="0" smtClean="0">
                          <a:solidFill>
                            <a:srgbClr val="000000"/>
                          </a:solidFill>
                          <a:effectLst/>
                          <a:latin typeface="+mn-lt"/>
                          <a:ea typeface="+mn-ea"/>
                          <a:cs typeface="+mn-cs"/>
                        </a:rPr>
                        <a:t>3 სტენტი -25 410</a:t>
                      </a:r>
                      <a:endParaRPr lang="en-US" sz="1200" b="1" i="0" u="none" strike="noStrike" kern="1200" dirty="0">
                        <a:solidFill>
                          <a:srgbClr val="000000"/>
                        </a:solidFill>
                        <a:effectLst/>
                        <a:latin typeface="+mn-lt"/>
                        <a:ea typeface="+mn-ea"/>
                        <a:cs typeface="+mn-cs"/>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ka-GE" sz="1200" b="1" i="0" u="none" strike="noStrike" kern="1200" dirty="0" smtClean="0">
                          <a:solidFill>
                            <a:srgbClr val="000000"/>
                          </a:solidFill>
                          <a:effectLst/>
                          <a:latin typeface="+mn-lt"/>
                          <a:ea typeface="+mn-ea"/>
                          <a:cs typeface="+mn-cs"/>
                        </a:rPr>
                        <a:t>264 264</a:t>
                      </a:r>
                      <a:endParaRPr lang="en-US" sz="1200" b="1" i="0" u="none" strike="noStrike" kern="1200" dirty="0" smtClean="0">
                        <a:solidFill>
                          <a:srgbClr val="000000"/>
                        </a:solidFill>
                        <a:effectLst/>
                        <a:latin typeface="+mn-lt"/>
                        <a:ea typeface="+mn-ea"/>
                        <a:cs typeface="+mn-cs"/>
                      </a:endParaRPr>
                    </a:p>
                    <a:p>
                      <a:pPr marL="0" algn="ctr" defTabSz="914400" rtl="0" eaLnBrk="1" fontAlgn="b" latinLnBrk="0" hangingPunct="1"/>
                      <a:endParaRPr lang="en-US" sz="1200" b="1" i="0" u="none" strike="noStrike" kern="1200" dirty="0">
                        <a:solidFill>
                          <a:srgbClr val="000000"/>
                        </a:solidFill>
                        <a:effectLst/>
                        <a:latin typeface="+mn-lt"/>
                        <a:ea typeface="+mn-ea"/>
                        <a:cs typeface="+mn-cs"/>
                      </a:endParaRPr>
                    </a:p>
                  </a:txBody>
                  <a:tcPr anchor="ctr"/>
                </a:tc>
              </a:tr>
              <a:tr h="370840">
                <a:tc>
                  <a:txBody>
                    <a:bodyPr/>
                    <a:lstStyle/>
                    <a:p>
                      <a:pPr algn="l" fontAlgn="b"/>
                      <a:r>
                        <a:rPr lang="ka-GE" sz="1200" b="0" i="0" u="none" strike="noStrike" dirty="0">
                          <a:solidFill>
                            <a:srgbClr val="000000"/>
                          </a:solidFill>
                          <a:effectLst/>
                          <a:latin typeface="+mn-lt"/>
                        </a:rPr>
                        <a:t>კორონარული სტენდირება კორონ.ანგიოპლასტიკა             </a:t>
                      </a:r>
                    </a:p>
                  </a:txBody>
                  <a:tcPr marL="9525" marR="9525" marT="9525" marB="0" anchor="ctr"/>
                </a:tc>
                <a:tc>
                  <a:txBody>
                    <a:bodyPr/>
                    <a:lstStyle/>
                    <a:p>
                      <a:pPr marL="0" algn="ctr" defTabSz="914400" rtl="0" eaLnBrk="1" fontAlgn="b" latinLnBrk="0" hangingPunct="1"/>
                      <a:r>
                        <a:rPr lang="ka-GE" sz="1200" b="1" i="0" u="none" strike="noStrike" kern="1200" dirty="0">
                          <a:solidFill>
                            <a:srgbClr val="000000"/>
                          </a:solidFill>
                          <a:effectLst/>
                          <a:latin typeface="+mn-lt"/>
                          <a:ea typeface="+mn-ea"/>
                          <a:cs typeface="+mn-cs"/>
                        </a:rPr>
                        <a:t>35 </a:t>
                      </a:r>
                    </a:p>
                  </a:txBody>
                  <a:tcPr marL="9525" marR="9525" marT="9525" marB="0" anchor="ctr"/>
                </a:tc>
                <a:tc>
                  <a:txBody>
                    <a:bodyPr/>
                    <a:lstStyle/>
                    <a:p>
                      <a:pPr marL="0" algn="ctr" defTabSz="914400" rtl="0" eaLnBrk="1" fontAlgn="b" latinLnBrk="0" hangingPunct="1"/>
                      <a:r>
                        <a:rPr lang="ka-GE" sz="1200" b="1" i="0" u="none" strike="noStrike" kern="1200" dirty="0" smtClean="0">
                          <a:solidFill>
                            <a:srgbClr val="000000"/>
                          </a:solidFill>
                          <a:effectLst/>
                          <a:latin typeface="+mn-lt"/>
                          <a:ea typeface="+mn-ea"/>
                          <a:cs typeface="+mn-cs"/>
                        </a:rPr>
                        <a:t>1 980 </a:t>
                      </a:r>
                      <a:endParaRPr lang="ka-GE" sz="1200" b="1" i="0" u="none" strike="noStrike" kern="1200" dirty="0">
                        <a:solidFill>
                          <a:srgbClr val="000000"/>
                        </a:solidFill>
                        <a:effectLst/>
                        <a:latin typeface="+mn-lt"/>
                        <a:ea typeface="+mn-ea"/>
                        <a:cs typeface="+mn-cs"/>
                      </a:endParaRPr>
                    </a:p>
                  </a:txBody>
                  <a:tcPr marL="9525" marR="9525" marT="9525" marB="0" anchor="ctr"/>
                </a:tc>
                <a:tc>
                  <a:txBody>
                    <a:bodyPr/>
                    <a:lstStyle/>
                    <a:p>
                      <a:pPr marL="0" algn="ctr" defTabSz="914400" rtl="0" eaLnBrk="1" fontAlgn="b" latinLnBrk="0" hangingPunct="1"/>
                      <a:r>
                        <a:rPr lang="en-US" sz="1200" b="1" i="0" u="none" strike="noStrike" kern="1200" dirty="0" smtClean="0">
                          <a:solidFill>
                            <a:srgbClr val="000000"/>
                          </a:solidFill>
                          <a:effectLst/>
                          <a:latin typeface="+mn-lt"/>
                          <a:ea typeface="+mn-ea"/>
                          <a:cs typeface="+mn-cs"/>
                        </a:rPr>
                        <a:t>69</a:t>
                      </a:r>
                      <a:r>
                        <a:rPr lang="ka-GE" sz="1200" b="1" i="0" u="none" strike="noStrike" kern="1200" dirty="0" smtClean="0">
                          <a:solidFill>
                            <a:srgbClr val="000000"/>
                          </a:solidFill>
                          <a:effectLst/>
                          <a:latin typeface="+mn-lt"/>
                          <a:ea typeface="+mn-ea"/>
                          <a:cs typeface="+mn-cs"/>
                        </a:rPr>
                        <a:t> </a:t>
                      </a:r>
                      <a:r>
                        <a:rPr lang="en-US" sz="1200" b="1" i="0" u="none" strike="noStrike" kern="1200" dirty="0" smtClean="0">
                          <a:solidFill>
                            <a:srgbClr val="000000"/>
                          </a:solidFill>
                          <a:effectLst/>
                          <a:latin typeface="+mn-lt"/>
                          <a:ea typeface="+mn-ea"/>
                          <a:cs typeface="+mn-cs"/>
                        </a:rPr>
                        <a:t>300</a:t>
                      </a:r>
                      <a:endParaRPr lang="en-US" sz="1200" b="1" i="0" u="none" strike="noStrike" kern="1200" dirty="0">
                        <a:solidFill>
                          <a:srgbClr val="000000"/>
                        </a:solidFill>
                        <a:effectLst/>
                        <a:latin typeface="+mn-lt"/>
                        <a:ea typeface="+mn-ea"/>
                        <a:cs typeface="+mn-cs"/>
                      </a:endParaRPr>
                    </a:p>
                  </a:txBody>
                  <a:tcPr marL="9525" marR="9525" marT="9525" marB="0" anchor="ctr"/>
                </a:tc>
              </a:tr>
              <a:tr h="370840">
                <a:tc>
                  <a:txBody>
                    <a:bodyPr/>
                    <a:lstStyle/>
                    <a:p>
                      <a:pPr algn="l" fontAlgn="b"/>
                      <a:r>
                        <a:rPr lang="ka-GE" sz="1200" b="0" i="0" u="none" strike="noStrike" dirty="0">
                          <a:solidFill>
                            <a:srgbClr val="000000"/>
                          </a:solidFill>
                          <a:effectLst/>
                          <a:latin typeface="+mn-lt"/>
                        </a:rPr>
                        <a:t>თერაპიული </a:t>
                      </a:r>
                      <a:r>
                        <a:rPr lang="ka-GE" sz="1200" b="0" i="0" u="none" strike="noStrike" dirty="0" smtClean="0">
                          <a:solidFill>
                            <a:srgbClr val="000000"/>
                          </a:solidFill>
                          <a:effectLst/>
                          <a:latin typeface="+mn-lt"/>
                        </a:rPr>
                        <a:t>მკურნალობა სტაციონარში (</a:t>
                      </a:r>
                      <a:r>
                        <a:rPr lang="ka-GE" sz="1200" b="0" i="1" u="none" strike="noStrike" dirty="0" smtClean="0">
                          <a:solidFill>
                            <a:srgbClr val="000000"/>
                          </a:solidFill>
                          <a:effectLst/>
                          <a:latin typeface="+mn-lt"/>
                        </a:rPr>
                        <a:t>სტანდარტული)</a:t>
                      </a:r>
                      <a:r>
                        <a:rPr lang="ka-GE" sz="1200" b="1" i="1" u="none" strike="noStrike" baseline="0" dirty="0" smtClean="0">
                          <a:solidFill>
                            <a:srgbClr val="000000"/>
                          </a:solidFill>
                          <a:effectLst/>
                          <a:latin typeface="+mn-lt"/>
                        </a:rPr>
                        <a:t> </a:t>
                      </a:r>
                      <a:r>
                        <a:rPr lang="ka-GE" sz="1200" b="1" i="0" u="none" strike="noStrike" dirty="0" smtClean="0">
                          <a:solidFill>
                            <a:srgbClr val="000000"/>
                          </a:solidFill>
                          <a:effectLst/>
                          <a:latin typeface="+mn-lt"/>
                        </a:rPr>
                        <a:t>5 </a:t>
                      </a:r>
                      <a:r>
                        <a:rPr lang="ka-GE" sz="1200" b="0" i="0" u="none" strike="noStrike" dirty="0" smtClean="0">
                          <a:solidFill>
                            <a:srgbClr val="000000"/>
                          </a:solidFill>
                          <a:effectLst/>
                          <a:latin typeface="+mn-lt"/>
                        </a:rPr>
                        <a:t>დღე </a:t>
                      </a:r>
                      <a:endParaRPr lang="ka-GE" sz="1200" b="0" i="0" u="none" strike="noStrike" dirty="0">
                        <a:solidFill>
                          <a:srgbClr val="000000"/>
                        </a:solidFill>
                        <a:effectLst/>
                        <a:latin typeface="+mn-lt"/>
                      </a:endParaRPr>
                    </a:p>
                  </a:txBody>
                  <a:tcPr marL="9525" marR="9525" marT="9525" marB="0" anchor="ctr"/>
                </a:tc>
                <a:tc>
                  <a:txBody>
                    <a:bodyPr/>
                    <a:lstStyle/>
                    <a:p>
                      <a:pPr marL="0" algn="ctr" defTabSz="914400" rtl="0" eaLnBrk="1" fontAlgn="b" latinLnBrk="0" hangingPunct="1"/>
                      <a:r>
                        <a:rPr lang="ka-GE" sz="1200" b="1" i="0" u="none" strike="noStrike" kern="1200" dirty="0">
                          <a:solidFill>
                            <a:srgbClr val="000000"/>
                          </a:solidFill>
                          <a:effectLst/>
                          <a:latin typeface="+mn-lt"/>
                          <a:ea typeface="+mn-ea"/>
                          <a:cs typeface="+mn-cs"/>
                        </a:rPr>
                        <a:t>233 </a:t>
                      </a:r>
                    </a:p>
                  </a:txBody>
                  <a:tcPr marL="9525" marR="9525" marT="9525" marB="0" anchor="ctr"/>
                </a:tc>
                <a:tc>
                  <a:txBody>
                    <a:bodyPr/>
                    <a:lstStyle/>
                    <a:p>
                      <a:pPr marL="0" algn="ctr" defTabSz="914400" rtl="0" eaLnBrk="1" fontAlgn="b" latinLnBrk="0" hangingPunct="1"/>
                      <a:r>
                        <a:rPr lang="ka-GE" sz="1200" b="1" i="0" u="none" strike="noStrike" kern="1200" dirty="0">
                          <a:solidFill>
                            <a:srgbClr val="000000"/>
                          </a:solidFill>
                          <a:effectLst/>
                          <a:latin typeface="+mn-lt"/>
                          <a:ea typeface="+mn-ea"/>
                          <a:cs typeface="+mn-cs"/>
                        </a:rPr>
                        <a:t>1400 </a:t>
                      </a:r>
                    </a:p>
                  </a:txBody>
                  <a:tcPr marL="9525" marR="9525" marT="9525" marB="0" anchor="ctr"/>
                </a:tc>
                <a:tc>
                  <a:txBody>
                    <a:bodyPr/>
                    <a:lstStyle/>
                    <a:p>
                      <a:pPr marL="0" algn="ctr" defTabSz="914400" rtl="0" eaLnBrk="1" fontAlgn="b" latinLnBrk="0" hangingPunct="1"/>
                      <a:r>
                        <a:rPr lang="en-US" sz="1200" b="1" i="0" u="none" strike="noStrike" kern="1200" dirty="0" smtClean="0">
                          <a:solidFill>
                            <a:srgbClr val="000000"/>
                          </a:solidFill>
                          <a:effectLst/>
                          <a:latin typeface="+mn-lt"/>
                          <a:ea typeface="+mn-ea"/>
                          <a:cs typeface="+mn-cs"/>
                        </a:rPr>
                        <a:t>326</a:t>
                      </a:r>
                      <a:r>
                        <a:rPr lang="ka-GE" sz="1200" b="1" i="0" u="none" strike="noStrike" kern="1200" baseline="0" dirty="0" smtClean="0">
                          <a:solidFill>
                            <a:srgbClr val="000000"/>
                          </a:solidFill>
                          <a:effectLst/>
                          <a:latin typeface="+mn-lt"/>
                          <a:ea typeface="+mn-ea"/>
                          <a:cs typeface="+mn-cs"/>
                        </a:rPr>
                        <a:t> </a:t>
                      </a:r>
                      <a:r>
                        <a:rPr lang="en-US" sz="1200" b="1" i="0" u="none" strike="noStrike" kern="1200" dirty="0" smtClean="0">
                          <a:solidFill>
                            <a:srgbClr val="000000"/>
                          </a:solidFill>
                          <a:effectLst/>
                          <a:latin typeface="+mn-lt"/>
                          <a:ea typeface="+mn-ea"/>
                          <a:cs typeface="+mn-cs"/>
                        </a:rPr>
                        <a:t>200</a:t>
                      </a:r>
                      <a:endParaRPr lang="en-US" sz="1200" b="1" i="0" u="none" strike="noStrike" kern="1200" dirty="0">
                        <a:solidFill>
                          <a:srgbClr val="000000"/>
                        </a:solidFill>
                        <a:effectLst/>
                        <a:latin typeface="+mn-lt"/>
                        <a:ea typeface="+mn-ea"/>
                        <a:cs typeface="+mn-cs"/>
                      </a:endParaRPr>
                    </a:p>
                  </a:txBody>
                  <a:tcPr marL="9525" marR="9525" marT="9525" marB="0" anchor="ctr"/>
                </a:tc>
              </a:tr>
              <a:tr h="370840">
                <a:tc>
                  <a:txBody>
                    <a:bodyPr/>
                    <a:lstStyle/>
                    <a:p>
                      <a:r>
                        <a:rPr lang="ka-GE" sz="1200" b="0" i="0" u="none" strike="noStrike" kern="1200" dirty="0" smtClean="0">
                          <a:solidFill>
                            <a:srgbClr val="000000"/>
                          </a:solidFill>
                          <a:effectLst/>
                          <a:latin typeface="+mn-lt"/>
                          <a:ea typeface="+mn-ea"/>
                          <a:cs typeface="+mn-cs"/>
                        </a:rPr>
                        <a:t>სულ:</a:t>
                      </a:r>
                      <a:endParaRPr lang="en-US" sz="1200" b="0" i="0" u="none" strike="noStrike" kern="1200" dirty="0">
                        <a:solidFill>
                          <a:srgbClr val="000000"/>
                        </a:solidFill>
                        <a:effectLst/>
                        <a:latin typeface="+mn-lt"/>
                        <a:ea typeface="+mn-ea"/>
                        <a:cs typeface="+mn-cs"/>
                      </a:endParaRPr>
                    </a:p>
                  </a:txBody>
                  <a:tcPr/>
                </a:tc>
                <a:tc>
                  <a:txBody>
                    <a:bodyPr/>
                    <a:lstStyle/>
                    <a:p>
                      <a:pPr marL="0" algn="ctr" defTabSz="914400" rtl="0" eaLnBrk="1" fontAlgn="b" latinLnBrk="0" hangingPunct="1"/>
                      <a:r>
                        <a:rPr lang="ka-GE" sz="1200" b="1" i="0" u="none" strike="noStrike" kern="1200" dirty="0" smtClean="0">
                          <a:solidFill>
                            <a:srgbClr val="000000"/>
                          </a:solidFill>
                          <a:effectLst/>
                          <a:latin typeface="+mn-lt"/>
                          <a:ea typeface="+mn-ea"/>
                          <a:cs typeface="+mn-cs"/>
                        </a:rPr>
                        <a:t>405</a:t>
                      </a:r>
                      <a:endParaRPr lang="en-US" sz="1200" b="1" i="0" u="none" strike="noStrike" kern="1200" dirty="0">
                        <a:solidFill>
                          <a:srgbClr val="000000"/>
                        </a:solidFill>
                        <a:effectLst/>
                        <a:latin typeface="+mn-lt"/>
                        <a:ea typeface="+mn-ea"/>
                        <a:cs typeface="+mn-cs"/>
                      </a:endParaRPr>
                    </a:p>
                  </a:txBody>
                  <a:tcPr/>
                </a:tc>
                <a:tc>
                  <a:txBody>
                    <a:bodyPr/>
                    <a:lstStyle/>
                    <a:p>
                      <a:pPr algn="ctr"/>
                      <a:endParaRPr lang="en-US" sz="1200" dirty="0">
                        <a:latin typeface="+mn-lt"/>
                      </a:endParaRPr>
                    </a:p>
                  </a:txBody>
                  <a:tcPr anchor="ctr"/>
                </a:tc>
                <a:tc>
                  <a:txBody>
                    <a:bodyPr/>
                    <a:lstStyle/>
                    <a:p>
                      <a:pPr marL="0" algn="ctr" defTabSz="914400" rtl="0" eaLnBrk="1" fontAlgn="b" latinLnBrk="0" hangingPunct="1"/>
                      <a:r>
                        <a:rPr lang="ka-GE" sz="1200" b="1" i="0" u="none" strike="noStrike" kern="1200" dirty="0" smtClean="0">
                          <a:solidFill>
                            <a:srgbClr val="000000"/>
                          </a:solidFill>
                          <a:effectLst/>
                          <a:latin typeface="+mn-lt"/>
                          <a:ea typeface="+mn-ea"/>
                          <a:cs typeface="+mn-cs"/>
                        </a:rPr>
                        <a:t>762 121</a:t>
                      </a:r>
                      <a:endParaRPr lang="en-US" sz="1200" b="1" i="0" u="none" strike="noStrike" kern="1200" dirty="0">
                        <a:solidFill>
                          <a:srgbClr val="000000"/>
                        </a:solidFill>
                        <a:effectLst/>
                        <a:latin typeface="+mn-lt"/>
                        <a:ea typeface="+mn-ea"/>
                        <a:cs typeface="+mn-cs"/>
                      </a:endParaRPr>
                    </a:p>
                  </a:txBody>
                  <a:tcPr anchor="ctr"/>
                </a:tc>
              </a:tr>
            </a:tbl>
          </a:graphicData>
        </a:graphic>
      </p:graphicFrame>
      <p:sp>
        <p:nvSpPr>
          <p:cNvPr id="5" name="Прямоугольник 4"/>
          <p:cNvSpPr/>
          <p:nvPr/>
        </p:nvSpPr>
        <p:spPr>
          <a:xfrm>
            <a:off x="135467" y="713137"/>
            <a:ext cx="8754533" cy="706347"/>
          </a:xfrm>
          <a:prstGeom prst="rect">
            <a:avLst/>
          </a:prstGeom>
        </p:spPr>
        <p:txBody>
          <a:bodyPr wrap="square">
            <a:spAutoFit/>
          </a:bodyPr>
          <a:lstStyle/>
          <a:p>
            <a:pPr algn="ctr">
              <a:lnSpc>
                <a:spcPct val="150000"/>
              </a:lnSpc>
            </a:pPr>
            <a:r>
              <a:rPr lang="ka-GE" sz="1400" b="1" dirty="0"/>
              <a:t>ომისა და სამხედრო ძალების ვეტერანებისთვის საყოველთაო ჯანმრთელობის დაცვის სახელმწიფო პროგრამის ფარგლებში </a:t>
            </a:r>
            <a:r>
              <a:rPr lang="ka-GE" sz="1400" b="1" dirty="0" smtClean="0"/>
              <a:t>გაწეული მომსახურება გ.ჩაფიძის კლინიშაში.</a:t>
            </a:r>
            <a:endParaRPr lang="en-US" sz="1400" b="1" dirty="0"/>
          </a:p>
        </p:txBody>
      </p:sp>
      <p:sp>
        <p:nvSpPr>
          <p:cNvPr id="4" name="Номер слайда 6"/>
          <p:cNvSpPr txBox="1">
            <a:spLocks/>
          </p:cNvSpPr>
          <p:nvPr/>
        </p:nvSpPr>
        <p:spPr>
          <a:xfrm>
            <a:off x="8077200" y="6492957"/>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solidFill>
                  <a:schemeClr val="tx1"/>
                </a:solidFill>
              </a:rPr>
              <a:t>5</a:t>
            </a:r>
            <a:r>
              <a:rPr lang="ka-GE" sz="1200" b="0" dirty="0" smtClean="0">
                <a:solidFill>
                  <a:schemeClr val="tx1"/>
                </a:solidFill>
              </a:rPr>
              <a:t>2</a:t>
            </a:r>
            <a:endParaRPr lang="en-US" sz="1200" b="0" dirty="0">
              <a:solidFill>
                <a:schemeClr val="tx1"/>
              </a:solidFill>
            </a:endParaRPr>
          </a:p>
        </p:txBody>
      </p:sp>
    </p:spTree>
    <p:extLst>
      <p:ext uri="{BB962C8B-B14F-4D97-AF65-F5344CB8AC3E}">
        <p14:creationId xmlns:p14="http://schemas.microsoft.com/office/powerpoint/2010/main" val="70713788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16467" y="2802467"/>
            <a:ext cx="8229600" cy="1261533"/>
          </a:xfrm>
        </p:spPr>
        <p:txBody>
          <a:bodyPr>
            <a:normAutofit/>
          </a:bodyPr>
          <a:lstStyle/>
          <a:p>
            <a:pPr marL="0" indent="0" algn="just">
              <a:lnSpc>
                <a:spcPct val="150000"/>
              </a:lnSpc>
              <a:buNone/>
            </a:pPr>
            <a:r>
              <a:rPr lang="ka-GE" sz="1400" dirty="0" smtClean="0"/>
              <a:t>2018 </a:t>
            </a:r>
            <a:r>
              <a:rPr lang="ka-GE" sz="1400" smtClean="0"/>
              <a:t>წლის სსიპ </a:t>
            </a:r>
            <a:r>
              <a:rPr lang="ka-GE" sz="1400" dirty="0"/>
              <a:t>ვეტერანების საქმეთა სახელმწიფო სამსახურის გაწეული სამუშაოს ანგარიში შემუშავებულია სამსახურის დეპარტამენტების და ცალკეული სამმართველოების მიერ წარმოდგენილი წლიური ანგარიშის მიხედვით.</a:t>
            </a:r>
            <a:endParaRPr lang="en-US" sz="1400" dirty="0"/>
          </a:p>
          <a:p>
            <a:pPr marL="0" indent="0" algn="just">
              <a:buNone/>
            </a:pPr>
            <a:endParaRPr lang="en-US" sz="1400" dirty="0"/>
          </a:p>
        </p:txBody>
      </p:sp>
    </p:spTree>
    <p:extLst>
      <p:ext uri="{BB962C8B-B14F-4D97-AF65-F5344CB8AC3E}">
        <p14:creationId xmlns:p14="http://schemas.microsoft.com/office/powerpoint/2010/main" val="31809045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77800" y="542410"/>
            <a:ext cx="827591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a-GE" altLang="en-US" sz="1200" b="1" i="0" u="none" strike="noStrike" cap="none" normalizeH="0" baseline="0" dirty="0" smtClean="0">
                <a:ln>
                  <a:noFill/>
                </a:ln>
                <a:solidFill>
                  <a:schemeClr val="tx1"/>
                </a:solidFill>
                <a:effectLst/>
                <a:latin typeface="Sylfaen" panose="010A0502050306030303" pitchFamily="18" charset="0"/>
                <a:ea typeface="Calibri" panose="020F0502020204030204" pitchFamily="34" charset="0"/>
                <a:cs typeface="Times New Roman" panose="02020603050405020304" pitchFamily="18" charset="0"/>
              </a:rPr>
              <a:t>არსებული მდგომარეობის ზოგადი მიმოხილვა</a:t>
            </a:r>
            <a:endParaRPr kumimoji="0" lang="en-US" altLang="en-US" sz="1200" b="1" i="0" u="none" strike="noStrike" cap="none" normalizeH="0" baseline="0" dirty="0" smtClean="0">
              <a:ln>
                <a:noFill/>
              </a:ln>
              <a:solidFill>
                <a:schemeClr val="tx1"/>
              </a:solidFill>
              <a:effectLst/>
              <a:latin typeface="Sylfaen" panose="010A0502050306030303"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a-GE" altLang="en-US" sz="1200" b="0" i="0" u="none" strike="noStrike" cap="none" normalizeH="0" baseline="0" dirty="0" smtClean="0">
                <a:ln>
                  <a:noFill/>
                </a:ln>
                <a:solidFill>
                  <a:schemeClr val="tx1"/>
                </a:solidFill>
                <a:effectLst/>
                <a:latin typeface="Sylfaen" panose="010A0502050306030303" pitchFamily="18" charset="0"/>
                <a:ea typeface="Calibri" panose="020F0502020204030204" pitchFamily="34" charset="0"/>
                <a:cs typeface="Times New Roman" panose="02020603050405020304" pitchFamily="18" charset="0"/>
              </a:rPr>
              <a:t>201</a:t>
            </a:r>
            <a:r>
              <a:rPr kumimoji="0" lang="en-US" altLang="en-US" sz="1200" b="0" i="0" u="none" strike="noStrike" cap="none" normalizeH="0" baseline="0" dirty="0" smtClean="0">
                <a:ln>
                  <a:noFill/>
                </a:ln>
                <a:solidFill>
                  <a:schemeClr val="tx1"/>
                </a:solidFill>
                <a:effectLst/>
                <a:latin typeface="Sylfaen" panose="010A0502050306030303" pitchFamily="18" charset="0"/>
                <a:ea typeface="Calibri" panose="020F0502020204030204" pitchFamily="34" charset="0"/>
                <a:cs typeface="Times New Roman" panose="02020603050405020304" pitchFamily="18" charset="0"/>
              </a:rPr>
              <a:t>8</a:t>
            </a:r>
            <a:r>
              <a:rPr kumimoji="0" lang="ka-GE" altLang="en-US" sz="1200" b="0" i="0" u="none" strike="noStrike" cap="none" normalizeH="0" baseline="0" dirty="0" smtClean="0">
                <a:ln>
                  <a:noFill/>
                </a:ln>
                <a:solidFill>
                  <a:schemeClr val="tx1"/>
                </a:solidFill>
                <a:effectLst/>
                <a:latin typeface="Sylfaen" panose="010A0502050306030303" pitchFamily="18" charset="0"/>
                <a:ea typeface="Calibri" panose="020F0502020204030204" pitchFamily="34" charset="0"/>
                <a:cs typeface="Times New Roman" panose="02020603050405020304" pitchFamily="18" charset="0"/>
              </a:rPr>
              <a:t> წლის მონაცემებით, საქართველოს მოსახლეობა </a:t>
            </a:r>
            <a:r>
              <a:rPr kumimoji="0" lang="ka-GE" altLang="en-US" sz="1200" b="1" i="0" u="none" strike="noStrike" cap="none" normalizeH="0" baseline="0" dirty="0" smtClean="0">
                <a:ln>
                  <a:noFill/>
                </a:ln>
                <a:solidFill>
                  <a:schemeClr val="tx1"/>
                </a:solidFill>
                <a:effectLst/>
                <a:latin typeface="Sylfaen" panose="010A0502050306030303" pitchFamily="18" charset="0"/>
                <a:ea typeface="Calibri" panose="020F0502020204030204" pitchFamily="34" charset="0"/>
                <a:cs typeface="Times New Roman" panose="02020603050405020304" pitchFamily="18" charset="0"/>
              </a:rPr>
              <a:t>3,7</a:t>
            </a:r>
            <a:r>
              <a:rPr kumimoji="0" lang="ka-GE" altLang="en-US" sz="1200" b="0" i="0" u="none" strike="noStrike" cap="none" normalizeH="0" baseline="0" dirty="0" smtClean="0">
                <a:ln>
                  <a:noFill/>
                </a:ln>
                <a:solidFill>
                  <a:schemeClr val="tx1"/>
                </a:solidFill>
                <a:effectLst/>
                <a:latin typeface="Sylfaen" panose="010A0502050306030303" pitchFamily="18" charset="0"/>
                <a:ea typeface="Calibri" panose="020F0502020204030204" pitchFamily="34" charset="0"/>
                <a:cs typeface="Times New Roman" panose="02020603050405020304" pitchFamily="18" charset="0"/>
              </a:rPr>
              <a:t> მილიონს შეადგენს. აქედან ომისა და სამხედრო ძალების ვეტერანების საერთო რაოდენობა შეადგენს  </a:t>
            </a:r>
            <a:r>
              <a:rPr kumimoji="0" lang="en-US" altLang="en-US" sz="1200" b="1" i="0" u="none" strike="noStrike" cap="none" normalizeH="0" baseline="0" dirty="0" smtClean="0">
                <a:ln>
                  <a:noFill/>
                </a:ln>
                <a:solidFill>
                  <a:schemeClr val="tx1"/>
                </a:solidFill>
                <a:effectLst/>
                <a:latin typeface="Sylfaen" panose="010A0502050306030303" pitchFamily="18" charset="0"/>
                <a:ea typeface="Calibri" panose="020F0502020204030204" pitchFamily="34" charset="0"/>
                <a:cs typeface="Times New Roman" panose="02020603050405020304" pitchFamily="18" charset="0"/>
              </a:rPr>
              <a:t>68 785 </a:t>
            </a:r>
            <a:r>
              <a:rPr kumimoji="0" lang="ka-GE" altLang="en-US" sz="1200" b="0" i="0" u="none" strike="noStrike" cap="none" normalizeH="0" baseline="0" dirty="0" smtClean="0">
                <a:ln>
                  <a:noFill/>
                </a:ln>
                <a:solidFill>
                  <a:schemeClr val="tx1"/>
                </a:solidFill>
                <a:effectLst/>
                <a:latin typeface="Sylfaen" panose="010A0502050306030303" pitchFamily="18" charset="0"/>
                <a:ea typeface="Calibri" panose="020F0502020204030204" pitchFamily="34" charset="0"/>
                <a:cs typeface="Times New Roman" panose="02020603050405020304" pitchFamily="18" charset="0"/>
              </a:rPr>
              <a:t> (201</a:t>
            </a:r>
            <a:r>
              <a:rPr kumimoji="0" lang="en-US" altLang="en-US" sz="1200" b="0" i="0" u="none" strike="noStrike" cap="none" normalizeH="0" baseline="0" dirty="0" smtClean="0">
                <a:ln>
                  <a:noFill/>
                </a:ln>
                <a:solidFill>
                  <a:schemeClr val="tx1"/>
                </a:solidFill>
                <a:effectLst/>
                <a:latin typeface="Sylfaen" panose="010A0502050306030303" pitchFamily="18" charset="0"/>
                <a:ea typeface="Calibri" panose="020F0502020204030204" pitchFamily="34" charset="0"/>
                <a:cs typeface="Times New Roman" panose="02020603050405020304" pitchFamily="18" charset="0"/>
              </a:rPr>
              <a:t>8</a:t>
            </a:r>
            <a:r>
              <a:rPr kumimoji="0" lang="ka-GE" altLang="en-US" sz="1200" b="0" i="0" u="none" strike="noStrike" cap="none" normalizeH="0" baseline="0" dirty="0" smtClean="0">
                <a:ln>
                  <a:noFill/>
                </a:ln>
                <a:solidFill>
                  <a:schemeClr val="tx1"/>
                </a:solidFill>
                <a:effectLst/>
                <a:latin typeface="Sylfaen" panose="010A0502050306030303" pitchFamily="18" charset="0"/>
                <a:ea typeface="Calibri" panose="020F0502020204030204" pitchFamily="34" charset="0"/>
                <a:cs typeface="Times New Roman" panose="02020603050405020304" pitchFamily="18" charset="0"/>
              </a:rPr>
              <a:t> წლის დეკემბრის მონაცემები).</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3" name="Диаграмма 2"/>
          <p:cNvGraphicFramePr/>
          <p:nvPr>
            <p:extLst/>
          </p:nvPr>
        </p:nvGraphicFramePr>
        <p:xfrm>
          <a:off x="0" y="1811988"/>
          <a:ext cx="9144000" cy="4487212"/>
        </p:xfrm>
        <a:graphic>
          <a:graphicData uri="http://schemas.openxmlformats.org/drawingml/2006/chart">
            <c:chart xmlns:c="http://schemas.openxmlformats.org/drawingml/2006/chart" xmlns:r="http://schemas.openxmlformats.org/officeDocument/2006/relationships" r:id="rId2"/>
          </a:graphicData>
        </a:graphic>
      </p:graphicFrame>
      <p:sp>
        <p:nvSpPr>
          <p:cNvPr id="7" name="Номер слайда 6"/>
          <p:cNvSpPr>
            <a:spLocks noGrp="1"/>
          </p:cNvSpPr>
          <p:nvPr>
            <p:ph type="sldNum" sz="quarter" idx="12"/>
          </p:nvPr>
        </p:nvSpPr>
        <p:spPr>
          <a:xfrm>
            <a:off x="8014447" y="6528816"/>
            <a:ext cx="1066800" cy="329184"/>
          </a:xfrm>
        </p:spPr>
        <p:txBody>
          <a:bodyPr/>
          <a:lstStyle/>
          <a:p>
            <a:pPr algn="r"/>
            <a:r>
              <a:rPr lang="ka-GE" sz="1200" b="0" dirty="0" smtClean="0">
                <a:solidFill>
                  <a:schemeClr val="tx1"/>
                </a:solidFill>
              </a:rPr>
              <a:t>5</a:t>
            </a:r>
            <a:endParaRPr lang="en-US" sz="1200" b="0" dirty="0">
              <a:solidFill>
                <a:schemeClr val="tx1"/>
              </a:solidFill>
            </a:endParaRPr>
          </a:p>
        </p:txBody>
      </p:sp>
    </p:spTree>
    <p:extLst>
      <p:ext uri="{BB962C8B-B14F-4D97-AF65-F5344CB8AC3E}">
        <p14:creationId xmlns:p14="http://schemas.microsoft.com/office/powerpoint/2010/main" val="10407603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50334"/>
            <a:ext cx="8229600" cy="914400"/>
          </a:xfrm>
        </p:spPr>
        <p:txBody>
          <a:bodyPr>
            <a:normAutofit/>
          </a:bodyPr>
          <a:lstStyle/>
          <a:p>
            <a:pPr algn="ctr"/>
            <a:r>
              <a:rPr lang="ka-GE" sz="1600" dirty="0">
                <a:latin typeface="+mn-lt"/>
                <a:ea typeface="Calibri" panose="020F0502020204030204" pitchFamily="34" charset="0"/>
                <a:cs typeface="Times New Roman" panose="02020603050405020304" pitchFamily="18" charset="0"/>
              </a:rPr>
              <a:t>დღეისათვის სსიპ ვეტერანების საქმეთა სახელმწიფო სამსახურში </a:t>
            </a:r>
            <a:r>
              <a:rPr lang="ka-GE" sz="1600" dirty="0" smtClean="0">
                <a:latin typeface="+mn-lt"/>
                <a:ea typeface="Calibri" panose="020F0502020204030204" pitchFamily="34" charset="0"/>
                <a:cs typeface="Times New Roman" panose="02020603050405020304" pitchFamily="18" charset="0"/>
              </a:rPr>
              <a:t>რეგისტრირებულია:</a:t>
            </a:r>
            <a:r>
              <a:rPr lang="en-US" sz="1600" dirty="0">
                <a:latin typeface="+mn-lt"/>
                <a:ea typeface="Calibri" panose="020F0502020204030204" pitchFamily="34" charset="0"/>
                <a:cs typeface="Times New Roman" panose="02020603050405020304" pitchFamily="18" charset="0"/>
              </a:rPr>
              <a:t/>
            </a:r>
            <a:br>
              <a:rPr lang="en-US" sz="1600" dirty="0">
                <a:latin typeface="+mn-lt"/>
                <a:ea typeface="Calibri" panose="020F0502020204030204" pitchFamily="34" charset="0"/>
                <a:cs typeface="Times New Roman" panose="02020603050405020304" pitchFamily="18" charset="0"/>
              </a:rPr>
            </a:br>
            <a:endParaRPr lang="en-US" sz="1600" dirty="0">
              <a:latin typeface="+mn-lt"/>
            </a:endParaRPr>
          </a:p>
        </p:txBody>
      </p:sp>
      <p:sp>
        <p:nvSpPr>
          <p:cNvPr id="3" name="Объект 2"/>
          <p:cNvSpPr>
            <a:spLocks noGrp="1"/>
          </p:cNvSpPr>
          <p:nvPr>
            <p:ph idx="1"/>
          </p:nvPr>
        </p:nvSpPr>
        <p:spPr/>
        <p:txBody>
          <a:bodyPr>
            <a:normAutofit/>
          </a:bodyPr>
          <a:lstStyle/>
          <a:p>
            <a:pPr marL="0" indent="0">
              <a:lnSpc>
                <a:spcPct val="107000"/>
              </a:lnSpc>
              <a:spcAft>
                <a:spcPts val="800"/>
              </a:spcAft>
              <a:buNone/>
            </a:pPr>
            <a:r>
              <a:rPr lang="ka-GE" dirty="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ka-GE" sz="1200" dirty="0">
                <a:ea typeface="Calibri" panose="020F0502020204030204" pitchFamily="34" charset="0"/>
                <a:cs typeface="Times New Roman" panose="02020603050405020304" pitchFamily="18" charset="0"/>
              </a:rPr>
              <a:t>მეორე მსოფლიო ომის მონაწილე ვეტერანი - </a:t>
            </a:r>
            <a:r>
              <a:rPr lang="en-US" sz="1200" dirty="0" smtClean="0">
                <a:ea typeface="Calibri" panose="020F0502020204030204" pitchFamily="34" charset="0"/>
                <a:cs typeface="Times New Roman" panose="02020603050405020304" pitchFamily="18" charset="0"/>
              </a:rPr>
              <a:t>568</a:t>
            </a:r>
            <a:endParaRPr lang="en-US" sz="1200" dirty="0">
              <a:ea typeface="Calibri" panose="020F0502020204030204" pitchFamily="34" charset="0"/>
              <a:cs typeface="Times New Roman" panose="02020603050405020304" pitchFamily="18" charset="0"/>
            </a:endParaRPr>
          </a:p>
          <a:p>
            <a:pPr marL="285750" indent="-285750">
              <a:lnSpc>
                <a:spcPct val="150000"/>
              </a:lnSpc>
              <a:spcAft>
                <a:spcPts val="800"/>
              </a:spcAft>
            </a:pPr>
            <a:r>
              <a:rPr lang="ka-GE" sz="1200" dirty="0">
                <a:ea typeface="Calibri" panose="020F0502020204030204" pitchFamily="34" charset="0"/>
                <a:cs typeface="Times New Roman" panose="02020603050405020304" pitchFamily="18" charset="0"/>
              </a:rPr>
              <a:t>სხვა სახელმწიფო ტერიტორიაზე საბრძოლო მოქმედებების მონაწილე ვეტერანი - </a:t>
            </a:r>
            <a:r>
              <a:rPr lang="en-US" sz="1200" dirty="0" smtClean="0">
                <a:ea typeface="Calibri" panose="020F0502020204030204" pitchFamily="34" charset="0"/>
                <a:cs typeface="Times New Roman" panose="02020603050405020304" pitchFamily="18" charset="0"/>
              </a:rPr>
              <a:t>2 938</a:t>
            </a:r>
            <a:endParaRPr lang="en-US" sz="1200" dirty="0">
              <a:ea typeface="Calibri" panose="020F0502020204030204" pitchFamily="34" charset="0"/>
              <a:cs typeface="Times New Roman" panose="02020603050405020304" pitchFamily="18" charset="0"/>
            </a:endParaRPr>
          </a:p>
          <a:p>
            <a:pPr marL="285750" indent="-285750">
              <a:lnSpc>
                <a:spcPct val="150000"/>
              </a:lnSpc>
              <a:spcAft>
                <a:spcPts val="800"/>
              </a:spcAft>
            </a:pPr>
            <a:r>
              <a:rPr lang="ka-GE" sz="1200" dirty="0">
                <a:ea typeface="Calibri" panose="020F0502020204030204" pitchFamily="34" charset="0"/>
                <a:cs typeface="Times New Roman" panose="02020603050405020304" pitchFamily="18" charset="0"/>
              </a:rPr>
              <a:t>საქართველოს ტერიტორიული მთლიანობისთვის ბრძოლების </a:t>
            </a:r>
            <a:r>
              <a:rPr lang="ka-GE" sz="1200" dirty="0" smtClean="0">
                <a:ea typeface="Calibri" panose="020F0502020204030204" pitchFamily="34" charset="0"/>
                <a:cs typeface="Times New Roman" panose="02020603050405020304" pitchFamily="18" charset="0"/>
              </a:rPr>
              <a:t>მონაწილე </a:t>
            </a:r>
            <a:r>
              <a:rPr lang="ka-GE" sz="1200" dirty="0">
                <a:ea typeface="Calibri" panose="020F0502020204030204" pitchFamily="34" charset="0"/>
                <a:cs typeface="Times New Roman" panose="02020603050405020304" pitchFamily="18" charset="0"/>
              </a:rPr>
              <a:t>ვეტერანი (</a:t>
            </a:r>
            <a:r>
              <a:rPr lang="ka-GE" sz="1200" dirty="0" smtClean="0">
                <a:ea typeface="Calibri" panose="020F0502020204030204" pitchFamily="34" charset="0"/>
                <a:cs typeface="Times New Roman" panose="02020603050405020304" pitchFamily="18" charset="0"/>
              </a:rPr>
              <a:t>1992-93წწ) – </a:t>
            </a:r>
            <a:r>
              <a:rPr lang="en-US" sz="1200" dirty="0" smtClean="0">
                <a:ea typeface="Calibri" panose="020F0502020204030204" pitchFamily="34" charset="0"/>
                <a:cs typeface="Times New Roman" panose="02020603050405020304" pitchFamily="18" charset="0"/>
              </a:rPr>
              <a:t>31 796</a:t>
            </a:r>
            <a:endParaRPr lang="ka-GE" sz="1200" dirty="0" smtClean="0">
              <a:ea typeface="Calibri" panose="020F0502020204030204" pitchFamily="34" charset="0"/>
              <a:cs typeface="Times New Roman" panose="02020603050405020304" pitchFamily="18" charset="0"/>
            </a:endParaRPr>
          </a:p>
          <a:p>
            <a:pPr marL="285750" indent="-285750">
              <a:lnSpc>
                <a:spcPct val="150000"/>
              </a:lnSpc>
              <a:spcAft>
                <a:spcPts val="800"/>
              </a:spcAft>
            </a:pPr>
            <a:r>
              <a:rPr lang="ka-GE" sz="1200" dirty="0" smtClean="0">
                <a:ea typeface="Calibri" panose="020F0502020204030204" pitchFamily="34" charset="0"/>
                <a:cs typeface="Times New Roman" panose="02020603050405020304" pitchFamily="18" charset="0"/>
              </a:rPr>
              <a:t> </a:t>
            </a:r>
            <a:r>
              <a:rPr lang="ka-GE" sz="1200" dirty="0">
                <a:ea typeface="Calibri" panose="020F0502020204030204" pitchFamily="34" charset="0"/>
                <a:cs typeface="Times New Roman" panose="02020603050405020304" pitchFamily="18" charset="0"/>
              </a:rPr>
              <a:t>საქართველოს ტერიტორიული მთლიანობისთვის ბრძოლების </a:t>
            </a:r>
            <a:r>
              <a:rPr lang="ka-GE" sz="1200" dirty="0" smtClean="0">
                <a:ea typeface="Calibri" panose="020F0502020204030204" pitchFamily="34" charset="0"/>
                <a:cs typeface="Times New Roman" panose="02020603050405020304" pitchFamily="18" charset="0"/>
              </a:rPr>
              <a:t>მონაწილე </a:t>
            </a:r>
            <a:r>
              <a:rPr lang="ka-GE" sz="1200" dirty="0">
                <a:ea typeface="Calibri" panose="020F0502020204030204" pitchFamily="34" charset="0"/>
                <a:cs typeface="Times New Roman" panose="02020603050405020304" pitchFamily="18" charset="0"/>
              </a:rPr>
              <a:t>ვეტერანი (</a:t>
            </a:r>
            <a:r>
              <a:rPr lang="ka-GE" sz="1200" dirty="0" smtClean="0">
                <a:ea typeface="Calibri" panose="020F0502020204030204" pitchFamily="34" charset="0"/>
                <a:cs typeface="Times New Roman" panose="02020603050405020304" pitchFamily="18" charset="0"/>
              </a:rPr>
              <a:t>2008 წ) </a:t>
            </a:r>
            <a:r>
              <a:rPr lang="ka-GE" sz="1200" dirty="0">
                <a:ea typeface="Calibri" panose="020F0502020204030204" pitchFamily="34" charset="0"/>
                <a:cs typeface="Times New Roman" panose="02020603050405020304" pitchFamily="18" charset="0"/>
              </a:rPr>
              <a:t>– </a:t>
            </a:r>
            <a:r>
              <a:rPr lang="en-US" sz="1200" dirty="0" smtClean="0">
                <a:ea typeface="Calibri" panose="020F0502020204030204" pitchFamily="34" charset="0"/>
                <a:cs typeface="Times New Roman" panose="02020603050405020304" pitchFamily="18" charset="0"/>
              </a:rPr>
              <a:t>18 491</a:t>
            </a:r>
            <a:endParaRPr lang="en-US" sz="1200" dirty="0">
              <a:ea typeface="Calibri" panose="020F0502020204030204" pitchFamily="34" charset="0"/>
              <a:cs typeface="Times New Roman" panose="02020603050405020304" pitchFamily="18" charset="0"/>
            </a:endParaRPr>
          </a:p>
          <a:p>
            <a:pPr marL="285750" indent="-285750">
              <a:lnSpc>
                <a:spcPct val="150000"/>
              </a:lnSpc>
              <a:spcAft>
                <a:spcPts val="800"/>
              </a:spcAft>
            </a:pPr>
            <a:r>
              <a:rPr lang="ka-GE" sz="1200" dirty="0" smtClean="0">
                <a:ea typeface="Calibri" panose="020F0502020204030204" pitchFamily="34" charset="0"/>
                <a:cs typeface="Times New Roman" panose="02020603050405020304" pitchFamily="18" charset="0"/>
              </a:rPr>
              <a:t>თავდაცვის </a:t>
            </a:r>
            <a:r>
              <a:rPr lang="ka-GE" sz="1200" dirty="0">
                <a:ea typeface="Calibri" panose="020F0502020204030204" pitchFamily="34" charset="0"/>
                <a:cs typeface="Times New Roman" panose="02020603050405020304" pitchFamily="18" charset="0"/>
              </a:rPr>
              <a:t>ძალების ვეტერანი - </a:t>
            </a:r>
            <a:r>
              <a:rPr lang="ka-GE" sz="1200" dirty="0" smtClean="0">
                <a:ea typeface="Calibri" panose="020F0502020204030204" pitchFamily="34" charset="0"/>
                <a:cs typeface="Times New Roman" panose="02020603050405020304" pitchFamily="18" charset="0"/>
              </a:rPr>
              <a:t>1 11</a:t>
            </a:r>
            <a:r>
              <a:rPr lang="en-US" sz="1200" dirty="0" smtClean="0">
                <a:ea typeface="Calibri" panose="020F0502020204030204" pitchFamily="34" charset="0"/>
                <a:cs typeface="Times New Roman" panose="02020603050405020304" pitchFamily="18" charset="0"/>
              </a:rPr>
              <a:t>0</a:t>
            </a:r>
            <a:endParaRPr lang="ka-GE" sz="1200" dirty="0" smtClean="0">
              <a:ea typeface="Calibri" panose="020F0502020204030204" pitchFamily="34" charset="0"/>
              <a:cs typeface="Times New Roman" panose="02020603050405020304" pitchFamily="18" charset="0"/>
            </a:endParaRPr>
          </a:p>
          <a:p>
            <a:pPr marL="285750" indent="-285750">
              <a:lnSpc>
                <a:spcPct val="150000"/>
              </a:lnSpc>
              <a:spcAft>
                <a:spcPts val="800"/>
              </a:spcAft>
            </a:pPr>
            <a:r>
              <a:rPr lang="ka-GE" sz="1200" dirty="0" smtClean="0">
                <a:cs typeface="Times New Roman" panose="02020603050405020304" pitchFamily="18" charset="0"/>
              </a:rPr>
              <a:t>მარჩენალდაკარგული - 8 </a:t>
            </a:r>
            <a:r>
              <a:rPr lang="en-US" sz="1200" dirty="0" smtClean="0">
                <a:cs typeface="Times New Roman" panose="02020603050405020304" pitchFamily="18" charset="0"/>
              </a:rPr>
              <a:t>617</a:t>
            </a:r>
            <a:endParaRPr lang="en-US" sz="1200" dirty="0"/>
          </a:p>
        </p:txBody>
      </p:sp>
      <p:sp>
        <p:nvSpPr>
          <p:cNvPr id="7" name="Номер слайда 6"/>
          <p:cNvSpPr>
            <a:spLocks noGrp="1"/>
          </p:cNvSpPr>
          <p:nvPr>
            <p:ph type="sldNum" sz="quarter" idx="12"/>
          </p:nvPr>
        </p:nvSpPr>
        <p:spPr>
          <a:xfrm>
            <a:off x="8077200" y="6528816"/>
            <a:ext cx="1066800" cy="329184"/>
          </a:xfrm>
        </p:spPr>
        <p:txBody>
          <a:bodyPr/>
          <a:lstStyle/>
          <a:p>
            <a:pPr algn="r"/>
            <a:r>
              <a:rPr lang="ka-GE" sz="1200" b="0" dirty="0" smtClean="0">
                <a:solidFill>
                  <a:schemeClr val="tx1"/>
                </a:solidFill>
              </a:rPr>
              <a:t>6</a:t>
            </a:r>
            <a:endParaRPr lang="en-US" sz="1200" b="0" dirty="0">
              <a:solidFill>
                <a:schemeClr val="tx1"/>
              </a:solidFill>
            </a:endParaRPr>
          </a:p>
        </p:txBody>
      </p:sp>
    </p:spTree>
    <p:extLst>
      <p:ext uri="{BB962C8B-B14F-4D97-AF65-F5344CB8AC3E}">
        <p14:creationId xmlns:p14="http://schemas.microsoft.com/office/powerpoint/2010/main" val="1672439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0267"/>
            <a:ext cx="8288867" cy="753533"/>
          </a:xfrm>
        </p:spPr>
        <p:txBody>
          <a:bodyPr>
            <a:noAutofit/>
          </a:bodyPr>
          <a:lstStyle/>
          <a:p>
            <a:pPr algn="ctr">
              <a:defRPr sz="1600" b="1" i="0" u="none" strike="noStrike" kern="1200" baseline="0">
                <a:solidFill>
                  <a:srgbClr val="003E6C">
                    <a:lumMod val="65000"/>
                    <a:lumOff val="35000"/>
                  </a:srgbClr>
                </a:solidFill>
                <a:latin typeface="+mn-lt"/>
                <a:ea typeface="+mn-ea"/>
                <a:cs typeface="+mn-cs"/>
              </a:defRPr>
            </a:pPr>
            <a:r>
              <a:rPr lang="ka-GE" sz="1400" b="1" dirty="0">
                <a:solidFill>
                  <a:schemeClr val="tx1"/>
                </a:solidFill>
              </a:rPr>
              <a:t>სიტუაციური ანალიზი</a:t>
            </a:r>
            <a:br>
              <a:rPr lang="ka-GE" sz="1400" b="1" dirty="0">
                <a:solidFill>
                  <a:schemeClr val="tx1"/>
                </a:solidFill>
              </a:rPr>
            </a:br>
            <a:r>
              <a:rPr lang="ka-GE" sz="1400" b="1" dirty="0" smtClean="0">
                <a:solidFill>
                  <a:schemeClr val="tx1"/>
                </a:solidFill>
              </a:rPr>
              <a:t>2</a:t>
            </a:r>
            <a:r>
              <a:rPr lang="en-US" sz="1400" b="1" dirty="0" smtClean="0">
                <a:solidFill>
                  <a:schemeClr val="tx1"/>
                </a:solidFill>
              </a:rPr>
              <a:t> </a:t>
            </a:r>
            <a:r>
              <a:rPr lang="ka-GE" sz="1400" b="1" dirty="0" smtClean="0">
                <a:solidFill>
                  <a:schemeClr val="tx1"/>
                </a:solidFill>
              </a:rPr>
              <a:t>0</a:t>
            </a:r>
            <a:r>
              <a:rPr lang="en-US" sz="1400" b="1" dirty="0" smtClean="0">
                <a:solidFill>
                  <a:schemeClr val="tx1"/>
                </a:solidFill>
              </a:rPr>
              <a:t> </a:t>
            </a:r>
            <a:r>
              <a:rPr lang="ka-GE" sz="1400" b="1" dirty="0" smtClean="0">
                <a:solidFill>
                  <a:schemeClr val="tx1"/>
                </a:solidFill>
              </a:rPr>
              <a:t>1</a:t>
            </a:r>
            <a:r>
              <a:rPr lang="en-US" sz="1400" b="1" dirty="0" smtClean="0">
                <a:solidFill>
                  <a:schemeClr val="tx1"/>
                </a:solidFill>
              </a:rPr>
              <a:t> </a:t>
            </a:r>
            <a:r>
              <a:rPr lang="en-US" sz="1400" b="1" dirty="0">
                <a:solidFill>
                  <a:schemeClr val="tx1"/>
                </a:solidFill>
              </a:rPr>
              <a:t>8</a:t>
            </a:r>
            <a:r>
              <a:rPr lang="en-US" sz="1400" b="1" dirty="0" smtClean="0">
                <a:solidFill>
                  <a:schemeClr val="tx1"/>
                </a:solidFill>
              </a:rPr>
              <a:t> </a:t>
            </a:r>
            <a:r>
              <a:rPr lang="ka-GE" sz="1400" b="1" dirty="0" smtClean="0">
                <a:solidFill>
                  <a:schemeClr val="tx1"/>
                </a:solidFill>
              </a:rPr>
              <a:t> წლის დეკემბრის მდგომარეობით  რეგისტრირებულია</a:t>
            </a:r>
            <a:r>
              <a:rPr lang="en-US" sz="1400" b="1" dirty="0" smtClean="0">
                <a:solidFill>
                  <a:schemeClr val="tx1"/>
                </a:solidFill>
              </a:rPr>
              <a:t> </a:t>
            </a:r>
            <a:r>
              <a:rPr lang="ka-GE" sz="1400" b="1" dirty="0" smtClean="0">
                <a:solidFill>
                  <a:schemeClr val="tx1"/>
                </a:solidFill>
              </a:rPr>
              <a:t> 6</a:t>
            </a:r>
            <a:r>
              <a:rPr lang="en-US" sz="1400" b="1" dirty="0" smtClean="0">
                <a:solidFill>
                  <a:schemeClr val="tx1"/>
                </a:solidFill>
              </a:rPr>
              <a:t> 8 785</a:t>
            </a:r>
            <a:r>
              <a:rPr lang="ka-GE" sz="1400" b="1" dirty="0" smtClean="0">
                <a:solidFill>
                  <a:schemeClr val="tx1"/>
                </a:solidFill>
              </a:rPr>
              <a:t> ვეტერანი</a:t>
            </a:r>
            <a:endParaRPr lang="en-US" sz="1400" dirty="0">
              <a:solidFill>
                <a:schemeClr val="tx1"/>
              </a:solidFill>
            </a:endParaRPr>
          </a:p>
        </p:txBody>
      </p:sp>
      <p:graphicFrame>
        <p:nvGraphicFramePr>
          <p:cNvPr id="4" name="Chart 3"/>
          <p:cNvGraphicFramePr>
            <a:graphicFrameLocks noGrp="1"/>
          </p:cNvGraphicFramePr>
          <p:nvPr>
            <p:ph idx="1"/>
            <p:extLst>
              <p:ext uri="{D42A27DB-BD31-4B8C-83A1-F6EECF244321}">
                <p14:modId xmlns:p14="http://schemas.microsoft.com/office/powerpoint/2010/main" val="2479403832"/>
              </p:ext>
            </p:extLst>
          </p:nvPr>
        </p:nvGraphicFramePr>
        <p:xfrm>
          <a:off x="0" y="1193800"/>
          <a:ext cx="9144000" cy="5588000"/>
        </p:xfrm>
        <a:graphic>
          <a:graphicData uri="http://schemas.openxmlformats.org/drawingml/2006/chart">
            <c:chart xmlns:c="http://schemas.openxmlformats.org/drawingml/2006/chart" xmlns:r="http://schemas.openxmlformats.org/officeDocument/2006/relationships" r:id="rId2"/>
          </a:graphicData>
        </a:graphic>
      </p:graphicFrame>
      <p:sp>
        <p:nvSpPr>
          <p:cNvPr id="7" name="Номер слайда 6"/>
          <p:cNvSpPr>
            <a:spLocks noGrp="1"/>
          </p:cNvSpPr>
          <p:nvPr>
            <p:ph type="sldNum" sz="quarter" idx="12"/>
          </p:nvPr>
        </p:nvSpPr>
        <p:spPr>
          <a:xfrm>
            <a:off x="8077200" y="6492957"/>
            <a:ext cx="1066800" cy="329184"/>
          </a:xfrm>
        </p:spPr>
        <p:txBody>
          <a:bodyPr/>
          <a:lstStyle/>
          <a:p>
            <a:pPr algn="r"/>
            <a:r>
              <a:rPr lang="ka-GE" sz="1200" b="0" dirty="0">
                <a:solidFill>
                  <a:schemeClr val="tx1"/>
                </a:solidFill>
              </a:rPr>
              <a:t>7</a:t>
            </a:r>
            <a:endParaRPr lang="en-US" sz="1200" b="0" dirty="0">
              <a:solidFill>
                <a:schemeClr val="tx1"/>
              </a:solidFill>
            </a:endParaRPr>
          </a:p>
        </p:txBody>
      </p:sp>
    </p:spTree>
    <p:extLst>
      <p:ext uri="{BB962C8B-B14F-4D97-AF65-F5344CB8AC3E}">
        <p14:creationId xmlns:p14="http://schemas.microsoft.com/office/powerpoint/2010/main" val="2759333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369149429"/>
              </p:ext>
            </p:extLst>
          </p:nvPr>
        </p:nvGraphicFramePr>
        <p:xfrm>
          <a:off x="0" y="414866"/>
          <a:ext cx="9084733" cy="6443135"/>
        </p:xfrm>
        <a:graphic>
          <a:graphicData uri="http://schemas.openxmlformats.org/drawingml/2006/table">
            <a:tbl>
              <a:tblPr>
                <a:tableStyleId>{5C22544A-7EE6-4342-B048-85BDC9FD1C3A}</a:tableStyleId>
              </a:tblPr>
              <a:tblGrid>
                <a:gridCol w="747879"/>
                <a:gridCol w="6170006"/>
                <a:gridCol w="1455695"/>
                <a:gridCol w="711153"/>
              </a:tblGrid>
              <a:tr h="245489">
                <a:tc>
                  <a:txBody>
                    <a:bodyPr/>
                    <a:lstStyle/>
                    <a:p>
                      <a:pPr algn="ctr" fontAlgn="ctr"/>
                      <a:r>
                        <a:rPr lang="ka-GE" sz="1100" u="none" strike="noStrike" dirty="0">
                          <a:effectLst/>
                        </a:rPr>
                        <a:t>კოდი</a:t>
                      </a:r>
                      <a:endParaRPr lang="ka-GE" sz="1100" b="1" i="0" u="none" strike="noStrike" dirty="0">
                        <a:solidFill>
                          <a:srgbClr val="000000"/>
                        </a:solidFill>
                        <a:effectLst/>
                        <a:latin typeface="Calibri" panose="020F0502020204030204" pitchFamily="34" charset="0"/>
                      </a:endParaRPr>
                    </a:p>
                  </a:txBody>
                  <a:tcPr marL="5806" marR="5806" marT="5806" marB="0" anchor="ctr"/>
                </a:tc>
                <a:tc>
                  <a:txBody>
                    <a:bodyPr/>
                    <a:lstStyle/>
                    <a:p>
                      <a:pPr algn="ctr" fontAlgn="ctr"/>
                      <a:r>
                        <a:rPr lang="ka-GE" sz="1100" u="none" strike="noStrike" dirty="0">
                          <a:effectLst/>
                        </a:rPr>
                        <a:t>კატეგორია</a:t>
                      </a:r>
                      <a:endParaRPr lang="ka-GE" sz="1100" b="1" i="0" u="none" strike="noStrike" dirty="0">
                        <a:solidFill>
                          <a:srgbClr val="000000"/>
                        </a:solidFill>
                        <a:effectLst/>
                        <a:latin typeface="Calibri" panose="020F0502020204030204" pitchFamily="34" charset="0"/>
                      </a:endParaRPr>
                    </a:p>
                  </a:txBody>
                  <a:tcPr marL="5806" marR="5806" marT="5806" marB="0" anchor="ctr"/>
                </a:tc>
                <a:tc>
                  <a:txBody>
                    <a:bodyPr/>
                    <a:lstStyle/>
                    <a:p>
                      <a:pPr algn="l" fontAlgn="ctr"/>
                      <a:r>
                        <a:rPr lang="ka-GE" sz="1100" u="none" strike="noStrike">
                          <a:effectLst/>
                        </a:rPr>
                        <a:t>რაოდენობა</a:t>
                      </a:r>
                      <a:endParaRPr lang="ka-GE" sz="1100" b="1" i="0" u="none" strike="noStrike">
                        <a:solidFill>
                          <a:srgbClr val="000000"/>
                        </a:solidFill>
                        <a:effectLst/>
                        <a:latin typeface="Calibri" panose="020F0502020204030204" pitchFamily="34" charset="0"/>
                      </a:endParaRPr>
                    </a:p>
                  </a:txBody>
                  <a:tcPr marL="5806" marR="5806" marT="5806" marB="0" anchor="ctr"/>
                </a:tc>
                <a:tc>
                  <a:txBody>
                    <a:bodyPr/>
                    <a:lstStyle/>
                    <a:p>
                      <a:pPr algn="l" fontAlgn="ctr"/>
                      <a:r>
                        <a:rPr lang="ka-GE" sz="1100" u="none" strike="noStrike">
                          <a:effectLst/>
                        </a:rPr>
                        <a:t>სულ</a:t>
                      </a:r>
                      <a:endParaRPr lang="ka-GE" sz="1100" b="1" i="0" u="none" strike="noStrike">
                        <a:solidFill>
                          <a:srgbClr val="000000"/>
                        </a:solidFill>
                        <a:effectLst/>
                        <a:latin typeface="Calibri" panose="020F0502020204030204" pitchFamily="34" charset="0"/>
                      </a:endParaRPr>
                    </a:p>
                  </a:txBody>
                  <a:tcPr marL="5806" marR="5806" marT="5806" marB="0" anchor="ctr"/>
                </a:tc>
              </a:tr>
              <a:tr h="267805">
                <a:tc gridSpan="3">
                  <a:txBody>
                    <a:bodyPr/>
                    <a:lstStyle/>
                    <a:p>
                      <a:pPr algn="ctr" fontAlgn="ctr"/>
                      <a:r>
                        <a:rPr lang="ka-GE" sz="900" u="none" strike="noStrike">
                          <a:effectLst/>
                        </a:rPr>
                        <a:t>მეორე მსოფლიო ომის მონაწილეები</a:t>
                      </a:r>
                      <a:endParaRPr lang="ka-GE" sz="900" b="1" i="0" u="none" strike="noStrike">
                        <a:solidFill>
                          <a:srgbClr val="000000"/>
                        </a:solidFill>
                        <a:effectLst/>
                        <a:latin typeface="Calibri" panose="020F0502020204030204" pitchFamily="34" charset="0"/>
                      </a:endParaRPr>
                    </a:p>
                  </a:txBody>
                  <a:tcPr marL="5806" marR="5806" marT="5806" marB="0" anchor="ctr"/>
                </a:tc>
                <a:tc hMerge="1">
                  <a:txBody>
                    <a:bodyPr/>
                    <a:lstStyle/>
                    <a:p>
                      <a:endParaRPr lang="en-US"/>
                    </a:p>
                  </a:txBody>
                  <a:tcPr/>
                </a:tc>
                <a:tc hMerge="1">
                  <a:txBody>
                    <a:bodyPr/>
                    <a:lstStyle/>
                    <a:p>
                      <a:endParaRPr lang="en-US"/>
                    </a:p>
                  </a:txBody>
                  <a:tcPr/>
                </a:tc>
                <a:tc rowSpan="5">
                  <a:txBody>
                    <a:bodyPr/>
                    <a:lstStyle/>
                    <a:p>
                      <a:pPr algn="ctr" fontAlgn="ctr"/>
                      <a:r>
                        <a:rPr lang="en-US" sz="900" u="none" strike="noStrike">
                          <a:effectLst/>
                        </a:rPr>
                        <a:t>560</a:t>
                      </a:r>
                      <a:endParaRPr lang="en-US" sz="900" b="1" i="0" u="none" strike="noStrike">
                        <a:solidFill>
                          <a:srgbClr val="000000"/>
                        </a:solidFill>
                        <a:effectLst/>
                        <a:latin typeface="Calibri" panose="020F0502020204030204" pitchFamily="34" charset="0"/>
                      </a:endParaRPr>
                    </a:p>
                  </a:txBody>
                  <a:tcPr marL="5806" marR="5806" marT="5806" marB="0" anchor="ctr"/>
                </a:tc>
              </a:tr>
              <a:tr h="183187">
                <a:tc>
                  <a:txBody>
                    <a:bodyPr/>
                    <a:lstStyle/>
                    <a:p>
                      <a:pPr algn="ctr" fontAlgn="b"/>
                      <a:r>
                        <a:rPr lang="en-US" sz="900" u="none" strike="noStrike">
                          <a:effectLst/>
                        </a:rPr>
                        <a:t>100</a:t>
                      </a:r>
                      <a:endParaRPr lang="en-US" sz="900" b="0" i="0" u="none" strike="noStrike">
                        <a:solidFill>
                          <a:srgbClr val="000000"/>
                        </a:solidFill>
                        <a:effectLst/>
                        <a:latin typeface="Calibri" panose="020F0502020204030204" pitchFamily="34" charset="0"/>
                      </a:endParaRPr>
                    </a:p>
                  </a:txBody>
                  <a:tcPr marL="5806" marR="5806" marT="5806" marB="0" anchor="b"/>
                </a:tc>
                <a:tc>
                  <a:txBody>
                    <a:bodyPr/>
                    <a:lstStyle/>
                    <a:p>
                      <a:pPr algn="l" fontAlgn="b"/>
                      <a:r>
                        <a:rPr lang="ka-GE" sz="900" u="none" strike="noStrike">
                          <a:effectLst/>
                        </a:rPr>
                        <a:t> ომის მონაწილე</a:t>
                      </a:r>
                      <a:endParaRPr lang="ka-GE" sz="900" b="0" i="0" u="none" strike="noStrike">
                        <a:solidFill>
                          <a:srgbClr val="000000"/>
                        </a:solidFill>
                        <a:effectLst/>
                        <a:latin typeface="Calibri" panose="020F0502020204030204" pitchFamily="34" charset="0"/>
                      </a:endParaRPr>
                    </a:p>
                  </a:txBody>
                  <a:tcPr marL="5806" marR="5806" marT="5806" marB="0" anchor="b"/>
                </a:tc>
                <a:tc>
                  <a:txBody>
                    <a:bodyPr/>
                    <a:lstStyle/>
                    <a:p>
                      <a:pPr algn="ctr" fontAlgn="b"/>
                      <a:r>
                        <a:rPr lang="en-US" sz="900" u="none" strike="noStrike">
                          <a:effectLst/>
                        </a:rPr>
                        <a:t>382</a:t>
                      </a:r>
                      <a:endParaRPr lang="en-US" sz="900" b="0" i="0" u="none" strike="noStrike">
                        <a:solidFill>
                          <a:srgbClr val="000000"/>
                        </a:solidFill>
                        <a:effectLst/>
                        <a:latin typeface="Calibri" panose="020F0502020204030204" pitchFamily="34" charset="0"/>
                      </a:endParaRPr>
                    </a:p>
                  </a:txBody>
                  <a:tcPr marL="5806" marR="5806" marT="5806" marB="0" anchor="b"/>
                </a:tc>
                <a:tc vMerge="1">
                  <a:txBody>
                    <a:bodyPr/>
                    <a:lstStyle/>
                    <a:p>
                      <a:endParaRPr lang="en-US"/>
                    </a:p>
                  </a:txBody>
                  <a:tcPr/>
                </a:tc>
              </a:tr>
              <a:tr h="358933">
                <a:tc>
                  <a:txBody>
                    <a:bodyPr/>
                    <a:lstStyle/>
                    <a:p>
                      <a:pPr algn="ctr" fontAlgn="b"/>
                      <a:r>
                        <a:rPr lang="en-US" sz="900" u="none" strike="noStrike">
                          <a:effectLst/>
                        </a:rPr>
                        <a:t>111</a:t>
                      </a:r>
                      <a:endParaRPr lang="en-US" sz="900" b="0" i="0" u="none" strike="noStrike">
                        <a:solidFill>
                          <a:srgbClr val="000000"/>
                        </a:solidFill>
                        <a:effectLst/>
                        <a:latin typeface="Calibri" panose="020F0502020204030204" pitchFamily="34" charset="0"/>
                      </a:endParaRPr>
                    </a:p>
                  </a:txBody>
                  <a:tcPr marL="5806" marR="5806" marT="5806" marB="0" anchor="b"/>
                </a:tc>
                <a:tc>
                  <a:txBody>
                    <a:bodyPr/>
                    <a:lstStyle/>
                    <a:p>
                      <a:pPr algn="l" fontAlgn="ctr"/>
                      <a:r>
                        <a:rPr lang="ka-GE" sz="900" u="none" strike="noStrike">
                          <a:effectLst/>
                        </a:rPr>
                        <a:t> მკვეთრად შეზღუდული შეზღუდული შესაძლებლობის მქონე პირი</a:t>
                      </a:r>
                      <a:endParaRPr lang="ka-GE" sz="900" b="0" i="0" u="none" strike="noStrike">
                        <a:solidFill>
                          <a:srgbClr val="000000"/>
                        </a:solidFill>
                        <a:effectLst/>
                        <a:latin typeface="Calibri" panose="020F0502020204030204" pitchFamily="34" charset="0"/>
                      </a:endParaRPr>
                    </a:p>
                  </a:txBody>
                  <a:tcPr marL="5806" marR="5806" marT="5806" marB="0" anchor="ctr"/>
                </a:tc>
                <a:tc>
                  <a:txBody>
                    <a:bodyPr/>
                    <a:lstStyle/>
                    <a:p>
                      <a:pPr algn="ctr" fontAlgn="b"/>
                      <a:r>
                        <a:rPr lang="en-US" sz="900" u="none" strike="noStrike">
                          <a:effectLst/>
                        </a:rPr>
                        <a:t>13</a:t>
                      </a:r>
                      <a:endParaRPr lang="en-US" sz="900" b="0" i="0" u="none" strike="noStrike">
                        <a:solidFill>
                          <a:srgbClr val="000000"/>
                        </a:solidFill>
                        <a:effectLst/>
                        <a:latin typeface="Calibri" panose="020F0502020204030204" pitchFamily="34" charset="0"/>
                      </a:endParaRPr>
                    </a:p>
                  </a:txBody>
                  <a:tcPr marL="5806" marR="5806" marT="5806" marB="0" anchor="b"/>
                </a:tc>
                <a:tc vMerge="1">
                  <a:txBody>
                    <a:bodyPr/>
                    <a:lstStyle/>
                    <a:p>
                      <a:endParaRPr lang="en-US"/>
                    </a:p>
                  </a:txBody>
                  <a:tcPr/>
                </a:tc>
              </a:tr>
              <a:tr h="183187">
                <a:tc>
                  <a:txBody>
                    <a:bodyPr/>
                    <a:lstStyle/>
                    <a:p>
                      <a:pPr algn="ctr" fontAlgn="b"/>
                      <a:r>
                        <a:rPr lang="en-US" sz="900" u="none" strike="noStrike">
                          <a:effectLst/>
                        </a:rPr>
                        <a:t>112</a:t>
                      </a:r>
                      <a:endParaRPr lang="en-US" sz="900" b="0" i="0" u="none" strike="noStrike">
                        <a:solidFill>
                          <a:srgbClr val="000000"/>
                        </a:solidFill>
                        <a:effectLst/>
                        <a:latin typeface="Calibri" panose="020F0502020204030204" pitchFamily="34" charset="0"/>
                      </a:endParaRPr>
                    </a:p>
                  </a:txBody>
                  <a:tcPr marL="5806" marR="5806" marT="5806" marB="0" anchor="b"/>
                </a:tc>
                <a:tc>
                  <a:txBody>
                    <a:bodyPr/>
                    <a:lstStyle/>
                    <a:p>
                      <a:pPr algn="l" fontAlgn="ctr"/>
                      <a:r>
                        <a:rPr lang="ka-GE" sz="900" u="none" strike="noStrike">
                          <a:effectLst/>
                        </a:rPr>
                        <a:t>მნიშვნელოვნად შეზღუდული შესაძლებლობის მქონე პირი</a:t>
                      </a:r>
                      <a:endParaRPr lang="ka-GE" sz="900" b="0" i="0" u="none" strike="noStrike">
                        <a:solidFill>
                          <a:srgbClr val="000000"/>
                        </a:solidFill>
                        <a:effectLst/>
                        <a:latin typeface="Calibri" panose="020F0502020204030204" pitchFamily="34" charset="0"/>
                      </a:endParaRPr>
                    </a:p>
                  </a:txBody>
                  <a:tcPr marL="5806" marR="5806" marT="5806" marB="0" anchor="ctr"/>
                </a:tc>
                <a:tc>
                  <a:txBody>
                    <a:bodyPr/>
                    <a:lstStyle/>
                    <a:p>
                      <a:pPr algn="ctr" fontAlgn="b"/>
                      <a:r>
                        <a:rPr lang="en-US" sz="900" u="none" strike="noStrike">
                          <a:effectLst/>
                        </a:rPr>
                        <a:t>117</a:t>
                      </a:r>
                      <a:endParaRPr lang="en-US" sz="900" b="0" i="0" u="none" strike="noStrike">
                        <a:solidFill>
                          <a:srgbClr val="000000"/>
                        </a:solidFill>
                        <a:effectLst/>
                        <a:latin typeface="Calibri" panose="020F0502020204030204" pitchFamily="34" charset="0"/>
                      </a:endParaRPr>
                    </a:p>
                  </a:txBody>
                  <a:tcPr marL="5806" marR="5806" marT="5806" marB="0" anchor="b"/>
                </a:tc>
                <a:tc vMerge="1">
                  <a:txBody>
                    <a:bodyPr/>
                    <a:lstStyle/>
                    <a:p>
                      <a:endParaRPr lang="en-US"/>
                    </a:p>
                  </a:txBody>
                  <a:tcPr/>
                </a:tc>
              </a:tr>
              <a:tr h="183187">
                <a:tc>
                  <a:txBody>
                    <a:bodyPr/>
                    <a:lstStyle/>
                    <a:p>
                      <a:pPr algn="ctr" fontAlgn="b"/>
                      <a:r>
                        <a:rPr lang="en-US" sz="900" u="none" strike="noStrike">
                          <a:effectLst/>
                        </a:rPr>
                        <a:t>113</a:t>
                      </a:r>
                      <a:endParaRPr lang="en-US" sz="900" b="0" i="0" u="none" strike="noStrike">
                        <a:solidFill>
                          <a:srgbClr val="000000"/>
                        </a:solidFill>
                        <a:effectLst/>
                        <a:latin typeface="Calibri" panose="020F0502020204030204" pitchFamily="34" charset="0"/>
                      </a:endParaRPr>
                    </a:p>
                  </a:txBody>
                  <a:tcPr marL="5806" marR="5806" marT="5806" marB="0" anchor="b"/>
                </a:tc>
                <a:tc>
                  <a:txBody>
                    <a:bodyPr/>
                    <a:lstStyle/>
                    <a:p>
                      <a:pPr algn="l" fontAlgn="ctr"/>
                      <a:r>
                        <a:rPr lang="ka-GE" sz="900" u="none" strike="noStrike">
                          <a:effectLst/>
                        </a:rPr>
                        <a:t>ზომიერად შეზღუდული შესაძლებლობის მქონე პირი</a:t>
                      </a:r>
                      <a:endParaRPr lang="ka-GE" sz="900" b="0" i="0" u="none" strike="noStrike">
                        <a:solidFill>
                          <a:srgbClr val="000000"/>
                        </a:solidFill>
                        <a:effectLst/>
                        <a:latin typeface="Calibri" panose="020F0502020204030204" pitchFamily="34" charset="0"/>
                      </a:endParaRPr>
                    </a:p>
                  </a:txBody>
                  <a:tcPr marL="5806" marR="5806" marT="5806" marB="0" anchor="ctr"/>
                </a:tc>
                <a:tc>
                  <a:txBody>
                    <a:bodyPr/>
                    <a:lstStyle/>
                    <a:p>
                      <a:pPr algn="ctr" fontAlgn="b"/>
                      <a:r>
                        <a:rPr lang="en-US" sz="900" u="none" strike="noStrike">
                          <a:effectLst/>
                        </a:rPr>
                        <a:t>48</a:t>
                      </a:r>
                      <a:endParaRPr lang="en-US" sz="900" b="0" i="0" u="none" strike="noStrike">
                        <a:solidFill>
                          <a:srgbClr val="000000"/>
                        </a:solidFill>
                        <a:effectLst/>
                        <a:latin typeface="Calibri" panose="020F0502020204030204" pitchFamily="34" charset="0"/>
                      </a:endParaRPr>
                    </a:p>
                  </a:txBody>
                  <a:tcPr marL="5806" marR="5806" marT="5806" marB="0" anchor="b"/>
                </a:tc>
                <a:tc vMerge="1">
                  <a:txBody>
                    <a:bodyPr/>
                    <a:lstStyle/>
                    <a:p>
                      <a:endParaRPr lang="en-US"/>
                    </a:p>
                  </a:txBody>
                  <a:tcPr/>
                </a:tc>
              </a:tr>
              <a:tr h="260366">
                <a:tc gridSpan="3">
                  <a:txBody>
                    <a:bodyPr/>
                    <a:lstStyle/>
                    <a:p>
                      <a:pPr algn="ctr" fontAlgn="ctr"/>
                      <a:r>
                        <a:rPr lang="ka-GE" sz="900" u="none" strike="noStrike">
                          <a:effectLst/>
                        </a:rPr>
                        <a:t>სხვა ტერიტ.ბრძ. მონაწილე (ავღანეთი,უნგრეთი)</a:t>
                      </a:r>
                      <a:endParaRPr lang="ka-GE" sz="900" b="1" i="0" u="none" strike="noStrike">
                        <a:solidFill>
                          <a:srgbClr val="000000"/>
                        </a:solidFill>
                        <a:effectLst/>
                        <a:latin typeface="Calibri" panose="020F0502020204030204" pitchFamily="34" charset="0"/>
                      </a:endParaRPr>
                    </a:p>
                  </a:txBody>
                  <a:tcPr marL="5806" marR="5806" marT="5806" marB="0" anchor="ctr"/>
                </a:tc>
                <a:tc hMerge="1">
                  <a:txBody>
                    <a:bodyPr/>
                    <a:lstStyle/>
                    <a:p>
                      <a:endParaRPr lang="en-US"/>
                    </a:p>
                  </a:txBody>
                  <a:tcPr/>
                </a:tc>
                <a:tc hMerge="1">
                  <a:txBody>
                    <a:bodyPr/>
                    <a:lstStyle/>
                    <a:p>
                      <a:endParaRPr lang="en-US"/>
                    </a:p>
                  </a:txBody>
                  <a:tcPr/>
                </a:tc>
                <a:tc rowSpan="5">
                  <a:txBody>
                    <a:bodyPr/>
                    <a:lstStyle/>
                    <a:p>
                      <a:pPr algn="r" fontAlgn="ctr"/>
                      <a:r>
                        <a:rPr lang="en-US" sz="900" u="none" strike="noStrike">
                          <a:effectLst/>
                        </a:rPr>
                        <a:t>2938</a:t>
                      </a:r>
                      <a:endParaRPr lang="en-US" sz="900" b="1" i="0" u="none" strike="noStrike">
                        <a:solidFill>
                          <a:srgbClr val="000000"/>
                        </a:solidFill>
                        <a:effectLst/>
                        <a:latin typeface="Calibri" panose="020F0502020204030204" pitchFamily="34" charset="0"/>
                      </a:endParaRPr>
                    </a:p>
                  </a:txBody>
                  <a:tcPr marL="5806" marR="5806" marT="5806" marB="0" anchor="ctr"/>
                </a:tc>
              </a:tr>
              <a:tr h="185976">
                <a:tc>
                  <a:txBody>
                    <a:bodyPr/>
                    <a:lstStyle/>
                    <a:p>
                      <a:pPr algn="ctr" fontAlgn="b"/>
                      <a:r>
                        <a:rPr lang="en-US" sz="900" u="none" strike="noStrike">
                          <a:effectLst/>
                        </a:rPr>
                        <a:t>200</a:t>
                      </a:r>
                      <a:endParaRPr lang="en-US" sz="900" b="0" i="0" u="none" strike="noStrike">
                        <a:solidFill>
                          <a:srgbClr val="000000"/>
                        </a:solidFill>
                        <a:effectLst/>
                        <a:latin typeface="Calibri" panose="020F0502020204030204" pitchFamily="34" charset="0"/>
                      </a:endParaRPr>
                    </a:p>
                  </a:txBody>
                  <a:tcPr marL="5806" marR="5806" marT="5806" marB="0" anchor="b"/>
                </a:tc>
                <a:tc>
                  <a:txBody>
                    <a:bodyPr/>
                    <a:lstStyle/>
                    <a:p>
                      <a:pPr algn="l" fontAlgn="b"/>
                      <a:r>
                        <a:rPr lang="ka-GE" sz="900" u="none" strike="noStrike">
                          <a:effectLst/>
                        </a:rPr>
                        <a:t>ომის მონაწილე</a:t>
                      </a:r>
                      <a:endParaRPr lang="ka-GE" sz="900" b="0" i="0" u="none" strike="noStrike">
                        <a:solidFill>
                          <a:srgbClr val="000000"/>
                        </a:solidFill>
                        <a:effectLst/>
                        <a:latin typeface="Calibri" panose="020F0502020204030204" pitchFamily="34" charset="0"/>
                      </a:endParaRPr>
                    </a:p>
                  </a:txBody>
                  <a:tcPr marL="5806" marR="5806" marT="5806" marB="0" anchor="b"/>
                </a:tc>
                <a:tc>
                  <a:txBody>
                    <a:bodyPr/>
                    <a:lstStyle/>
                    <a:p>
                      <a:pPr algn="ctr" fontAlgn="b"/>
                      <a:r>
                        <a:rPr lang="en-US" sz="900" u="none" strike="noStrike">
                          <a:effectLst/>
                        </a:rPr>
                        <a:t>2838</a:t>
                      </a:r>
                      <a:endParaRPr lang="en-US" sz="900" b="0" i="0" u="none" strike="noStrike">
                        <a:solidFill>
                          <a:srgbClr val="000000"/>
                        </a:solidFill>
                        <a:effectLst/>
                        <a:latin typeface="Calibri" panose="020F0502020204030204" pitchFamily="34" charset="0"/>
                      </a:endParaRPr>
                    </a:p>
                  </a:txBody>
                  <a:tcPr marL="5806" marR="5806" marT="5806" marB="0" anchor="b"/>
                </a:tc>
                <a:tc vMerge="1">
                  <a:txBody>
                    <a:bodyPr/>
                    <a:lstStyle/>
                    <a:p>
                      <a:endParaRPr lang="en-US"/>
                    </a:p>
                  </a:txBody>
                  <a:tcPr/>
                </a:tc>
              </a:tr>
              <a:tr h="185976">
                <a:tc>
                  <a:txBody>
                    <a:bodyPr/>
                    <a:lstStyle/>
                    <a:p>
                      <a:pPr algn="ctr" fontAlgn="b"/>
                      <a:r>
                        <a:rPr lang="en-US" sz="900" u="none" strike="noStrike">
                          <a:effectLst/>
                        </a:rPr>
                        <a:t>211</a:t>
                      </a:r>
                      <a:endParaRPr lang="en-US" sz="900" b="0" i="0" u="none" strike="noStrike">
                        <a:solidFill>
                          <a:srgbClr val="000000"/>
                        </a:solidFill>
                        <a:effectLst/>
                        <a:latin typeface="Calibri" panose="020F0502020204030204" pitchFamily="34" charset="0"/>
                      </a:endParaRPr>
                    </a:p>
                  </a:txBody>
                  <a:tcPr marL="5806" marR="5806" marT="5806" marB="0" anchor="b"/>
                </a:tc>
                <a:tc>
                  <a:txBody>
                    <a:bodyPr/>
                    <a:lstStyle/>
                    <a:p>
                      <a:pPr algn="l" fontAlgn="b"/>
                      <a:r>
                        <a:rPr lang="ka-GE" sz="900" u="none" strike="noStrike">
                          <a:effectLst/>
                        </a:rPr>
                        <a:t>მკვეთრად შეზღუდული შესაძლებლობის მქონე პირი</a:t>
                      </a:r>
                      <a:endParaRPr lang="ka-GE" sz="900" b="0" i="0" u="none" strike="noStrike">
                        <a:solidFill>
                          <a:srgbClr val="000000"/>
                        </a:solidFill>
                        <a:effectLst/>
                        <a:latin typeface="Calibri" panose="020F0502020204030204" pitchFamily="34" charset="0"/>
                      </a:endParaRPr>
                    </a:p>
                  </a:txBody>
                  <a:tcPr marL="5806" marR="5806" marT="5806" marB="0" anchor="b"/>
                </a:tc>
                <a:tc>
                  <a:txBody>
                    <a:bodyPr/>
                    <a:lstStyle/>
                    <a:p>
                      <a:pPr algn="ctr" fontAlgn="b"/>
                      <a:r>
                        <a:rPr lang="en-US" sz="900" u="none" strike="noStrike">
                          <a:effectLst/>
                        </a:rPr>
                        <a:t>4</a:t>
                      </a:r>
                      <a:endParaRPr lang="en-US" sz="900" b="0" i="0" u="none" strike="noStrike">
                        <a:solidFill>
                          <a:srgbClr val="000000"/>
                        </a:solidFill>
                        <a:effectLst/>
                        <a:latin typeface="Calibri" panose="020F0502020204030204" pitchFamily="34" charset="0"/>
                      </a:endParaRPr>
                    </a:p>
                  </a:txBody>
                  <a:tcPr marL="5806" marR="5806" marT="5806" marB="0" anchor="b"/>
                </a:tc>
                <a:tc vMerge="1">
                  <a:txBody>
                    <a:bodyPr/>
                    <a:lstStyle/>
                    <a:p>
                      <a:endParaRPr lang="en-US"/>
                    </a:p>
                  </a:txBody>
                  <a:tcPr/>
                </a:tc>
              </a:tr>
              <a:tr h="185976">
                <a:tc>
                  <a:txBody>
                    <a:bodyPr/>
                    <a:lstStyle/>
                    <a:p>
                      <a:pPr algn="ctr" fontAlgn="b"/>
                      <a:r>
                        <a:rPr lang="en-US" sz="900" u="none" strike="noStrike">
                          <a:effectLst/>
                        </a:rPr>
                        <a:t>212</a:t>
                      </a:r>
                      <a:endParaRPr lang="en-US" sz="900" b="0" i="0" u="none" strike="noStrike">
                        <a:solidFill>
                          <a:srgbClr val="000000"/>
                        </a:solidFill>
                        <a:effectLst/>
                        <a:latin typeface="Calibri" panose="020F0502020204030204" pitchFamily="34" charset="0"/>
                      </a:endParaRPr>
                    </a:p>
                  </a:txBody>
                  <a:tcPr marL="5806" marR="5806" marT="5806" marB="0" anchor="b"/>
                </a:tc>
                <a:tc>
                  <a:txBody>
                    <a:bodyPr/>
                    <a:lstStyle/>
                    <a:p>
                      <a:pPr algn="l" fontAlgn="b"/>
                      <a:r>
                        <a:rPr lang="ka-GE" sz="900" u="none" strike="noStrike">
                          <a:effectLst/>
                        </a:rPr>
                        <a:t>მნიშვნელოვნად შეზღუდული შესაძლებლობის მქონე პირი</a:t>
                      </a:r>
                      <a:endParaRPr lang="ka-GE" sz="900" b="0" i="0" u="none" strike="noStrike">
                        <a:solidFill>
                          <a:srgbClr val="000000"/>
                        </a:solidFill>
                        <a:effectLst/>
                        <a:latin typeface="Calibri" panose="020F0502020204030204" pitchFamily="34" charset="0"/>
                      </a:endParaRPr>
                    </a:p>
                  </a:txBody>
                  <a:tcPr marL="5806" marR="5806" marT="5806" marB="0" anchor="b"/>
                </a:tc>
                <a:tc>
                  <a:txBody>
                    <a:bodyPr/>
                    <a:lstStyle/>
                    <a:p>
                      <a:pPr algn="ctr" fontAlgn="b"/>
                      <a:r>
                        <a:rPr lang="en-US" sz="900" u="none" strike="noStrike">
                          <a:effectLst/>
                        </a:rPr>
                        <a:t>57</a:t>
                      </a:r>
                      <a:endParaRPr lang="en-US" sz="900" b="0" i="0" u="none" strike="noStrike">
                        <a:solidFill>
                          <a:srgbClr val="000000"/>
                        </a:solidFill>
                        <a:effectLst/>
                        <a:latin typeface="Calibri" panose="020F0502020204030204" pitchFamily="34" charset="0"/>
                      </a:endParaRPr>
                    </a:p>
                  </a:txBody>
                  <a:tcPr marL="5806" marR="5806" marT="5806" marB="0" anchor="b"/>
                </a:tc>
                <a:tc vMerge="1">
                  <a:txBody>
                    <a:bodyPr/>
                    <a:lstStyle/>
                    <a:p>
                      <a:endParaRPr lang="en-US"/>
                    </a:p>
                  </a:txBody>
                  <a:tcPr/>
                </a:tc>
              </a:tr>
              <a:tr h="193416">
                <a:tc>
                  <a:txBody>
                    <a:bodyPr/>
                    <a:lstStyle/>
                    <a:p>
                      <a:pPr algn="ctr" fontAlgn="b"/>
                      <a:r>
                        <a:rPr lang="en-US" sz="900" u="none" strike="noStrike">
                          <a:effectLst/>
                        </a:rPr>
                        <a:t>213</a:t>
                      </a:r>
                      <a:endParaRPr lang="en-US" sz="900" b="0" i="0" u="none" strike="noStrike">
                        <a:solidFill>
                          <a:srgbClr val="000000"/>
                        </a:solidFill>
                        <a:effectLst/>
                        <a:latin typeface="Calibri" panose="020F0502020204030204" pitchFamily="34" charset="0"/>
                      </a:endParaRPr>
                    </a:p>
                  </a:txBody>
                  <a:tcPr marL="5806" marR="5806" marT="5806" marB="0" anchor="b"/>
                </a:tc>
                <a:tc>
                  <a:txBody>
                    <a:bodyPr/>
                    <a:lstStyle/>
                    <a:p>
                      <a:pPr algn="l" fontAlgn="b"/>
                      <a:r>
                        <a:rPr lang="ka-GE" sz="900" u="none" strike="noStrike">
                          <a:effectLst/>
                        </a:rPr>
                        <a:t>ზომიერად შეზღუდული შესაძლებლობის მქონე პირი</a:t>
                      </a:r>
                      <a:endParaRPr lang="ka-GE" sz="900" b="0" i="0" u="none" strike="noStrike">
                        <a:solidFill>
                          <a:srgbClr val="000000"/>
                        </a:solidFill>
                        <a:effectLst/>
                        <a:latin typeface="Calibri" panose="020F0502020204030204" pitchFamily="34" charset="0"/>
                      </a:endParaRPr>
                    </a:p>
                  </a:txBody>
                  <a:tcPr marL="5806" marR="5806" marT="5806" marB="0" anchor="b"/>
                </a:tc>
                <a:tc>
                  <a:txBody>
                    <a:bodyPr/>
                    <a:lstStyle/>
                    <a:p>
                      <a:pPr algn="ctr" fontAlgn="b"/>
                      <a:r>
                        <a:rPr lang="en-US" sz="900" u="none" strike="noStrike">
                          <a:effectLst/>
                        </a:rPr>
                        <a:t>39</a:t>
                      </a:r>
                      <a:endParaRPr lang="en-US" sz="900" b="0" i="0" u="none" strike="noStrike">
                        <a:solidFill>
                          <a:srgbClr val="000000"/>
                        </a:solidFill>
                        <a:effectLst/>
                        <a:latin typeface="Calibri" panose="020F0502020204030204" pitchFamily="34" charset="0"/>
                      </a:endParaRPr>
                    </a:p>
                  </a:txBody>
                  <a:tcPr marL="5806" marR="5806" marT="5806" marB="0" anchor="b"/>
                </a:tc>
                <a:tc vMerge="1">
                  <a:txBody>
                    <a:bodyPr/>
                    <a:lstStyle/>
                    <a:p>
                      <a:endParaRPr lang="en-US"/>
                    </a:p>
                  </a:txBody>
                  <a:tcPr/>
                </a:tc>
              </a:tr>
              <a:tr h="275244">
                <a:tc gridSpan="3">
                  <a:txBody>
                    <a:bodyPr/>
                    <a:lstStyle/>
                    <a:p>
                      <a:pPr algn="ctr" fontAlgn="ctr"/>
                      <a:r>
                        <a:rPr lang="ka-GE" sz="900" u="none" strike="noStrike">
                          <a:effectLst/>
                        </a:rPr>
                        <a:t>საქართველოს ტერიტორიული მთლ.ბრძ. მონაწილე</a:t>
                      </a:r>
                      <a:endParaRPr lang="ka-GE" sz="900" b="1" i="0" u="none" strike="noStrike">
                        <a:solidFill>
                          <a:srgbClr val="000000"/>
                        </a:solidFill>
                        <a:effectLst/>
                        <a:latin typeface="Calibri" panose="020F0502020204030204" pitchFamily="34" charset="0"/>
                      </a:endParaRPr>
                    </a:p>
                  </a:txBody>
                  <a:tcPr marL="5806" marR="5806" marT="5806" marB="0" anchor="ctr"/>
                </a:tc>
                <a:tc hMerge="1">
                  <a:txBody>
                    <a:bodyPr/>
                    <a:lstStyle/>
                    <a:p>
                      <a:endParaRPr lang="en-US"/>
                    </a:p>
                  </a:txBody>
                  <a:tcPr/>
                </a:tc>
                <a:tc hMerge="1">
                  <a:txBody>
                    <a:bodyPr/>
                    <a:lstStyle/>
                    <a:p>
                      <a:endParaRPr lang="en-US"/>
                    </a:p>
                  </a:txBody>
                  <a:tcPr/>
                </a:tc>
                <a:tc rowSpan="5">
                  <a:txBody>
                    <a:bodyPr/>
                    <a:lstStyle/>
                    <a:p>
                      <a:pPr algn="r" fontAlgn="ctr"/>
                      <a:r>
                        <a:rPr lang="en-US" sz="900" u="none" strike="noStrike">
                          <a:effectLst/>
                        </a:rPr>
                        <a:t>31796</a:t>
                      </a:r>
                      <a:endParaRPr lang="en-US" sz="900" b="1" i="0" u="none" strike="noStrike">
                        <a:solidFill>
                          <a:srgbClr val="000000"/>
                        </a:solidFill>
                        <a:effectLst/>
                        <a:latin typeface="Calibri" panose="020F0502020204030204" pitchFamily="34" charset="0"/>
                      </a:endParaRPr>
                    </a:p>
                  </a:txBody>
                  <a:tcPr marL="5806" marR="5806" marT="5806" marB="0" anchor="ctr"/>
                </a:tc>
              </a:tr>
              <a:tr h="193416">
                <a:tc>
                  <a:txBody>
                    <a:bodyPr/>
                    <a:lstStyle/>
                    <a:p>
                      <a:pPr algn="ctr" fontAlgn="b"/>
                      <a:r>
                        <a:rPr lang="en-US" sz="900" u="none" strike="noStrike">
                          <a:effectLst/>
                        </a:rPr>
                        <a:t>300</a:t>
                      </a:r>
                      <a:endParaRPr lang="en-US" sz="900" b="0" i="0" u="none" strike="noStrike">
                        <a:solidFill>
                          <a:srgbClr val="000000"/>
                        </a:solidFill>
                        <a:effectLst/>
                        <a:latin typeface="Calibri" panose="020F0502020204030204" pitchFamily="34" charset="0"/>
                      </a:endParaRPr>
                    </a:p>
                  </a:txBody>
                  <a:tcPr marL="5806" marR="5806" marT="5806" marB="0" anchor="b"/>
                </a:tc>
                <a:tc>
                  <a:txBody>
                    <a:bodyPr/>
                    <a:lstStyle/>
                    <a:p>
                      <a:pPr algn="l" fontAlgn="b"/>
                      <a:r>
                        <a:rPr lang="ka-GE" sz="900" u="none" strike="noStrike">
                          <a:effectLst/>
                        </a:rPr>
                        <a:t>ომის მონაწილე</a:t>
                      </a:r>
                      <a:endParaRPr lang="ka-GE" sz="900" b="0" i="0" u="none" strike="noStrike">
                        <a:solidFill>
                          <a:srgbClr val="000000"/>
                        </a:solidFill>
                        <a:effectLst/>
                        <a:latin typeface="Calibri" panose="020F0502020204030204" pitchFamily="34" charset="0"/>
                      </a:endParaRPr>
                    </a:p>
                  </a:txBody>
                  <a:tcPr marL="5806" marR="5806" marT="5806" marB="0" anchor="b"/>
                </a:tc>
                <a:tc>
                  <a:txBody>
                    <a:bodyPr/>
                    <a:lstStyle/>
                    <a:p>
                      <a:pPr algn="ctr" fontAlgn="b"/>
                      <a:r>
                        <a:rPr lang="en-US" sz="900" u="none" strike="noStrike">
                          <a:effectLst/>
                        </a:rPr>
                        <a:t>29430</a:t>
                      </a:r>
                      <a:endParaRPr lang="en-US" sz="900" b="0" i="0" u="none" strike="noStrike">
                        <a:solidFill>
                          <a:srgbClr val="000000"/>
                        </a:solidFill>
                        <a:effectLst/>
                        <a:latin typeface="Calibri" panose="020F0502020204030204" pitchFamily="34" charset="0"/>
                      </a:endParaRPr>
                    </a:p>
                  </a:txBody>
                  <a:tcPr marL="5806" marR="5806" marT="5806" marB="0" anchor="b"/>
                </a:tc>
                <a:tc vMerge="1">
                  <a:txBody>
                    <a:bodyPr/>
                    <a:lstStyle/>
                    <a:p>
                      <a:endParaRPr lang="en-US"/>
                    </a:p>
                  </a:txBody>
                  <a:tcPr/>
                </a:tc>
              </a:tr>
              <a:tr h="185976">
                <a:tc>
                  <a:txBody>
                    <a:bodyPr/>
                    <a:lstStyle/>
                    <a:p>
                      <a:pPr algn="ctr" fontAlgn="b"/>
                      <a:r>
                        <a:rPr lang="en-US" sz="900" u="none" strike="noStrike">
                          <a:effectLst/>
                        </a:rPr>
                        <a:t>311</a:t>
                      </a:r>
                      <a:endParaRPr lang="en-US" sz="900" b="0" i="0" u="none" strike="noStrike">
                        <a:solidFill>
                          <a:srgbClr val="000000"/>
                        </a:solidFill>
                        <a:effectLst/>
                        <a:latin typeface="Calibri" panose="020F0502020204030204" pitchFamily="34" charset="0"/>
                      </a:endParaRPr>
                    </a:p>
                  </a:txBody>
                  <a:tcPr marL="5806" marR="5806" marT="5806" marB="0" anchor="b"/>
                </a:tc>
                <a:tc>
                  <a:txBody>
                    <a:bodyPr/>
                    <a:lstStyle/>
                    <a:p>
                      <a:pPr algn="l" fontAlgn="b"/>
                      <a:r>
                        <a:rPr lang="ka-GE" sz="900" u="none" strike="noStrike">
                          <a:effectLst/>
                        </a:rPr>
                        <a:t>მკვეთრად  შეზღუდული შესაძლებლობის მქონე პირი</a:t>
                      </a:r>
                      <a:endParaRPr lang="ka-GE" sz="900" b="0" i="0" u="none" strike="noStrike">
                        <a:solidFill>
                          <a:srgbClr val="000000"/>
                        </a:solidFill>
                        <a:effectLst/>
                        <a:latin typeface="Calibri" panose="020F0502020204030204" pitchFamily="34" charset="0"/>
                      </a:endParaRPr>
                    </a:p>
                  </a:txBody>
                  <a:tcPr marL="5806" marR="5806" marT="5806" marB="0" anchor="b"/>
                </a:tc>
                <a:tc>
                  <a:txBody>
                    <a:bodyPr/>
                    <a:lstStyle/>
                    <a:p>
                      <a:pPr algn="ctr" fontAlgn="b"/>
                      <a:r>
                        <a:rPr lang="en-US" sz="900" u="none" strike="noStrike">
                          <a:effectLst/>
                        </a:rPr>
                        <a:t>156</a:t>
                      </a:r>
                      <a:endParaRPr lang="en-US" sz="900" b="0" i="0" u="none" strike="noStrike">
                        <a:solidFill>
                          <a:srgbClr val="000000"/>
                        </a:solidFill>
                        <a:effectLst/>
                        <a:latin typeface="Calibri" panose="020F0502020204030204" pitchFamily="34" charset="0"/>
                      </a:endParaRPr>
                    </a:p>
                  </a:txBody>
                  <a:tcPr marL="5806" marR="5806" marT="5806" marB="0" anchor="b"/>
                </a:tc>
                <a:tc vMerge="1">
                  <a:txBody>
                    <a:bodyPr/>
                    <a:lstStyle/>
                    <a:p>
                      <a:endParaRPr lang="en-US"/>
                    </a:p>
                  </a:txBody>
                  <a:tcPr/>
                </a:tc>
              </a:tr>
              <a:tr h="185976">
                <a:tc>
                  <a:txBody>
                    <a:bodyPr/>
                    <a:lstStyle/>
                    <a:p>
                      <a:pPr algn="ctr" fontAlgn="b"/>
                      <a:r>
                        <a:rPr lang="en-US" sz="900" u="none" strike="noStrike">
                          <a:effectLst/>
                        </a:rPr>
                        <a:t>312</a:t>
                      </a:r>
                      <a:endParaRPr lang="en-US" sz="900" b="0" i="0" u="none" strike="noStrike">
                        <a:solidFill>
                          <a:srgbClr val="000000"/>
                        </a:solidFill>
                        <a:effectLst/>
                        <a:latin typeface="Calibri" panose="020F0502020204030204" pitchFamily="34" charset="0"/>
                      </a:endParaRPr>
                    </a:p>
                  </a:txBody>
                  <a:tcPr marL="5806" marR="5806" marT="5806" marB="0" anchor="b"/>
                </a:tc>
                <a:tc>
                  <a:txBody>
                    <a:bodyPr/>
                    <a:lstStyle/>
                    <a:p>
                      <a:pPr algn="l" fontAlgn="b"/>
                      <a:r>
                        <a:rPr lang="ka-GE" sz="900" u="none" strike="noStrike">
                          <a:effectLst/>
                        </a:rPr>
                        <a:t>მნიშვნელოვნად შეზღუდული შესაძლებლობის მქონე პირი</a:t>
                      </a:r>
                      <a:endParaRPr lang="ka-GE" sz="900" b="0" i="0" u="none" strike="noStrike">
                        <a:solidFill>
                          <a:srgbClr val="000000"/>
                        </a:solidFill>
                        <a:effectLst/>
                        <a:latin typeface="Calibri" panose="020F0502020204030204" pitchFamily="34" charset="0"/>
                      </a:endParaRPr>
                    </a:p>
                  </a:txBody>
                  <a:tcPr marL="5806" marR="5806" marT="5806" marB="0" anchor="b"/>
                </a:tc>
                <a:tc>
                  <a:txBody>
                    <a:bodyPr/>
                    <a:lstStyle/>
                    <a:p>
                      <a:pPr algn="ctr" fontAlgn="b"/>
                      <a:r>
                        <a:rPr lang="en-US" sz="900" u="none" strike="noStrike">
                          <a:effectLst/>
                        </a:rPr>
                        <a:t>1600</a:t>
                      </a:r>
                      <a:endParaRPr lang="en-US" sz="900" b="0" i="0" u="none" strike="noStrike">
                        <a:solidFill>
                          <a:srgbClr val="000000"/>
                        </a:solidFill>
                        <a:effectLst/>
                        <a:latin typeface="Calibri" panose="020F0502020204030204" pitchFamily="34" charset="0"/>
                      </a:endParaRPr>
                    </a:p>
                  </a:txBody>
                  <a:tcPr marL="5806" marR="5806" marT="5806" marB="0" anchor="b"/>
                </a:tc>
                <a:tc vMerge="1">
                  <a:txBody>
                    <a:bodyPr/>
                    <a:lstStyle/>
                    <a:p>
                      <a:endParaRPr lang="en-US"/>
                    </a:p>
                  </a:txBody>
                  <a:tcPr/>
                </a:tc>
              </a:tr>
              <a:tr h="193416">
                <a:tc>
                  <a:txBody>
                    <a:bodyPr/>
                    <a:lstStyle/>
                    <a:p>
                      <a:pPr algn="ctr" fontAlgn="b"/>
                      <a:r>
                        <a:rPr lang="en-US" sz="900" u="none" strike="noStrike">
                          <a:effectLst/>
                        </a:rPr>
                        <a:t>313</a:t>
                      </a:r>
                      <a:endParaRPr lang="en-US" sz="900" b="0" i="0" u="none" strike="noStrike">
                        <a:solidFill>
                          <a:srgbClr val="000000"/>
                        </a:solidFill>
                        <a:effectLst/>
                        <a:latin typeface="Calibri" panose="020F0502020204030204" pitchFamily="34" charset="0"/>
                      </a:endParaRPr>
                    </a:p>
                  </a:txBody>
                  <a:tcPr marL="5806" marR="5806" marT="5806" marB="0" anchor="b"/>
                </a:tc>
                <a:tc>
                  <a:txBody>
                    <a:bodyPr/>
                    <a:lstStyle/>
                    <a:p>
                      <a:pPr algn="l" fontAlgn="b"/>
                      <a:r>
                        <a:rPr lang="ka-GE" sz="900" u="none" strike="noStrike">
                          <a:effectLst/>
                        </a:rPr>
                        <a:t>ზომიერად შეზღუდული შესაძლებლობის მქონე პირი</a:t>
                      </a:r>
                      <a:endParaRPr lang="ka-GE" sz="900" b="0" i="0" u="none" strike="noStrike">
                        <a:solidFill>
                          <a:srgbClr val="000000"/>
                        </a:solidFill>
                        <a:effectLst/>
                        <a:latin typeface="Calibri" panose="020F0502020204030204" pitchFamily="34" charset="0"/>
                      </a:endParaRPr>
                    </a:p>
                  </a:txBody>
                  <a:tcPr marL="5806" marR="5806" marT="5806" marB="0" anchor="b"/>
                </a:tc>
                <a:tc>
                  <a:txBody>
                    <a:bodyPr/>
                    <a:lstStyle/>
                    <a:p>
                      <a:pPr algn="ctr" fontAlgn="b"/>
                      <a:r>
                        <a:rPr lang="en-US" sz="900" u="none" strike="noStrike">
                          <a:effectLst/>
                        </a:rPr>
                        <a:t>610</a:t>
                      </a:r>
                      <a:endParaRPr lang="en-US" sz="900" b="0" i="0" u="none" strike="noStrike">
                        <a:solidFill>
                          <a:srgbClr val="000000"/>
                        </a:solidFill>
                        <a:effectLst/>
                        <a:latin typeface="Calibri" panose="020F0502020204030204" pitchFamily="34" charset="0"/>
                      </a:endParaRPr>
                    </a:p>
                  </a:txBody>
                  <a:tcPr marL="5806" marR="5806" marT="5806" marB="0" anchor="b"/>
                </a:tc>
                <a:tc vMerge="1">
                  <a:txBody>
                    <a:bodyPr/>
                    <a:lstStyle/>
                    <a:p>
                      <a:endParaRPr lang="en-US"/>
                    </a:p>
                  </a:txBody>
                  <a:tcPr/>
                </a:tc>
              </a:tr>
              <a:tr h="200853">
                <a:tc>
                  <a:txBody>
                    <a:bodyPr/>
                    <a:lstStyle/>
                    <a:p>
                      <a:pPr algn="ctr" fontAlgn="b"/>
                      <a:r>
                        <a:rPr lang="en-US" sz="900" u="none" strike="noStrike">
                          <a:effectLst/>
                        </a:rPr>
                        <a:t>400</a:t>
                      </a:r>
                      <a:endParaRPr lang="en-US" sz="900" b="1" i="0" u="none" strike="noStrike">
                        <a:solidFill>
                          <a:srgbClr val="000000"/>
                        </a:solidFill>
                        <a:effectLst/>
                        <a:latin typeface="Calibri" panose="020F0502020204030204" pitchFamily="34" charset="0"/>
                      </a:endParaRPr>
                    </a:p>
                  </a:txBody>
                  <a:tcPr marL="5806" marR="5806" marT="5806" marB="0" anchor="b"/>
                </a:tc>
                <a:tc gridSpan="2">
                  <a:txBody>
                    <a:bodyPr/>
                    <a:lstStyle/>
                    <a:p>
                      <a:pPr algn="ctr" fontAlgn="b"/>
                      <a:r>
                        <a:rPr lang="ka-GE" sz="900" u="none" strike="noStrike" dirty="0" smtClean="0">
                          <a:effectLst/>
                        </a:rPr>
                        <a:t>თავდაცვის </a:t>
                      </a:r>
                      <a:r>
                        <a:rPr lang="ka-GE" sz="900" u="none" strike="noStrike" dirty="0">
                          <a:effectLst/>
                        </a:rPr>
                        <a:t>ძალების ვეტერანი</a:t>
                      </a:r>
                      <a:endParaRPr lang="ka-GE" sz="900" b="1" i="0" u="none" strike="noStrike" dirty="0">
                        <a:solidFill>
                          <a:srgbClr val="000000"/>
                        </a:solidFill>
                        <a:effectLst/>
                        <a:latin typeface="Calibri" panose="020F0502020204030204" pitchFamily="34" charset="0"/>
                      </a:endParaRPr>
                    </a:p>
                  </a:txBody>
                  <a:tcPr marL="5806" marR="5806" marT="5806" marB="0" anchor="b"/>
                </a:tc>
                <a:tc hMerge="1">
                  <a:txBody>
                    <a:bodyPr/>
                    <a:lstStyle/>
                    <a:p>
                      <a:endParaRPr lang="en-US"/>
                    </a:p>
                  </a:txBody>
                  <a:tcPr/>
                </a:tc>
                <a:tc>
                  <a:txBody>
                    <a:bodyPr/>
                    <a:lstStyle/>
                    <a:p>
                      <a:pPr algn="ctr" fontAlgn="b"/>
                      <a:r>
                        <a:rPr lang="en-US" sz="900" u="none" strike="noStrike">
                          <a:effectLst/>
                        </a:rPr>
                        <a:t>1110</a:t>
                      </a:r>
                      <a:endParaRPr lang="en-US" sz="900" b="1" i="0" u="none" strike="noStrike">
                        <a:solidFill>
                          <a:srgbClr val="000000"/>
                        </a:solidFill>
                        <a:effectLst/>
                        <a:latin typeface="Calibri" panose="020F0502020204030204" pitchFamily="34" charset="0"/>
                      </a:endParaRPr>
                    </a:p>
                  </a:txBody>
                  <a:tcPr marL="5806" marR="5806" marT="5806" marB="0" anchor="b"/>
                </a:tc>
              </a:tr>
              <a:tr h="200853">
                <a:tc>
                  <a:txBody>
                    <a:bodyPr/>
                    <a:lstStyle/>
                    <a:p>
                      <a:pPr algn="ctr" fontAlgn="b"/>
                      <a:r>
                        <a:rPr lang="en-US" sz="900" u="none" strike="noStrike">
                          <a:effectLst/>
                        </a:rPr>
                        <a:t>500</a:t>
                      </a:r>
                      <a:endParaRPr lang="en-US" sz="900" b="1" i="0" u="none" strike="noStrike">
                        <a:solidFill>
                          <a:srgbClr val="000000"/>
                        </a:solidFill>
                        <a:effectLst/>
                        <a:latin typeface="Calibri" panose="020F0502020204030204" pitchFamily="34" charset="0"/>
                      </a:endParaRPr>
                    </a:p>
                  </a:txBody>
                  <a:tcPr marL="5806" marR="5806" marT="5806" marB="0" anchor="b"/>
                </a:tc>
                <a:tc gridSpan="2">
                  <a:txBody>
                    <a:bodyPr/>
                    <a:lstStyle/>
                    <a:p>
                      <a:pPr algn="ctr" fontAlgn="b"/>
                      <a:r>
                        <a:rPr lang="ka-GE" sz="900" u="none" strike="noStrike">
                          <a:effectLst/>
                        </a:rPr>
                        <a:t>მეორე მსოფლიო ომში და სხვა ტერტ.ბრძოლებში  დაღუპული ოჯახის წევრი</a:t>
                      </a:r>
                      <a:endParaRPr lang="ka-GE" sz="900" b="1" i="0" u="none" strike="noStrike">
                        <a:solidFill>
                          <a:srgbClr val="000000"/>
                        </a:solidFill>
                        <a:effectLst/>
                        <a:latin typeface="Calibri" panose="020F0502020204030204" pitchFamily="34" charset="0"/>
                      </a:endParaRPr>
                    </a:p>
                  </a:txBody>
                  <a:tcPr marL="5806" marR="5806" marT="5806" marB="0" anchor="b"/>
                </a:tc>
                <a:tc hMerge="1">
                  <a:txBody>
                    <a:bodyPr/>
                    <a:lstStyle/>
                    <a:p>
                      <a:endParaRPr lang="en-US"/>
                    </a:p>
                  </a:txBody>
                  <a:tcPr/>
                </a:tc>
                <a:tc>
                  <a:txBody>
                    <a:bodyPr/>
                    <a:lstStyle/>
                    <a:p>
                      <a:pPr algn="ctr" fontAlgn="b"/>
                      <a:r>
                        <a:rPr lang="en-US" sz="900" u="none" strike="noStrike">
                          <a:effectLst/>
                        </a:rPr>
                        <a:t>326</a:t>
                      </a:r>
                      <a:endParaRPr lang="en-US" sz="900" b="1" i="0" u="none" strike="noStrike">
                        <a:solidFill>
                          <a:srgbClr val="000000"/>
                        </a:solidFill>
                        <a:effectLst/>
                        <a:latin typeface="Calibri" panose="020F0502020204030204" pitchFamily="34" charset="0"/>
                      </a:endParaRPr>
                    </a:p>
                  </a:txBody>
                  <a:tcPr marL="5806" marR="5806" marT="5806" marB="0" anchor="b"/>
                </a:tc>
              </a:tr>
              <a:tr h="200853">
                <a:tc>
                  <a:txBody>
                    <a:bodyPr/>
                    <a:lstStyle/>
                    <a:p>
                      <a:pPr algn="ctr" fontAlgn="b"/>
                      <a:r>
                        <a:rPr lang="en-US" sz="900" u="none" strike="noStrike">
                          <a:effectLst/>
                        </a:rPr>
                        <a:t>501</a:t>
                      </a:r>
                      <a:endParaRPr lang="en-US" sz="900" b="1" i="0" u="none" strike="noStrike">
                        <a:solidFill>
                          <a:srgbClr val="000000"/>
                        </a:solidFill>
                        <a:effectLst/>
                        <a:latin typeface="Calibri" panose="020F0502020204030204" pitchFamily="34" charset="0"/>
                      </a:endParaRPr>
                    </a:p>
                  </a:txBody>
                  <a:tcPr marL="5806" marR="5806" marT="5806" marB="0" anchor="b"/>
                </a:tc>
                <a:tc gridSpan="2">
                  <a:txBody>
                    <a:bodyPr/>
                    <a:lstStyle/>
                    <a:p>
                      <a:pPr algn="ctr" fontAlgn="b"/>
                      <a:r>
                        <a:rPr lang="ka-GE" sz="900" u="none" strike="noStrike">
                          <a:effectLst/>
                        </a:rPr>
                        <a:t>საქართველოს ტერ.მთლ.ბრძ.დაღუპულის ოჯახის წევრი</a:t>
                      </a:r>
                      <a:endParaRPr lang="ka-GE" sz="900" b="1" i="0" u="none" strike="noStrike">
                        <a:solidFill>
                          <a:srgbClr val="000000"/>
                        </a:solidFill>
                        <a:effectLst/>
                        <a:latin typeface="Calibri" panose="020F0502020204030204" pitchFamily="34" charset="0"/>
                      </a:endParaRPr>
                    </a:p>
                  </a:txBody>
                  <a:tcPr marL="5806" marR="5806" marT="5806" marB="0" anchor="b"/>
                </a:tc>
                <a:tc hMerge="1">
                  <a:txBody>
                    <a:bodyPr/>
                    <a:lstStyle/>
                    <a:p>
                      <a:endParaRPr lang="en-US"/>
                    </a:p>
                  </a:txBody>
                  <a:tcPr/>
                </a:tc>
                <a:tc>
                  <a:txBody>
                    <a:bodyPr/>
                    <a:lstStyle/>
                    <a:p>
                      <a:pPr algn="ctr" fontAlgn="b"/>
                      <a:r>
                        <a:rPr lang="en-US" sz="900" u="none" strike="noStrike">
                          <a:effectLst/>
                        </a:rPr>
                        <a:t>2341</a:t>
                      </a:r>
                      <a:endParaRPr lang="en-US" sz="900" b="1" i="0" u="none" strike="noStrike">
                        <a:solidFill>
                          <a:srgbClr val="000000"/>
                        </a:solidFill>
                        <a:effectLst/>
                        <a:latin typeface="Calibri" panose="020F0502020204030204" pitchFamily="34" charset="0"/>
                      </a:endParaRPr>
                    </a:p>
                  </a:txBody>
                  <a:tcPr marL="5806" marR="5806" marT="5806" marB="0" anchor="b"/>
                </a:tc>
              </a:tr>
              <a:tr h="200853">
                <a:tc>
                  <a:txBody>
                    <a:bodyPr/>
                    <a:lstStyle/>
                    <a:p>
                      <a:pPr algn="ctr" fontAlgn="b"/>
                      <a:r>
                        <a:rPr lang="en-US" sz="900" u="none" strike="noStrike">
                          <a:effectLst/>
                        </a:rPr>
                        <a:t>502</a:t>
                      </a:r>
                      <a:endParaRPr lang="en-US" sz="900" b="1" i="0" u="none" strike="noStrike">
                        <a:solidFill>
                          <a:srgbClr val="000000"/>
                        </a:solidFill>
                        <a:effectLst/>
                        <a:latin typeface="Calibri" panose="020F0502020204030204" pitchFamily="34" charset="0"/>
                      </a:endParaRPr>
                    </a:p>
                  </a:txBody>
                  <a:tcPr marL="5806" marR="5806" marT="5806" marB="0" anchor="b"/>
                </a:tc>
                <a:tc gridSpan="2">
                  <a:txBody>
                    <a:bodyPr/>
                    <a:lstStyle/>
                    <a:p>
                      <a:pPr algn="ctr" fontAlgn="b"/>
                      <a:r>
                        <a:rPr lang="ka-GE" sz="900" u="none" strike="noStrike">
                          <a:effectLst/>
                        </a:rPr>
                        <a:t>საქართველოს ტერ.მთლ.ბრძ.დაღუპულის ოჯახის წევრი 2008 წ</a:t>
                      </a:r>
                      <a:endParaRPr lang="ka-GE" sz="900" b="1" i="0" u="none" strike="noStrike">
                        <a:solidFill>
                          <a:srgbClr val="000000"/>
                        </a:solidFill>
                        <a:effectLst/>
                        <a:latin typeface="Calibri" panose="020F0502020204030204" pitchFamily="34" charset="0"/>
                      </a:endParaRPr>
                    </a:p>
                  </a:txBody>
                  <a:tcPr marL="5806" marR="5806" marT="5806" marB="0" anchor="b"/>
                </a:tc>
                <a:tc hMerge="1">
                  <a:txBody>
                    <a:bodyPr/>
                    <a:lstStyle/>
                    <a:p>
                      <a:endParaRPr lang="en-US"/>
                    </a:p>
                  </a:txBody>
                  <a:tcPr/>
                </a:tc>
                <a:tc>
                  <a:txBody>
                    <a:bodyPr/>
                    <a:lstStyle/>
                    <a:p>
                      <a:pPr algn="ctr" fontAlgn="b"/>
                      <a:r>
                        <a:rPr lang="en-US" sz="900" u="none" strike="noStrike">
                          <a:effectLst/>
                        </a:rPr>
                        <a:t>153</a:t>
                      </a:r>
                      <a:endParaRPr lang="en-US" sz="900" b="1" i="0" u="none" strike="noStrike">
                        <a:solidFill>
                          <a:srgbClr val="000000"/>
                        </a:solidFill>
                        <a:effectLst/>
                        <a:latin typeface="Calibri" panose="020F0502020204030204" pitchFamily="34" charset="0"/>
                      </a:endParaRPr>
                    </a:p>
                  </a:txBody>
                  <a:tcPr marL="5806" marR="5806" marT="5806" marB="0" anchor="b"/>
                </a:tc>
              </a:tr>
              <a:tr h="200853">
                <a:tc>
                  <a:txBody>
                    <a:bodyPr/>
                    <a:lstStyle/>
                    <a:p>
                      <a:pPr algn="ctr" fontAlgn="b"/>
                      <a:r>
                        <a:rPr lang="en-US" sz="900" u="none" strike="noStrike">
                          <a:effectLst/>
                        </a:rPr>
                        <a:t>600</a:t>
                      </a:r>
                      <a:endParaRPr lang="en-US" sz="900" b="1" i="0" u="none" strike="noStrike">
                        <a:solidFill>
                          <a:srgbClr val="000000"/>
                        </a:solidFill>
                        <a:effectLst/>
                        <a:latin typeface="Calibri" panose="020F0502020204030204" pitchFamily="34" charset="0"/>
                      </a:endParaRPr>
                    </a:p>
                  </a:txBody>
                  <a:tcPr marL="5806" marR="5806" marT="5806" marB="0" anchor="b"/>
                </a:tc>
                <a:tc gridSpan="2">
                  <a:txBody>
                    <a:bodyPr/>
                    <a:lstStyle/>
                    <a:p>
                      <a:pPr algn="ctr" fontAlgn="b"/>
                      <a:r>
                        <a:rPr lang="ka-GE" sz="900" u="none" strike="noStrike">
                          <a:effectLst/>
                        </a:rPr>
                        <a:t>მარჩენალდაკარგულები (მსოფლიო და საქართველოს ტერიტ)</a:t>
                      </a:r>
                      <a:endParaRPr lang="ka-GE" sz="900" b="1" i="0" u="none" strike="noStrike">
                        <a:solidFill>
                          <a:srgbClr val="000000"/>
                        </a:solidFill>
                        <a:effectLst/>
                        <a:latin typeface="Calibri" panose="020F0502020204030204" pitchFamily="34" charset="0"/>
                      </a:endParaRPr>
                    </a:p>
                  </a:txBody>
                  <a:tcPr marL="5806" marR="5806" marT="5806" marB="0" anchor="b"/>
                </a:tc>
                <a:tc hMerge="1">
                  <a:txBody>
                    <a:bodyPr/>
                    <a:lstStyle/>
                    <a:p>
                      <a:endParaRPr lang="en-US"/>
                    </a:p>
                  </a:txBody>
                  <a:tcPr/>
                </a:tc>
                <a:tc>
                  <a:txBody>
                    <a:bodyPr/>
                    <a:lstStyle/>
                    <a:p>
                      <a:pPr algn="ctr" fontAlgn="b"/>
                      <a:r>
                        <a:rPr lang="en-US" sz="900" u="none" strike="noStrike">
                          <a:effectLst/>
                        </a:rPr>
                        <a:t>8311</a:t>
                      </a:r>
                      <a:endParaRPr lang="en-US" sz="900" b="1" i="0" u="none" strike="noStrike">
                        <a:solidFill>
                          <a:srgbClr val="000000"/>
                        </a:solidFill>
                        <a:effectLst/>
                        <a:latin typeface="Calibri" panose="020F0502020204030204" pitchFamily="34" charset="0"/>
                      </a:endParaRPr>
                    </a:p>
                  </a:txBody>
                  <a:tcPr marL="5806" marR="5806" marT="5806" marB="0" anchor="b"/>
                </a:tc>
              </a:tr>
              <a:tr h="200853">
                <a:tc>
                  <a:txBody>
                    <a:bodyPr/>
                    <a:lstStyle/>
                    <a:p>
                      <a:pPr algn="ctr" fontAlgn="b"/>
                      <a:r>
                        <a:rPr lang="en-US" sz="900" u="none" strike="noStrike">
                          <a:effectLst/>
                        </a:rPr>
                        <a:t>602</a:t>
                      </a:r>
                      <a:endParaRPr lang="en-US" sz="900" b="1" i="0" u="none" strike="noStrike">
                        <a:solidFill>
                          <a:srgbClr val="000000"/>
                        </a:solidFill>
                        <a:effectLst/>
                        <a:latin typeface="Calibri" panose="020F0502020204030204" pitchFamily="34" charset="0"/>
                      </a:endParaRPr>
                    </a:p>
                  </a:txBody>
                  <a:tcPr marL="5806" marR="5806" marT="5806" marB="0" anchor="b"/>
                </a:tc>
                <a:tc gridSpan="2">
                  <a:txBody>
                    <a:bodyPr/>
                    <a:lstStyle/>
                    <a:p>
                      <a:pPr algn="ctr" fontAlgn="b"/>
                      <a:r>
                        <a:rPr lang="ka-GE" sz="900" u="none" strike="noStrike">
                          <a:effectLst/>
                        </a:rPr>
                        <a:t>მარჩენალდაკარგულები (2008 წ)</a:t>
                      </a:r>
                      <a:endParaRPr lang="ka-GE" sz="900" b="1" i="0" u="none" strike="noStrike">
                        <a:solidFill>
                          <a:srgbClr val="000000"/>
                        </a:solidFill>
                        <a:effectLst/>
                        <a:latin typeface="Calibri" panose="020F0502020204030204" pitchFamily="34" charset="0"/>
                      </a:endParaRPr>
                    </a:p>
                  </a:txBody>
                  <a:tcPr marL="5806" marR="5806" marT="5806" marB="0" anchor="b"/>
                </a:tc>
                <a:tc hMerge="1">
                  <a:txBody>
                    <a:bodyPr/>
                    <a:lstStyle/>
                    <a:p>
                      <a:endParaRPr lang="en-US"/>
                    </a:p>
                  </a:txBody>
                  <a:tcPr/>
                </a:tc>
                <a:tc>
                  <a:txBody>
                    <a:bodyPr/>
                    <a:lstStyle/>
                    <a:p>
                      <a:pPr algn="ctr" fontAlgn="b"/>
                      <a:r>
                        <a:rPr lang="en-US" sz="900" u="none" strike="noStrike">
                          <a:effectLst/>
                        </a:rPr>
                        <a:t>306</a:t>
                      </a:r>
                      <a:endParaRPr lang="en-US" sz="900" b="1" i="0" u="none" strike="noStrike">
                        <a:solidFill>
                          <a:srgbClr val="000000"/>
                        </a:solidFill>
                        <a:effectLst/>
                        <a:latin typeface="Calibri" panose="020F0502020204030204" pitchFamily="34" charset="0"/>
                      </a:endParaRPr>
                    </a:p>
                  </a:txBody>
                  <a:tcPr marL="5806" marR="5806" marT="5806" marB="0" anchor="b"/>
                </a:tc>
              </a:tr>
              <a:tr h="200853">
                <a:tc>
                  <a:txBody>
                    <a:bodyPr/>
                    <a:lstStyle/>
                    <a:p>
                      <a:pPr algn="ctr" fontAlgn="b"/>
                      <a:r>
                        <a:rPr lang="en-US" sz="900" u="none" strike="noStrike">
                          <a:effectLst/>
                        </a:rPr>
                        <a:t>700</a:t>
                      </a:r>
                      <a:endParaRPr lang="en-US" sz="900" b="1" i="0" u="none" strike="noStrike">
                        <a:solidFill>
                          <a:srgbClr val="000000"/>
                        </a:solidFill>
                        <a:effectLst/>
                        <a:latin typeface="Calibri" panose="020F0502020204030204" pitchFamily="34" charset="0"/>
                      </a:endParaRPr>
                    </a:p>
                  </a:txBody>
                  <a:tcPr marL="5806" marR="5806" marT="5806" marB="0" anchor="b"/>
                </a:tc>
                <a:tc gridSpan="2">
                  <a:txBody>
                    <a:bodyPr/>
                    <a:lstStyle/>
                    <a:p>
                      <a:pPr algn="ctr" fontAlgn="b"/>
                      <a:r>
                        <a:rPr lang="ka-GE" sz="900" u="none" strike="noStrike">
                          <a:effectLst/>
                        </a:rPr>
                        <a:t>გათანაბრებული (ზურგის მუშაკი)</a:t>
                      </a:r>
                      <a:endParaRPr lang="ka-GE" sz="900" b="1" i="0" u="none" strike="noStrike">
                        <a:solidFill>
                          <a:srgbClr val="000000"/>
                        </a:solidFill>
                        <a:effectLst/>
                        <a:latin typeface="Calibri" panose="020F0502020204030204" pitchFamily="34" charset="0"/>
                      </a:endParaRPr>
                    </a:p>
                  </a:txBody>
                  <a:tcPr marL="5806" marR="5806" marT="5806" marB="0" anchor="b"/>
                </a:tc>
                <a:tc hMerge="1">
                  <a:txBody>
                    <a:bodyPr/>
                    <a:lstStyle/>
                    <a:p>
                      <a:endParaRPr lang="en-US"/>
                    </a:p>
                  </a:txBody>
                  <a:tcPr/>
                </a:tc>
                <a:tc>
                  <a:txBody>
                    <a:bodyPr/>
                    <a:lstStyle/>
                    <a:p>
                      <a:pPr algn="ctr" fontAlgn="b"/>
                      <a:r>
                        <a:rPr lang="en-US" sz="900" u="none" strike="noStrike">
                          <a:effectLst/>
                        </a:rPr>
                        <a:t>2246</a:t>
                      </a:r>
                      <a:endParaRPr lang="en-US" sz="900" b="1" i="0" u="none" strike="noStrike">
                        <a:solidFill>
                          <a:srgbClr val="000000"/>
                        </a:solidFill>
                        <a:effectLst/>
                        <a:latin typeface="Calibri" panose="020F0502020204030204" pitchFamily="34" charset="0"/>
                      </a:endParaRPr>
                    </a:p>
                  </a:txBody>
                  <a:tcPr marL="5806" marR="5806" marT="5806" marB="0" anchor="b"/>
                </a:tc>
              </a:tr>
              <a:tr h="327318">
                <a:tc gridSpan="3">
                  <a:txBody>
                    <a:bodyPr/>
                    <a:lstStyle/>
                    <a:p>
                      <a:pPr algn="ctr" fontAlgn="ctr"/>
                      <a:r>
                        <a:rPr lang="ka-GE" sz="900" u="none" strike="noStrike">
                          <a:effectLst/>
                        </a:rPr>
                        <a:t>საქართველოს ტერიტ.მთლი.ბრძოლების მონაწილე (2008 წ)</a:t>
                      </a:r>
                      <a:endParaRPr lang="ka-GE" sz="900" b="1" i="0" u="none" strike="noStrike">
                        <a:solidFill>
                          <a:srgbClr val="000000"/>
                        </a:solidFill>
                        <a:effectLst/>
                        <a:latin typeface="Calibri" panose="020F0502020204030204" pitchFamily="34" charset="0"/>
                      </a:endParaRPr>
                    </a:p>
                  </a:txBody>
                  <a:tcPr marL="5806" marR="5806" marT="5806" marB="0" anchor="ctr"/>
                </a:tc>
                <a:tc hMerge="1">
                  <a:txBody>
                    <a:bodyPr/>
                    <a:lstStyle/>
                    <a:p>
                      <a:endParaRPr lang="en-US"/>
                    </a:p>
                  </a:txBody>
                  <a:tcPr/>
                </a:tc>
                <a:tc hMerge="1">
                  <a:txBody>
                    <a:bodyPr/>
                    <a:lstStyle/>
                    <a:p>
                      <a:endParaRPr lang="en-US"/>
                    </a:p>
                  </a:txBody>
                  <a:tcPr/>
                </a:tc>
                <a:tc rowSpan="5">
                  <a:txBody>
                    <a:bodyPr/>
                    <a:lstStyle/>
                    <a:p>
                      <a:pPr algn="ctr" fontAlgn="ctr"/>
                      <a:r>
                        <a:rPr lang="en-US" sz="900" u="none" strike="noStrike">
                          <a:effectLst/>
                        </a:rPr>
                        <a:t>18491</a:t>
                      </a:r>
                      <a:endParaRPr lang="en-US" sz="900" b="1" i="0" u="none" strike="noStrike">
                        <a:solidFill>
                          <a:srgbClr val="000000"/>
                        </a:solidFill>
                        <a:effectLst/>
                        <a:latin typeface="Calibri" panose="020F0502020204030204" pitchFamily="34" charset="0"/>
                      </a:endParaRPr>
                    </a:p>
                  </a:txBody>
                  <a:tcPr marL="5806" marR="5806" marT="5806" marB="0" anchor="ctr"/>
                </a:tc>
              </a:tr>
              <a:tr h="193416">
                <a:tc>
                  <a:txBody>
                    <a:bodyPr/>
                    <a:lstStyle/>
                    <a:p>
                      <a:pPr algn="ctr" fontAlgn="b"/>
                      <a:r>
                        <a:rPr lang="en-US" sz="900" u="none" strike="noStrike">
                          <a:effectLst/>
                        </a:rPr>
                        <a:t>800</a:t>
                      </a:r>
                      <a:endParaRPr lang="en-US" sz="900" b="0" i="0" u="none" strike="noStrike">
                        <a:solidFill>
                          <a:srgbClr val="000000"/>
                        </a:solidFill>
                        <a:effectLst/>
                        <a:latin typeface="Calibri" panose="020F0502020204030204" pitchFamily="34" charset="0"/>
                      </a:endParaRPr>
                    </a:p>
                  </a:txBody>
                  <a:tcPr marL="5806" marR="5806" marT="5806" marB="0" anchor="b"/>
                </a:tc>
                <a:tc>
                  <a:txBody>
                    <a:bodyPr/>
                    <a:lstStyle/>
                    <a:p>
                      <a:pPr algn="l" fontAlgn="b"/>
                      <a:r>
                        <a:rPr lang="ka-GE" sz="900" u="none" strike="noStrike">
                          <a:effectLst/>
                        </a:rPr>
                        <a:t>ომის მონაწილე</a:t>
                      </a:r>
                      <a:endParaRPr lang="ka-GE" sz="900" b="0" i="0" u="none" strike="noStrike">
                        <a:solidFill>
                          <a:srgbClr val="000000"/>
                        </a:solidFill>
                        <a:effectLst/>
                        <a:latin typeface="Calibri" panose="020F0502020204030204" pitchFamily="34" charset="0"/>
                      </a:endParaRPr>
                    </a:p>
                  </a:txBody>
                  <a:tcPr marL="5806" marR="5806" marT="5806" marB="0" anchor="b"/>
                </a:tc>
                <a:tc>
                  <a:txBody>
                    <a:bodyPr/>
                    <a:lstStyle/>
                    <a:p>
                      <a:pPr algn="ctr" fontAlgn="b"/>
                      <a:r>
                        <a:rPr lang="en-US" sz="900" u="none" strike="noStrike">
                          <a:effectLst/>
                        </a:rPr>
                        <a:t>18477</a:t>
                      </a:r>
                      <a:endParaRPr lang="en-US" sz="900" b="0" i="0" u="none" strike="noStrike">
                        <a:solidFill>
                          <a:srgbClr val="000000"/>
                        </a:solidFill>
                        <a:effectLst/>
                        <a:latin typeface="Calibri" panose="020F0502020204030204" pitchFamily="34" charset="0"/>
                      </a:endParaRPr>
                    </a:p>
                  </a:txBody>
                  <a:tcPr marL="5806" marR="5806" marT="5806" marB="0" anchor="b"/>
                </a:tc>
                <a:tc vMerge="1">
                  <a:txBody>
                    <a:bodyPr/>
                    <a:lstStyle/>
                    <a:p>
                      <a:endParaRPr lang="en-US"/>
                    </a:p>
                  </a:txBody>
                  <a:tcPr/>
                </a:tc>
              </a:tr>
              <a:tr h="185976">
                <a:tc>
                  <a:txBody>
                    <a:bodyPr/>
                    <a:lstStyle/>
                    <a:p>
                      <a:pPr algn="ctr" fontAlgn="b"/>
                      <a:r>
                        <a:rPr lang="en-US" sz="900" u="none" strike="noStrike">
                          <a:effectLst/>
                        </a:rPr>
                        <a:t>811</a:t>
                      </a:r>
                      <a:endParaRPr lang="en-US" sz="900" b="0" i="0" u="none" strike="noStrike">
                        <a:solidFill>
                          <a:srgbClr val="000000"/>
                        </a:solidFill>
                        <a:effectLst/>
                        <a:latin typeface="Calibri" panose="020F0502020204030204" pitchFamily="34" charset="0"/>
                      </a:endParaRPr>
                    </a:p>
                  </a:txBody>
                  <a:tcPr marL="5806" marR="5806" marT="5806" marB="0" anchor="b"/>
                </a:tc>
                <a:tc>
                  <a:txBody>
                    <a:bodyPr/>
                    <a:lstStyle/>
                    <a:p>
                      <a:pPr algn="l" fontAlgn="b"/>
                      <a:r>
                        <a:rPr lang="ka-GE" sz="900" u="none" strike="noStrike">
                          <a:effectLst/>
                        </a:rPr>
                        <a:t>მკვეთრად  შეზღუდული შესაძლებლობის მქონე პირი</a:t>
                      </a:r>
                      <a:endParaRPr lang="ka-GE" sz="900" b="0" i="0" u="none" strike="noStrike">
                        <a:solidFill>
                          <a:srgbClr val="000000"/>
                        </a:solidFill>
                        <a:effectLst/>
                        <a:latin typeface="Calibri" panose="020F0502020204030204" pitchFamily="34" charset="0"/>
                      </a:endParaRPr>
                    </a:p>
                  </a:txBody>
                  <a:tcPr marL="5806" marR="5806" marT="5806" marB="0" anchor="b"/>
                </a:tc>
                <a:tc>
                  <a:txBody>
                    <a:bodyPr/>
                    <a:lstStyle/>
                    <a:p>
                      <a:pPr algn="ctr" fontAlgn="b"/>
                      <a:r>
                        <a:rPr lang="en-US" sz="900" u="none" strike="noStrike">
                          <a:effectLst/>
                        </a:rPr>
                        <a:t>4</a:t>
                      </a:r>
                      <a:endParaRPr lang="en-US" sz="900" b="0" i="0" u="none" strike="noStrike">
                        <a:solidFill>
                          <a:srgbClr val="000000"/>
                        </a:solidFill>
                        <a:effectLst/>
                        <a:latin typeface="Calibri" panose="020F0502020204030204" pitchFamily="34" charset="0"/>
                      </a:endParaRPr>
                    </a:p>
                  </a:txBody>
                  <a:tcPr marL="5806" marR="5806" marT="5806" marB="0" anchor="b"/>
                </a:tc>
                <a:tc vMerge="1">
                  <a:txBody>
                    <a:bodyPr/>
                    <a:lstStyle/>
                    <a:p>
                      <a:endParaRPr lang="en-US"/>
                    </a:p>
                  </a:txBody>
                  <a:tcPr/>
                </a:tc>
              </a:tr>
              <a:tr h="185976">
                <a:tc>
                  <a:txBody>
                    <a:bodyPr/>
                    <a:lstStyle/>
                    <a:p>
                      <a:pPr algn="ctr" fontAlgn="b"/>
                      <a:r>
                        <a:rPr lang="en-US" sz="900" u="none" strike="noStrike">
                          <a:effectLst/>
                        </a:rPr>
                        <a:t>812</a:t>
                      </a:r>
                      <a:endParaRPr lang="en-US" sz="900" b="0" i="0" u="none" strike="noStrike">
                        <a:solidFill>
                          <a:srgbClr val="000000"/>
                        </a:solidFill>
                        <a:effectLst/>
                        <a:latin typeface="Calibri" panose="020F0502020204030204" pitchFamily="34" charset="0"/>
                      </a:endParaRPr>
                    </a:p>
                  </a:txBody>
                  <a:tcPr marL="5806" marR="5806" marT="5806" marB="0" anchor="b"/>
                </a:tc>
                <a:tc>
                  <a:txBody>
                    <a:bodyPr/>
                    <a:lstStyle/>
                    <a:p>
                      <a:pPr algn="l" fontAlgn="b"/>
                      <a:r>
                        <a:rPr lang="ka-GE" sz="900" u="none" strike="noStrike">
                          <a:effectLst/>
                        </a:rPr>
                        <a:t>მნიშვნელოვნად შეზღუდული შესაძლებლობის მქონე პირი</a:t>
                      </a:r>
                      <a:endParaRPr lang="ka-GE" sz="900" b="0" i="0" u="none" strike="noStrike">
                        <a:solidFill>
                          <a:srgbClr val="000000"/>
                        </a:solidFill>
                        <a:effectLst/>
                        <a:latin typeface="Calibri" panose="020F0502020204030204" pitchFamily="34" charset="0"/>
                      </a:endParaRPr>
                    </a:p>
                  </a:txBody>
                  <a:tcPr marL="5806" marR="5806" marT="5806" marB="0" anchor="b"/>
                </a:tc>
                <a:tc>
                  <a:txBody>
                    <a:bodyPr/>
                    <a:lstStyle/>
                    <a:p>
                      <a:pPr algn="ctr" fontAlgn="b"/>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5806" marR="5806" marT="5806" marB="0" anchor="b"/>
                </a:tc>
                <a:tc vMerge="1">
                  <a:txBody>
                    <a:bodyPr/>
                    <a:lstStyle/>
                    <a:p>
                      <a:endParaRPr lang="en-US"/>
                    </a:p>
                  </a:txBody>
                  <a:tcPr/>
                </a:tc>
              </a:tr>
              <a:tr h="193416">
                <a:tc>
                  <a:txBody>
                    <a:bodyPr/>
                    <a:lstStyle/>
                    <a:p>
                      <a:pPr algn="ctr" fontAlgn="b"/>
                      <a:r>
                        <a:rPr lang="en-US" sz="900" u="none" strike="noStrike">
                          <a:effectLst/>
                        </a:rPr>
                        <a:t>813</a:t>
                      </a:r>
                      <a:endParaRPr lang="en-US" sz="900" b="0" i="0" u="none" strike="noStrike">
                        <a:solidFill>
                          <a:srgbClr val="000000"/>
                        </a:solidFill>
                        <a:effectLst/>
                        <a:latin typeface="Calibri" panose="020F0502020204030204" pitchFamily="34" charset="0"/>
                      </a:endParaRPr>
                    </a:p>
                  </a:txBody>
                  <a:tcPr marL="5806" marR="5806" marT="5806" marB="0" anchor="b"/>
                </a:tc>
                <a:tc>
                  <a:txBody>
                    <a:bodyPr/>
                    <a:lstStyle/>
                    <a:p>
                      <a:pPr algn="l" fontAlgn="b"/>
                      <a:r>
                        <a:rPr lang="ka-GE" sz="900" u="none" strike="noStrike">
                          <a:effectLst/>
                        </a:rPr>
                        <a:t>ზომიერად შეზღუდული შესაძლებლობის მქონე პირი</a:t>
                      </a:r>
                      <a:endParaRPr lang="ka-GE" sz="900" b="0" i="0" u="none" strike="noStrike">
                        <a:solidFill>
                          <a:srgbClr val="000000"/>
                        </a:solidFill>
                        <a:effectLst/>
                        <a:latin typeface="Calibri" panose="020F0502020204030204" pitchFamily="34" charset="0"/>
                      </a:endParaRPr>
                    </a:p>
                  </a:txBody>
                  <a:tcPr marL="5806" marR="5806" marT="5806" marB="0" anchor="b"/>
                </a:tc>
                <a:tc>
                  <a:txBody>
                    <a:bodyPr/>
                    <a:lstStyle/>
                    <a:p>
                      <a:pPr algn="ctr" fontAlgn="b"/>
                      <a:r>
                        <a:rPr lang="en-US" sz="900" u="none" strike="noStrike">
                          <a:effectLst/>
                        </a:rPr>
                        <a:t>4</a:t>
                      </a:r>
                      <a:endParaRPr lang="en-US" sz="900" b="0" i="0" u="none" strike="noStrike">
                        <a:solidFill>
                          <a:srgbClr val="000000"/>
                        </a:solidFill>
                        <a:effectLst/>
                        <a:latin typeface="Calibri" panose="020F0502020204030204" pitchFamily="34" charset="0"/>
                      </a:endParaRPr>
                    </a:p>
                  </a:txBody>
                  <a:tcPr marL="5806" marR="5806" marT="5806" marB="0" anchor="b"/>
                </a:tc>
                <a:tc vMerge="1">
                  <a:txBody>
                    <a:bodyPr/>
                    <a:lstStyle/>
                    <a:p>
                      <a:endParaRPr lang="en-US"/>
                    </a:p>
                  </a:txBody>
                  <a:tcPr/>
                </a:tc>
              </a:tr>
              <a:tr h="200853">
                <a:tc>
                  <a:txBody>
                    <a:bodyPr/>
                    <a:lstStyle/>
                    <a:p>
                      <a:pPr algn="ctr" fontAlgn="b"/>
                      <a:r>
                        <a:rPr lang="en-US" sz="900" u="none" strike="noStrike">
                          <a:effectLst/>
                        </a:rPr>
                        <a:t>900</a:t>
                      </a:r>
                      <a:endParaRPr lang="en-US" sz="900" b="0" i="0" u="none" strike="noStrike">
                        <a:solidFill>
                          <a:srgbClr val="000000"/>
                        </a:solidFill>
                        <a:effectLst/>
                        <a:latin typeface="Calibri" panose="020F0502020204030204" pitchFamily="34" charset="0"/>
                      </a:endParaRPr>
                    </a:p>
                  </a:txBody>
                  <a:tcPr marL="5806" marR="5806" marT="5806" marB="0" anchor="b"/>
                </a:tc>
                <a:tc gridSpan="2">
                  <a:txBody>
                    <a:bodyPr/>
                    <a:lstStyle/>
                    <a:p>
                      <a:pPr algn="ctr" fontAlgn="b"/>
                      <a:r>
                        <a:rPr lang="ka-GE" sz="900" u="none" strike="noStrike">
                          <a:effectLst/>
                        </a:rPr>
                        <a:t>საქ.ტერიტ.მთლი.ბრძოლების მონაწილე (მფრინავები)</a:t>
                      </a:r>
                      <a:endParaRPr lang="ka-GE" sz="900" b="0" i="0" u="none" strike="noStrike">
                        <a:solidFill>
                          <a:srgbClr val="000000"/>
                        </a:solidFill>
                        <a:effectLst/>
                        <a:latin typeface="Calibri" panose="020F0502020204030204" pitchFamily="34" charset="0"/>
                      </a:endParaRPr>
                    </a:p>
                  </a:txBody>
                  <a:tcPr marL="5806" marR="5806" marT="5806" marB="0" anchor="b"/>
                </a:tc>
                <a:tc hMerge="1">
                  <a:txBody>
                    <a:bodyPr/>
                    <a:lstStyle/>
                    <a:p>
                      <a:endParaRPr lang="en-US"/>
                    </a:p>
                  </a:txBody>
                  <a:tcPr/>
                </a:tc>
                <a:tc>
                  <a:txBody>
                    <a:bodyPr/>
                    <a:lstStyle/>
                    <a:p>
                      <a:pPr algn="ctr" fontAlgn="b"/>
                      <a:r>
                        <a:rPr lang="en-US" sz="900" u="none" strike="noStrike">
                          <a:effectLst/>
                        </a:rPr>
                        <a:t>207</a:t>
                      </a:r>
                      <a:endParaRPr lang="en-US" sz="900" b="1" i="0" u="none" strike="noStrike">
                        <a:solidFill>
                          <a:srgbClr val="000000"/>
                        </a:solidFill>
                        <a:effectLst/>
                        <a:latin typeface="Calibri" panose="020F0502020204030204" pitchFamily="34" charset="0"/>
                      </a:endParaRPr>
                    </a:p>
                  </a:txBody>
                  <a:tcPr marL="5806" marR="5806" marT="5806" marB="0" anchor="b"/>
                </a:tc>
              </a:tr>
              <a:tr h="282683">
                <a:tc gridSpan="3">
                  <a:txBody>
                    <a:bodyPr/>
                    <a:lstStyle/>
                    <a:p>
                      <a:pPr algn="r" fontAlgn="ctr"/>
                      <a:r>
                        <a:rPr lang="ka-GE" sz="1000" u="none" strike="noStrike">
                          <a:effectLst/>
                        </a:rPr>
                        <a:t>სულ</a:t>
                      </a:r>
                      <a:endParaRPr lang="ka-GE" sz="1000" b="1" i="0" u="none" strike="noStrike">
                        <a:solidFill>
                          <a:srgbClr val="000000"/>
                        </a:solidFill>
                        <a:effectLst/>
                        <a:latin typeface="Calibri" panose="020F0502020204030204" pitchFamily="34" charset="0"/>
                      </a:endParaRPr>
                    </a:p>
                  </a:txBody>
                  <a:tcPr marL="5806" marR="5806" marT="5806" marB="0" anchor="ctr"/>
                </a:tc>
                <a:tc hMerge="1">
                  <a:txBody>
                    <a:bodyPr/>
                    <a:lstStyle/>
                    <a:p>
                      <a:endParaRPr lang="en-US"/>
                    </a:p>
                  </a:txBody>
                  <a:tcPr/>
                </a:tc>
                <a:tc hMerge="1">
                  <a:txBody>
                    <a:bodyPr/>
                    <a:lstStyle/>
                    <a:p>
                      <a:endParaRPr lang="en-US"/>
                    </a:p>
                  </a:txBody>
                  <a:tcPr/>
                </a:tc>
                <a:tc>
                  <a:txBody>
                    <a:bodyPr/>
                    <a:lstStyle/>
                    <a:p>
                      <a:pPr algn="r" fontAlgn="b"/>
                      <a:r>
                        <a:rPr lang="en-US" sz="1000" u="none" strike="noStrike" dirty="0">
                          <a:effectLst/>
                        </a:rPr>
                        <a:t>68785</a:t>
                      </a:r>
                      <a:endParaRPr lang="en-US" sz="1000" b="1" i="0" u="none" strike="noStrike" dirty="0">
                        <a:solidFill>
                          <a:srgbClr val="000000"/>
                        </a:solidFill>
                        <a:effectLst/>
                        <a:latin typeface="Calibri" panose="020F0502020204030204" pitchFamily="34" charset="0"/>
                      </a:endParaRPr>
                    </a:p>
                  </a:txBody>
                  <a:tcPr marL="5806" marR="5806" marT="5806" marB="0" anchor="b"/>
                </a:tc>
              </a:tr>
            </a:tbl>
          </a:graphicData>
        </a:graphic>
      </p:graphicFrame>
    </p:spTree>
    <p:extLst>
      <p:ext uri="{BB962C8B-B14F-4D97-AF65-F5344CB8AC3E}">
        <p14:creationId xmlns:p14="http://schemas.microsoft.com/office/powerpoint/2010/main" val="32534097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Тема1">
  <a:themeElements>
    <a:clrScheme name="Другая 2">
      <a:dk1>
        <a:srgbClr val="003E6C"/>
      </a:dk1>
      <a:lt1>
        <a:srgbClr val="FFFFFF"/>
      </a:lt1>
      <a:dk2>
        <a:srgbClr val="003E6C"/>
      </a:dk2>
      <a:lt2>
        <a:srgbClr val="FFFFFF"/>
      </a:lt2>
      <a:accent1>
        <a:srgbClr val="003E6C"/>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Тема1" id="{5526E35A-BE3D-4F6D-B3F6-42CBF2C70A0C}" vid="{0768BBCA-49F5-478D-9903-334905E37777}"/>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2016 წლის ანგარიში</Template>
  <TotalTime>20167</TotalTime>
  <Words>5004</Words>
  <Application>Microsoft Office PowerPoint</Application>
  <PresentationFormat>Экран (4:3)</PresentationFormat>
  <Paragraphs>1070</Paragraphs>
  <Slides>54</Slides>
  <Notes>4</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54</vt:i4>
      </vt:variant>
    </vt:vector>
  </HeadingPairs>
  <TitlesOfParts>
    <vt:vector size="62" baseType="lpstr">
      <vt:lpstr>Arial</vt:lpstr>
      <vt:lpstr>Calibri</vt:lpstr>
      <vt:lpstr>Sylfaen</vt:lpstr>
      <vt:lpstr>Sylfaen_PDF_Subset</vt:lpstr>
      <vt:lpstr>Symbol</vt:lpstr>
      <vt:lpstr>Times New Roman</vt:lpstr>
      <vt:lpstr>Wingdings</vt:lpstr>
      <vt:lpstr>Тема1</vt:lpstr>
      <vt:lpstr>ვეტერანების საქმეთა სახელმწიფო სამსახურის 2018 წლის შესრულებული სამუშაოს ანგარიში</vt:lpstr>
      <vt:lpstr>შესავალი</vt:lpstr>
      <vt:lpstr>Презентация PowerPoint</vt:lpstr>
      <vt:lpstr>Презентация PowerPoint</vt:lpstr>
      <vt:lpstr>სსიპ ვეტერანების საქმეთა სახელმწიფო სამსახურის შექმნის მიზანი </vt:lpstr>
      <vt:lpstr>Презентация PowerPoint</vt:lpstr>
      <vt:lpstr>დღეისათვის სსიპ ვეტერანების საქმეთა სახელმწიფო სამსახურში რეგისტრირებულია: </vt:lpstr>
      <vt:lpstr>სიტუაციური ანალიზი 2 0 1 8  წლის დეკემბრის მდგომარეობით  რეგისტრირებულია  6 8 785 ვეტერანი</vt:lpstr>
      <vt:lpstr>Презентация PowerPoint</vt:lpstr>
      <vt:lpstr>ვეტერანების რაოდენობა რეგიონების მიხედვით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საზოგადოებასთან ურთიერთობის განყოფილება</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რეგიონული მართვის დეპარტამენტის , რაიონული და რეგიონული წარმოამადგენლების და მუნიციპალიტატების კოორდინირებული მუშაობის შედეგად მიღებული მონაცემები</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ვეტერანების საქმეთა სახელმწიფო სამსახურის 2016 წლის შესრულებული სამუშაოს ანგარიში</dc:title>
  <dc:creator>User</dc:creator>
  <cp:lastModifiedBy>User</cp:lastModifiedBy>
  <cp:revision>252</cp:revision>
  <cp:lastPrinted>2019-02-14T07:23:33Z</cp:lastPrinted>
  <dcterms:created xsi:type="dcterms:W3CDTF">2018-06-20T10:29:52Z</dcterms:created>
  <dcterms:modified xsi:type="dcterms:W3CDTF">2019-02-14T07:36:53Z</dcterms:modified>
</cp:coreProperties>
</file>