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68" r:id="rId1"/>
  </p:sldMasterIdLst>
  <p:notesMasterIdLst>
    <p:notesMasterId r:id="rId43"/>
  </p:notesMasterIdLst>
  <p:sldIdLst>
    <p:sldId id="256" r:id="rId2"/>
    <p:sldId id="299" r:id="rId3"/>
    <p:sldId id="300" r:id="rId4"/>
    <p:sldId id="301" r:id="rId5"/>
    <p:sldId id="302" r:id="rId6"/>
    <p:sldId id="303" r:id="rId7"/>
    <p:sldId id="304" r:id="rId8"/>
    <p:sldId id="348" r:id="rId9"/>
    <p:sldId id="342" r:id="rId10"/>
    <p:sldId id="343" r:id="rId11"/>
    <p:sldId id="309" r:id="rId12"/>
    <p:sldId id="307" r:id="rId13"/>
    <p:sldId id="327" r:id="rId14"/>
    <p:sldId id="331" r:id="rId15"/>
    <p:sldId id="259" r:id="rId16"/>
    <p:sldId id="261" r:id="rId17"/>
    <p:sldId id="265" r:id="rId18"/>
    <p:sldId id="344" r:id="rId19"/>
    <p:sldId id="318" r:id="rId20"/>
    <p:sldId id="322" r:id="rId21"/>
    <p:sldId id="345" r:id="rId22"/>
    <p:sldId id="267" r:id="rId23"/>
    <p:sldId id="325" r:id="rId24"/>
    <p:sldId id="326" r:id="rId25"/>
    <p:sldId id="324" r:id="rId26"/>
    <p:sldId id="270" r:id="rId27"/>
    <p:sldId id="288" r:id="rId28"/>
    <p:sldId id="271" r:id="rId29"/>
    <p:sldId id="332" r:id="rId30"/>
    <p:sldId id="346" r:id="rId31"/>
    <p:sldId id="289" r:id="rId32"/>
    <p:sldId id="276" r:id="rId33"/>
    <p:sldId id="293" r:id="rId34"/>
    <p:sldId id="347" r:id="rId35"/>
    <p:sldId id="278" r:id="rId36"/>
    <p:sldId id="279" r:id="rId37"/>
    <p:sldId id="336" r:id="rId38"/>
    <p:sldId id="340" r:id="rId39"/>
    <p:sldId id="283" r:id="rId40"/>
    <p:sldId id="311" r:id="rId41"/>
    <p:sldId id="284" r:id="rId4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61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31" autoAdjust="0"/>
    <p:restoredTop sz="94660"/>
  </p:normalViewPr>
  <p:slideViewPr>
    <p:cSldViewPr snapToGrid="0">
      <p:cViewPr varScale="1">
        <p:scale>
          <a:sx n="73" d="100"/>
          <a:sy n="73" d="100"/>
        </p:scale>
        <p:origin x="166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baseline="0">
                <a:solidFill>
                  <a:schemeClr val="dk1">
                    <a:lumMod val="65000"/>
                    <a:lumOff val="35000"/>
                  </a:schemeClr>
                </a:solidFill>
                <a:latin typeface="+mn-lt"/>
                <a:ea typeface="+mn-ea"/>
                <a:cs typeface="+mn-cs"/>
              </a:defRPr>
            </a:pPr>
            <a:r>
              <a:rPr lang="ka-GE" sz="1400" dirty="0">
                <a:solidFill>
                  <a:schemeClr val="accent1"/>
                </a:solidFill>
              </a:rPr>
              <a:t>საქართველოს მოსახლეობისა და ვეტერანების საერთო რაოდენობის პროცენტული მაჩვენებელი</a:t>
            </a:r>
            <a:endParaRPr lang="ru-RU" sz="1400" dirty="0">
              <a:solidFill>
                <a:schemeClr val="accent1"/>
              </a:solidFill>
            </a:endParaRPr>
          </a:p>
        </c:rich>
      </c:tx>
      <c:layout/>
      <c:overlay val="0"/>
      <c:spPr>
        <a:noFill/>
        <a:ln>
          <a:noFill/>
        </a:ln>
        <a:effectLst/>
      </c:spPr>
      <c:txPr>
        <a:bodyPr rot="0" spcFirstLastPara="1" vertOverflow="ellipsis" vert="horz" wrap="square" anchor="ctr" anchorCtr="1"/>
        <a:lstStyle/>
        <a:p>
          <a:pPr>
            <a:defRPr sz="14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manualLayout>
          <c:layoutTarget val="inner"/>
          <c:xMode val="edge"/>
          <c:yMode val="edge"/>
          <c:x val="0"/>
          <c:y val="0.18538147963590756"/>
          <c:w val="1"/>
          <c:h val="0.73358568441033167"/>
        </c:manualLayout>
      </c:layout>
      <c:ofPieChart>
        <c:ofPieType val="pie"/>
        <c:varyColors val="1"/>
        <c:ser>
          <c:idx val="0"/>
          <c:order val="0"/>
          <c:spPr>
            <a:solidFill>
              <a:schemeClr val="accent4"/>
            </a:solidFill>
          </c:spPr>
          <c:dPt>
            <c:idx val="0"/>
            <c:bubble3D val="0"/>
            <c:explosion val="48"/>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B145-4E4C-979A-7A4BB8018489}"/>
              </c:ext>
            </c:extLst>
          </c:dPt>
          <c:dPt>
            <c:idx val="1"/>
            <c:bubble3D val="0"/>
            <c:explosion val="131"/>
            <c:spPr>
              <a:solidFill>
                <a:schemeClr val="accent2">
                  <a:lumMod val="75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B145-4E4C-979A-7A4BB8018489}"/>
              </c:ext>
            </c:extLst>
          </c:dPt>
          <c:dPt>
            <c:idx val="2"/>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B145-4E4C-979A-7A4BB8018489}"/>
              </c:ext>
            </c:extLst>
          </c:dPt>
          <c:dLbls>
            <c:dLbl>
              <c:idx val="1"/>
              <c:layout>
                <c:manualLayout>
                  <c:x val="0.26016536747597702"/>
                  <c:y val="5.3913372951716705E-3"/>
                </c:manualLayout>
              </c:layout>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B145-4E4C-979A-7A4BB801848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Лист1!$I$6:$I$7</c:f>
              <c:strCache>
                <c:ptCount val="2"/>
                <c:pt idx="0">
                  <c:v>საქართველოს მოსახლეობის საერთო რაოდენობა</c:v>
                </c:pt>
                <c:pt idx="1">
                  <c:v>საქართველოში რეგისტრირებული ვეტერანების საერთო რაოდენობა</c:v>
                </c:pt>
              </c:strCache>
            </c:strRef>
          </c:cat>
          <c:val>
            <c:numRef>
              <c:f>Лист1!$J$6:$J$7</c:f>
              <c:numCache>
                <c:formatCode>General</c:formatCode>
                <c:ptCount val="2"/>
                <c:pt idx="0">
                  <c:v>3718000</c:v>
                </c:pt>
                <c:pt idx="1">
                  <c:v>69281</c:v>
                </c:pt>
              </c:numCache>
            </c:numRef>
          </c:val>
          <c:extLst>
            <c:ext xmlns:c16="http://schemas.microsoft.com/office/drawing/2014/chart" uri="{C3380CC4-5D6E-409C-BE32-E72D297353CC}">
              <c16:uniqueId val="{00000006-B145-4E4C-979A-7A4BB8018489}"/>
            </c:ext>
          </c:extLst>
        </c:ser>
        <c:dLbls>
          <c:dLblPos val="inEnd"/>
          <c:showLegendKey val="0"/>
          <c:showVal val="0"/>
          <c:showCatName val="0"/>
          <c:showSerName val="0"/>
          <c:showPercent val="1"/>
          <c:showBubbleSize val="0"/>
          <c:showLeaderLines val="1"/>
        </c:dLbls>
        <c:gapWidth val="150"/>
        <c:secondPieSize val="75"/>
        <c:serLines>
          <c:spPr>
            <a:ln w="9525" cap="flat" cmpd="sng" algn="ctr">
              <a:solidFill>
                <a:schemeClr val="dk1">
                  <a:lumMod val="35000"/>
                  <a:lumOff val="65000"/>
                </a:schemeClr>
              </a:solidFill>
              <a:round/>
            </a:ln>
            <a:effectLst/>
          </c:spPr>
        </c:serLines>
      </c:ofPieChart>
      <c:spPr>
        <a:noFill/>
        <a:ln>
          <a:noFill/>
        </a:ln>
        <a:effectLst/>
      </c:spPr>
    </c:plotArea>
    <c:legend>
      <c:legendPos val="b"/>
      <c:layout>
        <c:manualLayout>
          <c:xMode val="edge"/>
          <c:yMode val="edge"/>
          <c:x val="0.79193125900998607"/>
          <c:y val="0.12852836282640565"/>
          <c:w val="0.20570714971146137"/>
          <c:h val="0.8697301015083958"/>
        </c:manualLayout>
      </c:layout>
      <c:overlay val="0"/>
      <c:spPr>
        <a:solidFill>
          <a:schemeClr val="lt1">
            <a:alpha val="78000"/>
          </a:schemeClr>
        </a:solidFill>
        <a:ln>
          <a:noFill/>
        </a:ln>
        <a:effectLst/>
      </c:spPr>
      <c:txPr>
        <a:bodyPr rot="0" spcFirstLastPara="1" vertOverflow="ellipsis" vert="horz" wrap="square" anchor="ctr" anchorCtr="1"/>
        <a:lstStyle/>
        <a:p>
          <a:pPr>
            <a:defRPr sz="12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B7A93F4-6603-4E45-804E-3B5175848FDE}" type="datetimeFigureOut">
              <a:rPr lang="en-US" smtClean="0"/>
              <a:t>4/22/2020</a:t>
            </a:fld>
            <a:endParaRPr lang="en-US"/>
          </a:p>
        </p:txBody>
      </p:sp>
      <p:sp>
        <p:nvSpPr>
          <p:cNvPr id="4" name="Образ слайда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35582F0-BFCF-4714-8680-DF05AC64E554}" type="slidenum">
              <a:rPr lang="en-US" smtClean="0"/>
              <a:t>‹#›</a:t>
            </a:fld>
            <a:endParaRPr lang="en-US"/>
          </a:p>
        </p:txBody>
      </p:sp>
    </p:spTree>
    <p:extLst>
      <p:ext uri="{BB962C8B-B14F-4D97-AF65-F5344CB8AC3E}">
        <p14:creationId xmlns:p14="http://schemas.microsoft.com/office/powerpoint/2010/main" val="242960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a:p>
        </p:txBody>
      </p:sp>
      <p:sp>
        <p:nvSpPr>
          <p:cNvPr id="4" name="Номер слайда 3"/>
          <p:cNvSpPr>
            <a:spLocks noGrp="1"/>
          </p:cNvSpPr>
          <p:nvPr>
            <p:ph type="sldNum" sz="quarter" idx="10"/>
          </p:nvPr>
        </p:nvSpPr>
        <p:spPr/>
        <p:txBody>
          <a:bodyPr/>
          <a:lstStyle/>
          <a:p>
            <a:fld id="{E369A935-A754-4A80-B907-475CE5484E7D}" type="slidenum">
              <a:rPr lang="en-US" smtClean="0"/>
              <a:t>2</a:t>
            </a:fld>
            <a:endParaRPr lang="en-US"/>
          </a:p>
        </p:txBody>
      </p:sp>
    </p:spTree>
    <p:extLst>
      <p:ext uri="{BB962C8B-B14F-4D97-AF65-F5344CB8AC3E}">
        <p14:creationId xmlns:p14="http://schemas.microsoft.com/office/powerpoint/2010/main" val="204995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a:p>
        </p:txBody>
      </p:sp>
      <p:sp>
        <p:nvSpPr>
          <p:cNvPr id="4" name="Номер слайда 3"/>
          <p:cNvSpPr>
            <a:spLocks noGrp="1"/>
          </p:cNvSpPr>
          <p:nvPr>
            <p:ph type="sldNum" sz="quarter" idx="10"/>
          </p:nvPr>
        </p:nvSpPr>
        <p:spPr/>
        <p:txBody>
          <a:bodyPr/>
          <a:lstStyle/>
          <a:p>
            <a:fld id="{E369A935-A754-4A80-B907-475CE5484E7D}" type="slidenum">
              <a:rPr lang="en-US" smtClean="0"/>
              <a:t>3</a:t>
            </a:fld>
            <a:endParaRPr lang="en-US"/>
          </a:p>
        </p:txBody>
      </p:sp>
    </p:spTree>
    <p:extLst>
      <p:ext uri="{BB962C8B-B14F-4D97-AF65-F5344CB8AC3E}">
        <p14:creationId xmlns:p14="http://schemas.microsoft.com/office/powerpoint/2010/main" val="1201805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8195BF-1F50-4644-ADF1-247A95548697}" type="slidenum">
              <a:rPr lang="en-US" smtClean="0"/>
              <a:t>11</a:t>
            </a:fld>
            <a:endParaRPr lang="en-US"/>
          </a:p>
        </p:txBody>
      </p:sp>
    </p:spTree>
    <p:extLst>
      <p:ext uri="{BB962C8B-B14F-4D97-AF65-F5344CB8AC3E}">
        <p14:creationId xmlns:p14="http://schemas.microsoft.com/office/powerpoint/2010/main" val="2241263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C75A5A8-4503-4838-A3DF-65D267A8EA96}"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C75A5A8-4503-4838-A3DF-65D267A8EA96}"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75A5A8-4503-4838-A3DF-65D267A8EA96}"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C75A5A8-4503-4838-A3DF-65D267A8EA96}"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75A5A8-4503-4838-A3DF-65D267A8EA96}"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C75A5A8-4503-4838-A3DF-65D267A8EA96}"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C75A5A8-4503-4838-A3DF-65D267A8EA96}" type="datetimeFigureOut">
              <a:rPr lang="en-US" smtClean="0"/>
              <a:pPr/>
              <a:t>4/22/2020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D4C03E-D798-4179-951E-A5411EAED824}"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8C75A5A8-4503-4838-A3DF-65D267A8EA96}" type="datetimeFigureOut">
              <a:rPr lang="en-US" smtClean="0"/>
              <a:pPr/>
              <a:t>4/22/2020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75A5A8-4503-4838-A3DF-65D267A8EA96}" type="datetimeFigureOut">
              <a:rPr lang="en-US" smtClean="0"/>
              <a:pPr/>
              <a:t>4/22/2020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5A5A8-4503-4838-A3DF-65D267A8EA96}"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4C03E-D798-4179-951E-A5411EAED824}"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5A5A8-4503-4838-A3DF-65D267A8EA96}"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0000"/>
            <a:lum/>
            <a:extLst>
              <a:ext uri="{BEBA8EAE-BF5A-486C-A8C5-ECC9F3942E4B}">
                <a14:imgProps xmlns:a14="http://schemas.microsoft.com/office/drawing/2010/main">
                  <a14:imgLayer r:embed="rId14">
                    <a14:imgEffect>
                      <a14:saturation sat="400000"/>
                    </a14:imgEffect>
                  </a14:imgLayer>
                </a14:imgProps>
              </a:ext>
            </a:extLst>
          </a:blip>
          <a:srcRect/>
          <a:stretch>
            <a:fillRect l="17000" t="10000" r="17000" b="6000"/>
          </a:stretch>
        </a:blipFill>
        <a:effectLst/>
      </p:bgPr>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8C75A5A8-4503-4838-A3DF-65D267A8EA96}" type="datetimeFigureOut">
              <a:rPr lang="en-US" smtClean="0"/>
              <a:pPr/>
              <a:t>4/22/2020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2D4C03E-D798-4179-951E-A5411EAED8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969" r:id="rId1"/>
    <p:sldLayoutId id="2147484970" r:id="rId2"/>
    <p:sldLayoutId id="2147484971" r:id="rId3"/>
    <p:sldLayoutId id="2147484972" r:id="rId4"/>
    <p:sldLayoutId id="2147484973" r:id="rId5"/>
    <p:sldLayoutId id="2147484974" r:id="rId6"/>
    <p:sldLayoutId id="2147484975" r:id="rId7"/>
    <p:sldLayoutId id="2147484976" r:id="rId8"/>
    <p:sldLayoutId id="2147484977" r:id="rId9"/>
    <p:sldLayoutId id="2147484978" r:id="rId10"/>
    <p:sldLayoutId id="214748497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82600" y="389467"/>
            <a:ext cx="7984066" cy="3070226"/>
          </a:xfrm>
        </p:spPr>
        <p:txBody>
          <a:bodyPr/>
          <a:lstStyle/>
          <a:p>
            <a:pPr algn="ctr"/>
            <a:r>
              <a:rPr lang="ka-GE" sz="4000" dirty="0"/>
              <a:t>ვეტერანების საქმეთა სახელმწიფო სამსახურის </a:t>
            </a:r>
            <a:r>
              <a:rPr lang="ka-GE" sz="4000" dirty="0" smtClean="0"/>
              <a:t>201</a:t>
            </a:r>
            <a:r>
              <a:rPr lang="en-US" sz="4000" dirty="0" smtClean="0"/>
              <a:t>9</a:t>
            </a:r>
            <a:r>
              <a:rPr lang="ka-GE" sz="4000" dirty="0" smtClean="0"/>
              <a:t> წლის</a:t>
            </a:r>
            <a:br>
              <a:rPr lang="ka-GE" sz="4000" dirty="0" smtClean="0"/>
            </a:br>
            <a:r>
              <a:rPr lang="ka-GE" sz="4000" dirty="0" smtClean="0"/>
              <a:t>შესრულებული </a:t>
            </a:r>
            <a:r>
              <a:rPr lang="ka-GE" sz="4000" dirty="0"/>
              <a:t>სამუშაოს ანგარიში</a:t>
            </a:r>
            <a:endParaRPr lang="en-US" sz="4000" dirty="0"/>
          </a:p>
        </p:txBody>
      </p:sp>
      <p:sp>
        <p:nvSpPr>
          <p:cNvPr id="3" name="Подзаголовок 2"/>
          <p:cNvSpPr>
            <a:spLocks noGrp="1"/>
          </p:cNvSpPr>
          <p:nvPr>
            <p:ph type="subTitle" idx="1"/>
          </p:nvPr>
        </p:nvSpPr>
        <p:spPr>
          <a:xfrm>
            <a:off x="1896535" y="6392334"/>
            <a:ext cx="6197600" cy="338667"/>
          </a:xfrm>
        </p:spPr>
        <p:txBody>
          <a:bodyPr>
            <a:normAutofit/>
          </a:bodyPr>
          <a:lstStyle/>
          <a:p>
            <a:r>
              <a:rPr lang="ka-GE" sz="1400" dirty="0">
                <a:solidFill>
                  <a:schemeClr val="tx1"/>
                </a:solidFill>
              </a:rPr>
              <a:t>მომზადებულია </a:t>
            </a:r>
            <a:r>
              <a:rPr lang="ka-GE" sz="1400" dirty="0" smtClean="0">
                <a:solidFill>
                  <a:schemeClr val="tx1"/>
                </a:solidFill>
              </a:rPr>
              <a:t>სააღრიცხვო </a:t>
            </a:r>
            <a:r>
              <a:rPr lang="ka-GE" sz="1400" dirty="0">
                <a:solidFill>
                  <a:schemeClr val="tx1"/>
                </a:solidFill>
              </a:rPr>
              <a:t>- ანალიტიკური განყოფილების მიერ</a:t>
            </a:r>
            <a:endParaRPr lang="en-US" sz="1400" dirty="0">
              <a:solidFill>
                <a:schemeClr val="tx1"/>
              </a:solidFill>
            </a:endParaRPr>
          </a:p>
          <a:p>
            <a:endParaRPr lang="en-US" sz="1400" dirty="0"/>
          </a:p>
        </p:txBody>
      </p:sp>
    </p:spTree>
    <p:extLst>
      <p:ext uri="{BB962C8B-B14F-4D97-AF65-F5344CB8AC3E}">
        <p14:creationId xmlns:p14="http://schemas.microsoft.com/office/powerpoint/2010/main" val="3199059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3938008733"/>
              </p:ext>
            </p:extLst>
          </p:nvPr>
        </p:nvGraphicFramePr>
        <p:xfrm>
          <a:off x="397933" y="1303866"/>
          <a:ext cx="8314267" cy="4334933"/>
        </p:xfrm>
        <a:graphic>
          <a:graphicData uri="http://schemas.openxmlformats.org/drawingml/2006/table">
            <a:tbl>
              <a:tblPr firstRow="1" bandRow="1">
                <a:tableStyleId>{5C22544A-7EE6-4342-B048-85BDC9FD1C3A}</a:tableStyleId>
              </a:tblPr>
              <a:tblGrid>
                <a:gridCol w="6155267">
                  <a:extLst>
                    <a:ext uri="{9D8B030D-6E8A-4147-A177-3AD203B41FA5}">
                      <a16:colId xmlns:a16="http://schemas.microsoft.com/office/drawing/2014/main" val="20000"/>
                    </a:ext>
                  </a:extLst>
                </a:gridCol>
                <a:gridCol w="2159000">
                  <a:extLst>
                    <a:ext uri="{9D8B030D-6E8A-4147-A177-3AD203B41FA5}">
                      <a16:colId xmlns:a16="http://schemas.microsoft.com/office/drawing/2014/main" val="20001"/>
                    </a:ext>
                  </a:extLst>
                </a:gridCol>
              </a:tblGrid>
              <a:tr h="739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200" dirty="0" smtClean="0"/>
                        <a:t>შშმ ვეტერანების კატეგორიები</a:t>
                      </a:r>
                      <a:endParaRPr lang="en-US" sz="1200" dirty="0"/>
                    </a:p>
                  </a:txBody>
                  <a:tcPr anchor="ctr"/>
                </a:tc>
                <a:tc>
                  <a:txBody>
                    <a:bodyPr/>
                    <a:lstStyle/>
                    <a:p>
                      <a:pPr algn="ctr"/>
                      <a:r>
                        <a:rPr lang="ka-GE" sz="1200" dirty="0" smtClean="0"/>
                        <a:t>რაოდენობა</a:t>
                      </a:r>
                      <a:endParaRPr lang="en-US" sz="1200" dirty="0"/>
                    </a:p>
                  </a:txBody>
                  <a:tcPr anchor="ctr"/>
                </a:tc>
                <a:extLst>
                  <a:ext uri="{0D108BD9-81ED-4DB2-BD59-A6C34878D82A}">
                    <a16:rowId xmlns:a16="http://schemas.microsoft.com/office/drawing/2014/main" val="10000"/>
                  </a:ext>
                </a:extLst>
              </a:tr>
              <a:tr h="105587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dirty="0" smtClean="0"/>
                        <a:t>I </a:t>
                      </a:r>
                      <a:r>
                        <a:rPr lang="ka-GE" sz="1200" dirty="0" smtClean="0"/>
                        <a:t>ჯგუფი - მკვეთრად შეზღუდული შესაძლებლობის მქონე პირი</a:t>
                      </a:r>
                      <a:endParaRPr lang="en-US" sz="1200" dirty="0" smtClean="0"/>
                    </a:p>
                    <a:p>
                      <a:endParaRPr lang="en-US" sz="1200" dirty="0"/>
                    </a:p>
                  </a:txBody>
                  <a:tcPr anchor="ctr"/>
                </a:tc>
                <a:tc>
                  <a:txBody>
                    <a:bodyPr/>
                    <a:lstStyle/>
                    <a:p>
                      <a:pPr marL="0" algn="ctr" defTabSz="914400" rtl="0" eaLnBrk="1" fontAlgn="b" latinLnBrk="0" hangingPunct="1"/>
                      <a:r>
                        <a:rPr lang="en-US" sz="1200" kern="1200" dirty="0" smtClean="0">
                          <a:solidFill>
                            <a:schemeClr val="dk1"/>
                          </a:solidFill>
                          <a:latin typeface="+mn-lt"/>
                          <a:ea typeface="+mn-ea"/>
                          <a:cs typeface="+mn-cs"/>
                        </a:rPr>
                        <a:t>171</a:t>
                      </a:r>
                      <a:endParaRPr lang="en-US" sz="1200" kern="1200" dirty="0">
                        <a:solidFill>
                          <a:schemeClr val="dk1"/>
                        </a:solidFill>
                        <a:latin typeface="+mn-lt"/>
                        <a:ea typeface="+mn-ea"/>
                        <a:cs typeface="+mn-cs"/>
                      </a:endParaRPr>
                    </a:p>
                  </a:txBody>
                  <a:tcPr marL="9525" marR="9525" marT="9525" marB="0" anchor="ctr"/>
                </a:tc>
                <a:extLst>
                  <a:ext uri="{0D108BD9-81ED-4DB2-BD59-A6C34878D82A}">
                    <a16:rowId xmlns:a16="http://schemas.microsoft.com/office/drawing/2014/main" val="10001"/>
                  </a:ext>
                </a:extLst>
              </a:tr>
              <a:tr h="105587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dirty="0" smtClean="0"/>
                        <a:t>II</a:t>
                      </a:r>
                      <a:r>
                        <a:rPr lang="ka-GE" sz="1200" dirty="0" smtClean="0"/>
                        <a:t> ჯგუფი - მნიშვნელოვნად შეზღუდული შესაძლებლობის მქონე პირი</a:t>
                      </a:r>
                      <a:endParaRPr lang="en-US" sz="1200" dirty="0" smtClean="0"/>
                    </a:p>
                    <a:p>
                      <a:endParaRPr lang="en-US" sz="1200" dirty="0"/>
                    </a:p>
                  </a:txBody>
                  <a:tcPr anchor="ctr"/>
                </a:tc>
                <a:tc>
                  <a:txBody>
                    <a:bodyPr/>
                    <a:lstStyle/>
                    <a:p>
                      <a:pPr marL="0" algn="ctr" defTabSz="914400" rtl="0" eaLnBrk="1" fontAlgn="b" latinLnBrk="0" hangingPunct="1"/>
                      <a:r>
                        <a:rPr lang="en-US" sz="1200" kern="1200" dirty="0" smtClean="0">
                          <a:solidFill>
                            <a:schemeClr val="dk1"/>
                          </a:solidFill>
                          <a:latin typeface="+mn-lt"/>
                          <a:ea typeface="+mn-ea"/>
                          <a:cs typeface="+mn-cs"/>
                        </a:rPr>
                        <a:t>172</a:t>
                      </a:r>
                      <a:r>
                        <a:rPr lang="ka-GE" sz="1200" kern="1200" dirty="0" smtClean="0">
                          <a:solidFill>
                            <a:schemeClr val="dk1"/>
                          </a:solidFill>
                          <a:latin typeface="+mn-lt"/>
                          <a:ea typeface="+mn-ea"/>
                          <a:cs typeface="+mn-cs"/>
                        </a:rPr>
                        <a:t>4</a:t>
                      </a:r>
                      <a:endParaRPr lang="en-US" sz="1200" kern="1200" dirty="0">
                        <a:solidFill>
                          <a:schemeClr val="dk1"/>
                        </a:solidFill>
                        <a:latin typeface="+mn-lt"/>
                        <a:ea typeface="+mn-ea"/>
                        <a:cs typeface="+mn-cs"/>
                      </a:endParaRPr>
                    </a:p>
                  </a:txBody>
                  <a:tcPr marL="9525" marR="9525" marT="9525" marB="0" anchor="ctr"/>
                </a:tc>
                <a:extLst>
                  <a:ext uri="{0D108BD9-81ED-4DB2-BD59-A6C34878D82A}">
                    <a16:rowId xmlns:a16="http://schemas.microsoft.com/office/drawing/2014/main" val="10002"/>
                  </a:ext>
                </a:extLst>
              </a:tr>
              <a:tr h="105587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dirty="0" smtClean="0"/>
                        <a:t>III </a:t>
                      </a:r>
                      <a:r>
                        <a:rPr lang="ka-GE" sz="1200" dirty="0" smtClean="0"/>
                        <a:t>ჯგუფი - ზომიერად შეზღუდული შესაძლებლობის მქონე პირი</a:t>
                      </a:r>
                      <a:endParaRPr lang="en-US" sz="1200" dirty="0" smtClean="0"/>
                    </a:p>
                    <a:p>
                      <a:pPr algn="just"/>
                      <a:endParaRPr lang="en-US" sz="1200" dirty="0"/>
                    </a:p>
                  </a:txBody>
                  <a:tcPr anchor="ctr"/>
                </a:tc>
                <a:tc>
                  <a:txBody>
                    <a:bodyPr/>
                    <a:lstStyle/>
                    <a:p>
                      <a:pPr marL="0" algn="ctr" defTabSz="914400" rtl="0" eaLnBrk="1" fontAlgn="b" latinLnBrk="0" hangingPunct="1"/>
                      <a:r>
                        <a:rPr lang="en-US" sz="1200" kern="1200" dirty="0" smtClean="0">
                          <a:solidFill>
                            <a:schemeClr val="dk1"/>
                          </a:solidFill>
                          <a:latin typeface="+mn-lt"/>
                          <a:ea typeface="+mn-ea"/>
                          <a:cs typeface="+mn-cs"/>
                        </a:rPr>
                        <a:t>675</a:t>
                      </a:r>
                      <a:endParaRPr lang="en-US" sz="1200" kern="1200" dirty="0">
                        <a:solidFill>
                          <a:schemeClr val="dk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428214">
                <a:tc>
                  <a:txBody>
                    <a:bodyPr/>
                    <a:lstStyle/>
                    <a:p>
                      <a:r>
                        <a:rPr lang="ka-GE" sz="1200" dirty="0" smtClean="0"/>
                        <a:t>სულ:</a:t>
                      </a:r>
                      <a:endParaRPr lang="en-US" sz="4800" b="1" dirty="0"/>
                    </a:p>
                  </a:txBody>
                  <a:tcPr anchor="ctr"/>
                </a:tc>
                <a:tc>
                  <a:txBody>
                    <a:bodyPr/>
                    <a:lstStyle/>
                    <a:p>
                      <a:pPr algn="ctr"/>
                      <a:r>
                        <a:rPr lang="ka-GE" sz="1200" dirty="0" smtClean="0"/>
                        <a:t>2 </a:t>
                      </a:r>
                      <a:r>
                        <a:rPr lang="en-US" sz="1200" dirty="0" smtClean="0"/>
                        <a:t>570</a:t>
                      </a:r>
                      <a:endParaRPr lang="en-US" sz="1200" dirty="0"/>
                    </a:p>
                  </a:txBody>
                  <a:tcPr anchor="ctr"/>
                </a:tc>
                <a:extLst>
                  <a:ext uri="{0D108BD9-81ED-4DB2-BD59-A6C34878D82A}">
                    <a16:rowId xmlns:a16="http://schemas.microsoft.com/office/drawing/2014/main" val="10004"/>
                  </a:ext>
                </a:extLst>
              </a:tr>
            </a:tbl>
          </a:graphicData>
        </a:graphic>
      </p:graphicFrame>
      <p:sp>
        <p:nvSpPr>
          <p:cNvPr id="6" name="Номер слайда 5"/>
          <p:cNvSpPr>
            <a:spLocks noGrp="1"/>
          </p:cNvSpPr>
          <p:nvPr>
            <p:ph type="sldNum" sz="quarter" idx="12"/>
          </p:nvPr>
        </p:nvSpPr>
        <p:spPr>
          <a:xfrm>
            <a:off x="8077200" y="6528816"/>
            <a:ext cx="1066800" cy="329184"/>
          </a:xfrm>
        </p:spPr>
        <p:txBody>
          <a:bodyPr/>
          <a:lstStyle/>
          <a:p>
            <a:pPr algn="r"/>
            <a:r>
              <a:rPr lang="ka-GE" sz="1200" b="0" dirty="0">
                <a:solidFill>
                  <a:schemeClr val="tx1"/>
                </a:solidFill>
              </a:rPr>
              <a:t>9</a:t>
            </a:r>
            <a:endParaRPr lang="en-US" sz="1200" b="0" dirty="0">
              <a:solidFill>
                <a:schemeClr val="tx1"/>
              </a:solidFill>
            </a:endParaRPr>
          </a:p>
        </p:txBody>
      </p:sp>
    </p:spTree>
    <p:extLst>
      <p:ext uri="{BB962C8B-B14F-4D97-AF65-F5344CB8AC3E}">
        <p14:creationId xmlns:p14="http://schemas.microsoft.com/office/powerpoint/2010/main" val="478748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97902" y="1825283"/>
            <a:ext cx="1003831" cy="400900"/>
          </a:xfrm>
          <a:prstGeom prst="rect">
            <a:avLst/>
          </a:prstGeom>
          <a:solidFill>
            <a:srgbClr val="FF3300"/>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800" dirty="0"/>
              <a:t>მრჩეველთა</a:t>
            </a:r>
            <a:r>
              <a:rPr lang="ka-GE" sz="750" dirty="0"/>
              <a:t> საბჭო </a:t>
            </a:r>
            <a:endParaRPr lang="en-US" sz="750" dirty="0"/>
          </a:p>
        </p:txBody>
      </p:sp>
      <p:cxnSp>
        <p:nvCxnSpPr>
          <p:cNvPr id="5" name="Straight Connector 4"/>
          <p:cNvCxnSpPr/>
          <p:nvPr/>
        </p:nvCxnSpPr>
        <p:spPr>
          <a:xfrm>
            <a:off x="4192063" y="1608836"/>
            <a:ext cx="2954" cy="800268"/>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9" name="Rectangle 8"/>
          <p:cNvSpPr/>
          <p:nvPr/>
        </p:nvSpPr>
        <p:spPr>
          <a:xfrm>
            <a:off x="3959098" y="4450995"/>
            <a:ext cx="1014033" cy="31343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უსაფრთხოების   სამმართველო  </a:t>
            </a:r>
            <a:endParaRPr lang="en-US" sz="750" dirty="0"/>
          </a:p>
        </p:txBody>
      </p:sp>
      <p:cxnSp>
        <p:nvCxnSpPr>
          <p:cNvPr id="14" name="Straight Connector 13"/>
          <p:cNvCxnSpPr/>
          <p:nvPr/>
        </p:nvCxnSpPr>
        <p:spPr>
          <a:xfrm>
            <a:off x="1104688" y="2399774"/>
            <a:ext cx="7105661" cy="21608"/>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16" name="Rectangle 15"/>
          <p:cNvSpPr/>
          <p:nvPr/>
        </p:nvSpPr>
        <p:spPr>
          <a:xfrm>
            <a:off x="3005667" y="2517123"/>
            <a:ext cx="1376006" cy="378645"/>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900" b="1" dirty="0"/>
              <a:t>პირველი მოადგილე</a:t>
            </a:r>
            <a:endParaRPr lang="en-US" sz="900" b="1" dirty="0"/>
          </a:p>
        </p:txBody>
      </p:sp>
      <p:sp>
        <p:nvSpPr>
          <p:cNvPr id="18" name="Rectangle 17"/>
          <p:cNvSpPr/>
          <p:nvPr/>
        </p:nvSpPr>
        <p:spPr>
          <a:xfrm>
            <a:off x="5516637" y="2532890"/>
            <a:ext cx="1189610" cy="36546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ka-GE" sz="900" b="1" dirty="0"/>
              <a:t>მოადგილე</a:t>
            </a:r>
            <a:endParaRPr lang="en-US" sz="900" b="1" dirty="0"/>
          </a:p>
        </p:txBody>
      </p:sp>
      <p:sp>
        <p:nvSpPr>
          <p:cNvPr id="19" name="Rectangle 18"/>
          <p:cNvSpPr/>
          <p:nvPr/>
        </p:nvSpPr>
        <p:spPr>
          <a:xfrm>
            <a:off x="7632036" y="2525477"/>
            <a:ext cx="1123293" cy="38712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a-GE" sz="900" b="1" dirty="0"/>
              <a:t>მოადგილე</a:t>
            </a:r>
            <a:endParaRPr lang="en-US" sz="900" b="1" dirty="0"/>
          </a:p>
        </p:txBody>
      </p:sp>
      <p:sp>
        <p:nvSpPr>
          <p:cNvPr id="57" name="Rectangle 56"/>
          <p:cNvSpPr/>
          <p:nvPr/>
        </p:nvSpPr>
        <p:spPr>
          <a:xfrm>
            <a:off x="3471334" y="1002160"/>
            <a:ext cx="1408084" cy="606062"/>
          </a:xfrm>
          <a:prstGeom prst="rect">
            <a:avLst/>
          </a:prstGeom>
          <a:solidFill>
            <a:schemeClr val="accent6"/>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ka-GE" sz="900" dirty="0"/>
              <a:t>სამსახურის </a:t>
            </a:r>
            <a:r>
              <a:rPr lang="ka-GE" sz="900" dirty="0" smtClean="0"/>
              <a:t>დირექტორი</a:t>
            </a:r>
            <a:endParaRPr lang="ka-GE" sz="900" dirty="0"/>
          </a:p>
        </p:txBody>
      </p:sp>
      <p:cxnSp>
        <p:nvCxnSpPr>
          <p:cNvPr id="31" name="Straight Connector 30"/>
          <p:cNvCxnSpPr/>
          <p:nvPr/>
        </p:nvCxnSpPr>
        <p:spPr>
          <a:xfrm>
            <a:off x="471497" y="1814089"/>
            <a:ext cx="0" cy="0"/>
          </a:xfrm>
          <a:prstGeom prst="line">
            <a:avLst/>
          </a:prstGeom>
        </p:spPr>
        <p:style>
          <a:lnRef idx="1">
            <a:schemeClr val="accent5"/>
          </a:lnRef>
          <a:fillRef idx="2">
            <a:schemeClr val="accent5"/>
          </a:fillRef>
          <a:effectRef idx="1">
            <a:schemeClr val="accent5"/>
          </a:effectRef>
          <a:fontRef idx="minor">
            <a:schemeClr val="dk1"/>
          </a:fontRef>
        </p:style>
      </p:cxnSp>
      <p:cxnSp>
        <p:nvCxnSpPr>
          <p:cNvPr id="83" name="Straight Connector 82"/>
          <p:cNvCxnSpPr/>
          <p:nvPr/>
        </p:nvCxnSpPr>
        <p:spPr>
          <a:xfrm>
            <a:off x="2587738" y="5302224"/>
            <a:ext cx="0" cy="0"/>
          </a:xfrm>
          <a:prstGeom prst="line">
            <a:avLst/>
          </a:prstGeom>
        </p:spPr>
        <p:style>
          <a:lnRef idx="1">
            <a:schemeClr val="accent5"/>
          </a:lnRef>
          <a:fillRef idx="2">
            <a:schemeClr val="accent5"/>
          </a:fillRef>
          <a:effectRef idx="1">
            <a:schemeClr val="accent5"/>
          </a:effectRef>
          <a:fontRef idx="minor">
            <a:schemeClr val="dk1"/>
          </a:fontRef>
        </p:style>
      </p:cxnSp>
      <p:cxnSp>
        <p:nvCxnSpPr>
          <p:cNvPr id="17" name="Straight Connector 16"/>
          <p:cNvCxnSpPr/>
          <p:nvPr/>
        </p:nvCxnSpPr>
        <p:spPr>
          <a:xfrm flipH="1" flipV="1">
            <a:off x="7193169" y="5827935"/>
            <a:ext cx="14013" cy="2474"/>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773270" y="1876440"/>
            <a:ext cx="1256393" cy="463492"/>
          </a:xfrm>
          <a:prstGeom prst="rect">
            <a:avLst/>
          </a:prstGeom>
          <a:solidFill>
            <a:schemeClr val="accent2"/>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მონიტორინგისა </a:t>
            </a:r>
            <a:r>
              <a:rPr lang="ka-GE" sz="800" dirty="0"/>
              <a:t>და</a:t>
            </a:r>
            <a:r>
              <a:rPr lang="ka-GE" sz="750" dirty="0"/>
              <a:t> აუდიტის სამმართველო</a:t>
            </a:r>
            <a:endParaRPr lang="en-US" sz="750" dirty="0"/>
          </a:p>
        </p:txBody>
      </p:sp>
      <p:sp>
        <p:nvSpPr>
          <p:cNvPr id="38" name="Rectangle 37"/>
          <p:cNvSpPr/>
          <p:nvPr/>
        </p:nvSpPr>
        <p:spPr>
          <a:xfrm>
            <a:off x="5124534" y="1221016"/>
            <a:ext cx="757300" cy="339970"/>
          </a:xfrm>
          <a:prstGeom prst="rect">
            <a:avLst/>
          </a:prstGeom>
          <a:solidFill>
            <a:schemeClr val="accent6"/>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825" dirty="0"/>
              <a:t>თანაშემწე</a:t>
            </a:r>
            <a:endParaRPr lang="en-US" sz="825" dirty="0"/>
          </a:p>
        </p:txBody>
      </p:sp>
      <p:cxnSp>
        <p:nvCxnSpPr>
          <p:cNvPr id="73" name="Straight Connector 72"/>
          <p:cNvCxnSpPr>
            <a:stCxn id="38" idx="1"/>
            <a:endCxn id="57" idx="3"/>
          </p:cNvCxnSpPr>
          <p:nvPr/>
        </p:nvCxnSpPr>
        <p:spPr>
          <a:xfrm flipH="1" flipV="1">
            <a:off x="4879418" y="1305191"/>
            <a:ext cx="245116" cy="85810"/>
          </a:xfrm>
          <a:prstGeom prst="line">
            <a:avLst/>
          </a:prstGeom>
        </p:spPr>
        <p:style>
          <a:lnRef idx="1">
            <a:schemeClr val="accent1"/>
          </a:lnRef>
          <a:fillRef idx="0">
            <a:schemeClr val="accent1"/>
          </a:fillRef>
          <a:effectRef idx="0">
            <a:schemeClr val="accent1"/>
          </a:effectRef>
          <a:fontRef idx="minor">
            <a:schemeClr val="tx1"/>
          </a:fontRef>
        </p:style>
      </p:cxnSp>
      <p:sp>
        <p:nvSpPr>
          <p:cNvPr id="139" name="Rectangle 138"/>
          <p:cNvSpPr/>
          <p:nvPr/>
        </p:nvSpPr>
        <p:spPr>
          <a:xfrm>
            <a:off x="2776816" y="2939524"/>
            <a:ext cx="1024382" cy="37729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რეგიონული მართვის დეპარტამენტი</a:t>
            </a:r>
            <a:endParaRPr lang="en-US" sz="675" dirty="0"/>
          </a:p>
        </p:txBody>
      </p:sp>
      <p:sp>
        <p:nvSpPr>
          <p:cNvPr id="140" name="Rectangle 139"/>
          <p:cNvSpPr/>
          <p:nvPr/>
        </p:nvSpPr>
        <p:spPr>
          <a:xfrm>
            <a:off x="3958780" y="2939316"/>
            <a:ext cx="1002800" cy="37218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სამართლებრივი უზრუნველყოფის დეპარტამენტი</a:t>
            </a:r>
            <a:endParaRPr lang="en-US" sz="750" dirty="0"/>
          </a:p>
        </p:txBody>
      </p:sp>
      <p:cxnSp>
        <p:nvCxnSpPr>
          <p:cNvPr id="158" name="Straight Connector 157"/>
          <p:cNvCxnSpPr/>
          <p:nvPr/>
        </p:nvCxnSpPr>
        <p:spPr>
          <a:xfrm>
            <a:off x="4195016" y="1995268"/>
            <a:ext cx="202886" cy="0"/>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59" name="Straight Connector 158"/>
          <p:cNvCxnSpPr/>
          <p:nvPr/>
        </p:nvCxnSpPr>
        <p:spPr>
          <a:xfrm>
            <a:off x="4035683" y="2045678"/>
            <a:ext cx="147479" cy="904"/>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60" name="Straight Connector 159"/>
          <p:cNvCxnSpPr/>
          <p:nvPr/>
        </p:nvCxnSpPr>
        <p:spPr>
          <a:xfrm flipH="1" flipV="1">
            <a:off x="3761814" y="2407296"/>
            <a:ext cx="1" cy="116114"/>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61" name="Straight Connector 160"/>
          <p:cNvCxnSpPr/>
          <p:nvPr/>
        </p:nvCxnSpPr>
        <p:spPr>
          <a:xfrm>
            <a:off x="6106578" y="2410029"/>
            <a:ext cx="0" cy="122861"/>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203" name="Rectangle 202"/>
          <p:cNvSpPr/>
          <p:nvPr/>
        </p:nvSpPr>
        <p:spPr>
          <a:xfrm>
            <a:off x="5115233" y="2951632"/>
            <a:ext cx="1007391" cy="363239"/>
          </a:xfrm>
          <a:prstGeom prst="rect">
            <a:avLst/>
          </a:prstGeom>
          <a:solidFill>
            <a:schemeClr val="accent3"/>
          </a:solidFill>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ეკონომიკური დეპარტამენტი</a:t>
            </a:r>
            <a:endParaRPr lang="en-US" sz="750" dirty="0"/>
          </a:p>
        </p:txBody>
      </p:sp>
      <p:sp>
        <p:nvSpPr>
          <p:cNvPr id="204" name="Rectangle 203"/>
          <p:cNvSpPr/>
          <p:nvPr/>
        </p:nvSpPr>
        <p:spPr>
          <a:xfrm>
            <a:off x="6179161" y="2944691"/>
            <a:ext cx="1014008" cy="36404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ლოჯისტიკის დეპარტამენტი</a:t>
            </a:r>
            <a:endParaRPr lang="en-US" sz="750" dirty="0"/>
          </a:p>
        </p:txBody>
      </p:sp>
      <p:sp>
        <p:nvSpPr>
          <p:cNvPr id="205" name="Rectangle 204"/>
          <p:cNvSpPr/>
          <p:nvPr/>
        </p:nvSpPr>
        <p:spPr>
          <a:xfrm>
            <a:off x="5115233" y="3374781"/>
            <a:ext cx="1017567" cy="313436"/>
          </a:xfrm>
          <a:prstGeom prst="rect">
            <a:avLst/>
          </a:prstGeom>
          <a:solidFill>
            <a:schemeClr val="accent3"/>
          </a:solidFill>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საფინანსო - საბიუჯეტო გან-ბა</a:t>
            </a:r>
            <a:endParaRPr lang="en-US" sz="750" dirty="0"/>
          </a:p>
        </p:txBody>
      </p:sp>
      <p:sp>
        <p:nvSpPr>
          <p:cNvPr id="206" name="Rectangle 205"/>
          <p:cNvSpPr/>
          <p:nvPr/>
        </p:nvSpPr>
        <p:spPr>
          <a:xfrm>
            <a:off x="5131752" y="3784410"/>
            <a:ext cx="1003062" cy="357571"/>
          </a:xfrm>
          <a:prstGeom prst="rect">
            <a:avLst/>
          </a:prstGeom>
          <a:solidFill>
            <a:schemeClr val="accent3"/>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შესყიდვების</a:t>
            </a:r>
          </a:p>
          <a:p>
            <a:pPr algn="ctr"/>
            <a:r>
              <a:rPr lang="ka-GE" sz="750" dirty="0"/>
              <a:t>გან-ბა</a:t>
            </a:r>
            <a:endParaRPr lang="en-US" sz="750" dirty="0"/>
          </a:p>
        </p:txBody>
      </p:sp>
      <p:sp>
        <p:nvSpPr>
          <p:cNvPr id="209" name="Rectangle 208"/>
          <p:cNvSpPr/>
          <p:nvPr/>
        </p:nvSpPr>
        <p:spPr>
          <a:xfrm>
            <a:off x="6179161" y="3382435"/>
            <a:ext cx="1028021" cy="31343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საორგანიზაციო გან-ბა</a:t>
            </a:r>
            <a:endParaRPr lang="en-US" sz="750" dirty="0"/>
          </a:p>
        </p:txBody>
      </p:sp>
      <p:sp>
        <p:nvSpPr>
          <p:cNvPr id="210" name="Rectangle 209"/>
          <p:cNvSpPr/>
          <p:nvPr/>
        </p:nvSpPr>
        <p:spPr>
          <a:xfrm>
            <a:off x="3957994" y="3378862"/>
            <a:ext cx="1003493" cy="459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სამართლებრივი აქტების მომზადების გან-ბა</a:t>
            </a:r>
            <a:endParaRPr lang="en-US" sz="750" dirty="0"/>
          </a:p>
        </p:txBody>
      </p:sp>
      <p:sp>
        <p:nvSpPr>
          <p:cNvPr id="282" name="Rectangle 281"/>
          <p:cNvSpPr/>
          <p:nvPr/>
        </p:nvSpPr>
        <p:spPr>
          <a:xfrm>
            <a:off x="3958358" y="3888876"/>
            <a:ext cx="1014773" cy="50621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სასამართლოსთან ურთიერთობისა და იურიდიული დახმარების გან-ბა</a:t>
            </a:r>
            <a:endParaRPr lang="en-US" sz="750" dirty="0"/>
          </a:p>
        </p:txBody>
      </p:sp>
      <p:cxnSp>
        <p:nvCxnSpPr>
          <p:cNvPr id="283" name="Straight Connector 282"/>
          <p:cNvCxnSpPr>
            <a:stCxn id="209" idx="0"/>
            <a:endCxn id="204" idx="2"/>
          </p:cNvCxnSpPr>
          <p:nvPr/>
        </p:nvCxnSpPr>
        <p:spPr>
          <a:xfrm flipH="1" flipV="1">
            <a:off x="6686165" y="3308734"/>
            <a:ext cx="7007" cy="73701"/>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84" name="Straight Connector 283"/>
          <p:cNvCxnSpPr/>
          <p:nvPr/>
        </p:nvCxnSpPr>
        <p:spPr>
          <a:xfrm flipV="1">
            <a:off x="6660180" y="3691514"/>
            <a:ext cx="2365" cy="9552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85" name="Straight Connector 284"/>
          <p:cNvCxnSpPr>
            <a:stCxn id="205" idx="0"/>
          </p:cNvCxnSpPr>
          <p:nvPr/>
        </p:nvCxnSpPr>
        <p:spPr>
          <a:xfrm flipV="1">
            <a:off x="5624017" y="3319943"/>
            <a:ext cx="25674" cy="54838"/>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86" name="Straight Connector 285"/>
          <p:cNvCxnSpPr>
            <a:stCxn id="206" idx="0"/>
            <a:endCxn id="205" idx="2"/>
          </p:cNvCxnSpPr>
          <p:nvPr/>
        </p:nvCxnSpPr>
        <p:spPr>
          <a:xfrm flipH="1" flipV="1">
            <a:off x="5624017" y="3688217"/>
            <a:ext cx="9266" cy="9619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87" name="Straight Connector 286"/>
          <p:cNvCxnSpPr/>
          <p:nvPr/>
        </p:nvCxnSpPr>
        <p:spPr>
          <a:xfrm flipV="1">
            <a:off x="1104852" y="2391910"/>
            <a:ext cx="2365" cy="117414"/>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290" name="Rectangle 289"/>
          <p:cNvSpPr/>
          <p:nvPr/>
        </p:nvSpPr>
        <p:spPr>
          <a:xfrm>
            <a:off x="6198530" y="3775185"/>
            <a:ext cx="1008652" cy="3667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მატერიალური-ტექნიკური უზრუნველყოფის</a:t>
            </a:r>
            <a:endParaRPr lang="en-US" sz="750" dirty="0"/>
          </a:p>
        </p:txBody>
      </p:sp>
      <p:sp>
        <p:nvSpPr>
          <p:cNvPr id="296" name="Rectangle 295"/>
          <p:cNvSpPr/>
          <p:nvPr/>
        </p:nvSpPr>
        <p:spPr>
          <a:xfrm>
            <a:off x="7632036" y="3040571"/>
            <a:ext cx="1152460" cy="6245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800" dirty="0">
                <a:solidFill>
                  <a:schemeClr val="tx1"/>
                </a:solidFill>
              </a:rPr>
              <a:t>სოციალურ საკითხთა და სააღრიცხვო -ანალიტიკური დეპარტამენტი</a:t>
            </a:r>
            <a:endParaRPr lang="en-US" sz="800" dirty="0">
              <a:solidFill>
                <a:schemeClr val="tx1"/>
              </a:solidFill>
            </a:endParaRPr>
          </a:p>
        </p:txBody>
      </p:sp>
      <p:sp>
        <p:nvSpPr>
          <p:cNvPr id="297" name="Rectangle 296"/>
          <p:cNvSpPr/>
          <p:nvPr/>
        </p:nvSpPr>
        <p:spPr>
          <a:xfrm>
            <a:off x="7648702" y="3753910"/>
            <a:ext cx="1123293" cy="49364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solidFill>
                  <a:schemeClr val="tx1"/>
                </a:solidFill>
              </a:rPr>
              <a:t>სოციალურ საკითხთა გან-ბა</a:t>
            </a:r>
            <a:endParaRPr lang="en-US" sz="750" dirty="0">
              <a:solidFill>
                <a:schemeClr val="tx1"/>
              </a:solidFill>
            </a:endParaRPr>
          </a:p>
        </p:txBody>
      </p:sp>
      <p:sp>
        <p:nvSpPr>
          <p:cNvPr id="298" name="Rectangle 297"/>
          <p:cNvSpPr/>
          <p:nvPr/>
        </p:nvSpPr>
        <p:spPr>
          <a:xfrm>
            <a:off x="7661202" y="4336293"/>
            <a:ext cx="1123293" cy="518297"/>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solidFill>
                  <a:schemeClr val="tx1"/>
                </a:solidFill>
              </a:rPr>
              <a:t>სააღრიცხვო -ანალიტიკური გან-ბა</a:t>
            </a:r>
            <a:endParaRPr lang="en-US" sz="750" dirty="0">
              <a:solidFill>
                <a:schemeClr val="tx1"/>
              </a:solidFill>
            </a:endParaRPr>
          </a:p>
        </p:txBody>
      </p:sp>
      <p:sp>
        <p:nvSpPr>
          <p:cNvPr id="299" name="Rectangle 298"/>
          <p:cNvSpPr/>
          <p:nvPr/>
        </p:nvSpPr>
        <p:spPr>
          <a:xfrm>
            <a:off x="5714238" y="4221296"/>
            <a:ext cx="968583" cy="360856"/>
          </a:xfrm>
          <a:prstGeom prst="rect">
            <a:avLst/>
          </a:prstGeom>
          <a:solidFill>
            <a:schemeClr val="accent4">
              <a:lumMod val="75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b="1" dirty="0"/>
              <a:t>პროექტების დაგეგმვის და მართვის ჯგუფი</a:t>
            </a:r>
            <a:endParaRPr lang="en-US" sz="750" b="1" dirty="0"/>
          </a:p>
        </p:txBody>
      </p:sp>
      <p:cxnSp>
        <p:nvCxnSpPr>
          <p:cNvPr id="305" name="Straight Connector 304"/>
          <p:cNvCxnSpPr>
            <a:stCxn id="210" idx="0"/>
            <a:endCxn id="140" idx="2"/>
          </p:cNvCxnSpPr>
          <p:nvPr/>
        </p:nvCxnSpPr>
        <p:spPr>
          <a:xfrm flipV="1">
            <a:off x="4459741" y="3311498"/>
            <a:ext cx="440" cy="67365"/>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306" name="Straight Connector 305"/>
          <p:cNvCxnSpPr/>
          <p:nvPr/>
        </p:nvCxnSpPr>
        <p:spPr>
          <a:xfrm flipH="1" flipV="1">
            <a:off x="4457268" y="3811276"/>
            <a:ext cx="2128" cy="80051"/>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321" name="Rectangle 320"/>
          <p:cNvSpPr/>
          <p:nvPr/>
        </p:nvSpPr>
        <p:spPr>
          <a:xfrm>
            <a:off x="2761262" y="3334426"/>
            <a:ext cx="1026467"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აფხაზეთის ა/რ სამმარტველო</a:t>
            </a:r>
            <a:endParaRPr lang="en-US" sz="675" dirty="0"/>
          </a:p>
        </p:txBody>
      </p:sp>
      <p:sp>
        <p:nvSpPr>
          <p:cNvPr id="322" name="Rectangle 321"/>
          <p:cNvSpPr/>
          <p:nvPr/>
        </p:nvSpPr>
        <p:spPr>
          <a:xfrm>
            <a:off x="2776816" y="3553537"/>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აჭარის ა/რ სამმართველო</a:t>
            </a:r>
            <a:endParaRPr lang="en-US" sz="675" dirty="0"/>
          </a:p>
        </p:txBody>
      </p:sp>
      <p:sp>
        <p:nvSpPr>
          <p:cNvPr id="323" name="Rectangle 322"/>
          <p:cNvSpPr/>
          <p:nvPr/>
        </p:nvSpPr>
        <p:spPr>
          <a:xfrm>
            <a:off x="2775355" y="4547596"/>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შიდაქართლის სამმართველო</a:t>
            </a:r>
            <a:endParaRPr lang="en-US" sz="675" dirty="0"/>
          </a:p>
        </p:txBody>
      </p:sp>
      <p:sp>
        <p:nvSpPr>
          <p:cNvPr id="324" name="Rectangle 323"/>
          <p:cNvSpPr/>
          <p:nvPr/>
        </p:nvSpPr>
        <p:spPr>
          <a:xfrm>
            <a:off x="2775356" y="3776639"/>
            <a:ext cx="1024382" cy="290882"/>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სამეგრელო ზემო სვანეტის სამმარტველო</a:t>
            </a:r>
            <a:endParaRPr lang="en-US" sz="675" dirty="0"/>
          </a:p>
        </p:txBody>
      </p:sp>
      <p:sp>
        <p:nvSpPr>
          <p:cNvPr id="325" name="Rectangle 324"/>
          <p:cNvSpPr/>
          <p:nvPr/>
        </p:nvSpPr>
        <p:spPr>
          <a:xfrm>
            <a:off x="2775355" y="4315701"/>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იმერეთის სამმარტველო</a:t>
            </a:r>
            <a:endParaRPr lang="en-US" sz="675" dirty="0"/>
          </a:p>
        </p:txBody>
      </p:sp>
      <p:sp>
        <p:nvSpPr>
          <p:cNvPr id="326" name="Rectangle 325"/>
          <p:cNvSpPr/>
          <p:nvPr/>
        </p:nvSpPr>
        <p:spPr>
          <a:xfrm>
            <a:off x="2775355" y="4774951"/>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ქვემო ქართლის სამმართველო</a:t>
            </a:r>
            <a:endParaRPr lang="en-US" sz="675" dirty="0"/>
          </a:p>
        </p:txBody>
      </p:sp>
      <p:sp>
        <p:nvSpPr>
          <p:cNvPr id="327" name="Rectangle 326"/>
          <p:cNvSpPr/>
          <p:nvPr/>
        </p:nvSpPr>
        <p:spPr>
          <a:xfrm>
            <a:off x="2775356" y="4089214"/>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გურიის სამმართველო</a:t>
            </a:r>
            <a:endParaRPr lang="en-US" sz="675" dirty="0"/>
          </a:p>
        </p:txBody>
      </p:sp>
      <p:sp>
        <p:nvSpPr>
          <p:cNvPr id="328" name="Rectangle 327"/>
          <p:cNvSpPr/>
          <p:nvPr/>
        </p:nvSpPr>
        <p:spPr>
          <a:xfrm>
            <a:off x="2775355" y="5002305"/>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რაჭა-ლეჩხუმის სამმართველო</a:t>
            </a:r>
            <a:endParaRPr lang="en-US" sz="675" dirty="0"/>
          </a:p>
        </p:txBody>
      </p:sp>
      <p:sp>
        <p:nvSpPr>
          <p:cNvPr id="329" name="Rectangle 328"/>
          <p:cNvSpPr/>
          <p:nvPr/>
        </p:nvSpPr>
        <p:spPr>
          <a:xfrm>
            <a:off x="2775355" y="5229659"/>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კახეთის სამმართველო</a:t>
            </a:r>
            <a:endParaRPr lang="en-US" sz="675" dirty="0"/>
          </a:p>
        </p:txBody>
      </p:sp>
      <p:sp>
        <p:nvSpPr>
          <p:cNvPr id="330" name="Rectangle 329"/>
          <p:cNvSpPr/>
          <p:nvPr/>
        </p:nvSpPr>
        <p:spPr>
          <a:xfrm>
            <a:off x="2775355" y="5457013"/>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სამცხე -ჯავახეთის სამმარტველო</a:t>
            </a:r>
            <a:endParaRPr lang="en-US" sz="675" dirty="0"/>
          </a:p>
        </p:txBody>
      </p:sp>
      <p:sp>
        <p:nvSpPr>
          <p:cNvPr id="331" name="Rectangle 330"/>
          <p:cNvSpPr/>
          <p:nvPr/>
        </p:nvSpPr>
        <p:spPr>
          <a:xfrm>
            <a:off x="2775355" y="5684368"/>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მცხეთა მთიანეთის სამმართველო</a:t>
            </a:r>
            <a:endParaRPr lang="en-US" sz="675" dirty="0"/>
          </a:p>
        </p:txBody>
      </p:sp>
      <p:cxnSp>
        <p:nvCxnSpPr>
          <p:cNvPr id="333" name="Straight Connector 332"/>
          <p:cNvCxnSpPr/>
          <p:nvPr/>
        </p:nvCxnSpPr>
        <p:spPr>
          <a:xfrm flipH="1">
            <a:off x="8208920" y="2415306"/>
            <a:ext cx="1428" cy="94066"/>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335" name="Straight Connector 334"/>
          <p:cNvCxnSpPr/>
          <p:nvPr/>
        </p:nvCxnSpPr>
        <p:spPr>
          <a:xfrm flipH="1">
            <a:off x="8207492" y="3641183"/>
            <a:ext cx="1428" cy="94066"/>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336" name="Straight Connector 335"/>
          <p:cNvCxnSpPr/>
          <p:nvPr/>
        </p:nvCxnSpPr>
        <p:spPr>
          <a:xfrm flipH="1">
            <a:off x="8212123" y="3417999"/>
            <a:ext cx="1428" cy="94066"/>
          </a:xfrm>
          <a:prstGeom prst="line">
            <a:avLst/>
          </a:prstGeom>
        </p:spPr>
        <p:style>
          <a:lnRef idx="2">
            <a:schemeClr val="accent5">
              <a:shade val="50000"/>
            </a:schemeClr>
          </a:lnRef>
          <a:fillRef idx="1">
            <a:schemeClr val="accent5"/>
          </a:fillRef>
          <a:effectRef idx="0">
            <a:schemeClr val="accent5"/>
          </a:effectRef>
          <a:fontRef idx="minor">
            <a:schemeClr val="lt1"/>
          </a:fontRef>
        </p:style>
      </p:cxnSp>
      <p:grpSp>
        <p:nvGrpSpPr>
          <p:cNvPr id="2" name="Group 1"/>
          <p:cNvGrpSpPr/>
          <p:nvPr/>
        </p:nvGrpSpPr>
        <p:grpSpPr>
          <a:xfrm>
            <a:off x="277722" y="2509323"/>
            <a:ext cx="2287194" cy="3318611"/>
            <a:chOff x="370296" y="2202765"/>
            <a:chExt cx="3049592" cy="3339864"/>
          </a:xfrm>
        </p:grpSpPr>
        <p:cxnSp>
          <p:nvCxnSpPr>
            <p:cNvPr id="30" name="Straight Connector 29"/>
            <p:cNvCxnSpPr/>
            <p:nvPr/>
          </p:nvCxnSpPr>
          <p:spPr>
            <a:xfrm flipH="1">
              <a:off x="2292249" y="2813852"/>
              <a:ext cx="10078" cy="0"/>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35" name="Rectangle 34"/>
            <p:cNvSpPr/>
            <p:nvPr/>
          </p:nvSpPr>
          <p:spPr>
            <a:xfrm>
              <a:off x="447567" y="2943232"/>
              <a:ext cx="1287862" cy="49743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00" dirty="0"/>
                <a:t>ადამიანური რესურსების მართვისა  და საქმისწარმოების სამმართველო</a:t>
              </a:r>
              <a:endParaRPr lang="en-US" sz="600" dirty="0"/>
            </a:p>
          </p:txBody>
        </p:sp>
        <p:sp>
          <p:nvSpPr>
            <p:cNvPr id="39" name="Rectangle 38"/>
            <p:cNvSpPr/>
            <p:nvPr/>
          </p:nvSpPr>
          <p:spPr>
            <a:xfrm>
              <a:off x="433264" y="4040751"/>
              <a:ext cx="1302165" cy="38852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750" dirty="0"/>
                <a:t>საქმისწარმოების განყ-ბა</a:t>
              </a:r>
              <a:endParaRPr lang="en-US" sz="750" dirty="0"/>
            </a:p>
          </p:txBody>
        </p:sp>
        <p:sp>
          <p:nvSpPr>
            <p:cNvPr id="40" name="Rectangle 39"/>
            <p:cNvSpPr/>
            <p:nvPr/>
          </p:nvSpPr>
          <p:spPr>
            <a:xfrm>
              <a:off x="467012" y="4629712"/>
              <a:ext cx="1295910" cy="376889"/>
            </a:xfrm>
            <a:prstGeom prst="rect">
              <a:avLst/>
            </a:prstGeom>
            <a:solidFill>
              <a:schemeClr val="accent5"/>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750" dirty="0"/>
                <a:t>არქივი</a:t>
              </a:r>
              <a:endParaRPr lang="en-US" sz="750" dirty="0"/>
            </a:p>
          </p:txBody>
        </p:sp>
        <p:sp>
          <p:nvSpPr>
            <p:cNvPr id="42" name="Rectangle 41"/>
            <p:cNvSpPr/>
            <p:nvPr/>
          </p:nvSpPr>
          <p:spPr>
            <a:xfrm>
              <a:off x="1989518" y="4163091"/>
              <a:ext cx="1299350" cy="450553"/>
            </a:xfrm>
            <a:prstGeom prst="rect">
              <a:avLst/>
            </a:prstGeom>
            <a:solidFill>
              <a:schemeClr val="accent3"/>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75" dirty="0"/>
                <a:t>საზოგადოებასთან ურთიერთობების განყ-ბა</a:t>
              </a:r>
              <a:endParaRPr lang="en-US" sz="675" dirty="0"/>
            </a:p>
          </p:txBody>
        </p:sp>
        <p:sp>
          <p:nvSpPr>
            <p:cNvPr id="43" name="Rectangle 42"/>
            <p:cNvSpPr/>
            <p:nvPr/>
          </p:nvSpPr>
          <p:spPr>
            <a:xfrm>
              <a:off x="1976503" y="2986227"/>
              <a:ext cx="1306670" cy="497063"/>
            </a:xfrm>
            <a:prstGeom prst="rect">
              <a:avLst/>
            </a:prstGeom>
            <a:solidFill>
              <a:schemeClr val="accent3"/>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00" dirty="0"/>
                <a:t>საერთაშორისო ურთიერთობების  სამმართველო</a:t>
              </a:r>
              <a:endParaRPr lang="en-US" sz="600" dirty="0"/>
            </a:p>
          </p:txBody>
        </p:sp>
        <p:sp>
          <p:nvSpPr>
            <p:cNvPr id="47" name="Rectangle 46"/>
            <p:cNvSpPr/>
            <p:nvPr/>
          </p:nvSpPr>
          <p:spPr>
            <a:xfrm>
              <a:off x="453161" y="5051452"/>
              <a:ext cx="1305051" cy="491177"/>
            </a:xfrm>
            <a:prstGeom prst="rect">
              <a:avLst/>
            </a:prstGeom>
            <a:solidFill>
              <a:schemeClr val="accent4">
                <a:lumMod val="60000"/>
                <a:lumOff val="40000"/>
              </a:schemeClr>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00" dirty="0"/>
                <a:t>საინფორმაციო - ტექნოლოგიური და პროგრ. უზრუნველყ. ჯგუფი  </a:t>
              </a:r>
              <a:endParaRPr lang="en-US" sz="600" dirty="0"/>
            </a:p>
          </p:txBody>
        </p:sp>
        <p:sp>
          <p:nvSpPr>
            <p:cNvPr id="48" name="Rectangle 47"/>
            <p:cNvSpPr/>
            <p:nvPr/>
          </p:nvSpPr>
          <p:spPr>
            <a:xfrm>
              <a:off x="1986655" y="3573098"/>
              <a:ext cx="1291083" cy="390763"/>
            </a:xfrm>
            <a:prstGeom prst="rect">
              <a:avLst/>
            </a:prstGeom>
            <a:solidFill>
              <a:schemeClr val="accent3"/>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750" dirty="0"/>
                <a:t>პროტოკოლის    განყ-ბა</a:t>
              </a:r>
              <a:endParaRPr lang="en-US" sz="750" dirty="0"/>
            </a:p>
          </p:txBody>
        </p:sp>
        <p:cxnSp>
          <p:nvCxnSpPr>
            <p:cNvPr id="65" name="Straight Connector 64"/>
            <p:cNvCxnSpPr>
              <a:stCxn id="42" idx="1"/>
              <a:endCxn id="42" idx="1"/>
            </p:cNvCxnSpPr>
            <p:nvPr/>
          </p:nvCxnSpPr>
          <p:spPr>
            <a:xfrm>
              <a:off x="1989518" y="4388368"/>
              <a:ext cx="0" cy="0"/>
            </a:xfrm>
            <a:prstGeom prst="line">
              <a:avLst/>
            </a:prstGeom>
          </p:spPr>
          <p:style>
            <a:lnRef idx="1">
              <a:schemeClr val="accent5"/>
            </a:lnRef>
            <a:fillRef idx="2">
              <a:schemeClr val="accent5"/>
            </a:fillRef>
            <a:effectRef idx="1">
              <a:schemeClr val="accent5"/>
            </a:effectRef>
            <a:fontRef idx="minor">
              <a:schemeClr val="dk1"/>
            </a:fontRef>
          </p:style>
        </p:cxnSp>
        <p:cxnSp>
          <p:nvCxnSpPr>
            <p:cNvPr id="114" name="Straight Connector 113"/>
            <p:cNvCxnSpPr>
              <a:stCxn id="43" idx="1"/>
              <a:endCxn id="43" idx="1"/>
            </p:cNvCxnSpPr>
            <p:nvPr/>
          </p:nvCxnSpPr>
          <p:spPr>
            <a:xfrm>
              <a:off x="1976503" y="3234759"/>
              <a:ext cx="0" cy="0"/>
            </a:xfrm>
            <a:prstGeom prst="line">
              <a:avLst/>
            </a:prstGeom>
          </p:spPr>
          <p:style>
            <a:lnRef idx="1">
              <a:schemeClr val="accent5"/>
            </a:lnRef>
            <a:fillRef idx="2">
              <a:schemeClr val="accent5"/>
            </a:fillRef>
            <a:effectRef idx="1">
              <a:schemeClr val="accent5"/>
            </a:effectRef>
            <a:fontRef idx="minor">
              <a:schemeClr val="dk1"/>
            </a:fontRef>
          </p:style>
        </p:cxnSp>
        <p:sp>
          <p:nvSpPr>
            <p:cNvPr id="37" name="Rectangle 36"/>
            <p:cNvSpPr/>
            <p:nvPr/>
          </p:nvSpPr>
          <p:spPr>
            <a:xfrm>
              <a:off x="439519" y="3510884"/>
              <a:ext cx="1303958" cy="45498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75" dirty="0"/>
                <a:t>ადამიანური რესურსების მართვის განყ-ბა</a:t>
              </a:r>
              <a:endParaRPr lang="en-US" sz="675" dirty="0"/>
            </a:p>
          </p:txBody>
        </p:sp>
        <p:cxnSp>
          <p:nvCxnSpPr>
            <p:cNvPr id="162" name="Straight Connector 161"/>
            <p:cNvCxnSpPr>
              <a:endCxn id="47" idx="1"/>
            </p:cNvCxnSpPr>
            <p:nvPr/>
          </p:nvCxnSpPr>
          <p:spPr>
            <a:xfrm>
              <a:off x="370296" y="5297040"/>
              <a:ext cx="82865" cy="1"/>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63" name="Straight Connector 162"/>
            <p:cNvCxnSpPr/>
            <p:nvPr/>
          </p:nvCxnSpPr>
          <p:spPr>
            <a:xfrm flipH="1" flipV="1">
              <a:off x="1740161" y="3741759"/>
              <a:ext cx="105904" cy="2758"/>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168" name="Rectangle 167"/>
            <p:cNvSpPr/>
            <p:nvPr/>
          </p:nvSpPr>
          <p:spPr>
            <a:xfrm>
              <a:off x="760163" y="2202765"/>
              <a:ext cx="1452466" cy="50306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solidFill>
                    <a:schemeClr val="tx1"/>
                  </a:solidFill>
                </a:rPr>
                <a:t>ადმინისტრაციული დეპარტამენტი</a:t>
              </a:r>
              <a:endParaRPr lang="en-US" sz="750" dirty="0">
                <a:solidFill>
                  <a:schemeClr val="tx1"/>
                </a:solidFill>
              </a:endParaRPr>
            </a:p>
          </p:txBody>
        </p:sp>
        <p:cxnSp>
          <p:nvCxnSpPr>
            <p:cNvPr id="246" name="Straight Connector 245"/>
            <p:cNvCxnSpPr/>
            <p:nvPr/>
          </p:nvCxnSpPr>
          <p:spPr>
            <a:xfrm>
              <a:off x="371138" y="4818156"/>
              <a:ext cx="107831" cy="1"/>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47" name="Straight Connector 246"/>
            <p:cNvCxnSpPr>
              <a:endCxn id="42" idx="3"/>
            </p:cNvCxnSpPr>
            <p:nvPr/>
          </p:nvCxnSpPr>
          <p:spPr>
            <a:xfrm flipH="1">
              <a:off x="3288868" y="4382950"/>
              <a:ext cx="131020" cy="5418"/>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48" name="Straight Connector 247"/>
            <p:cNvCxnSpPr>
              <a:endCxn id="35" idx="0"/>
            </p:cNvCxnSpPr>
            <p:nvPr/>
          </p:nvCxnSpPr>
          <p:spPr>
            <a:xfrm>
              <a:off x="1089913" y="2835728"/>
              <a:ext cx="1585" cy="107504"/>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49" name="Straight Connector 248"/>
            <p:cNvCxnSpPr/>
            <p:nvPr/>
          </p:nvCxnSpPr>
          <p:spPr>
            <a:xfrm flipH="1">
              <a:off x="373456" y="2833161"/>
              <a:ext cx="1131" cy="2463879"/>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50" name="Straight Connector 249"/>
            <p:cNvCxnSpPr/>
            <p:nvPr/>
          </p:nvCxnSpPr>
          <p:spPr>
            <a:xfrm>
              <a:off x="376905" y="2820312"/>
              <a:ext cx="3042983" cy="1798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61" name="Straight Connector 260"/>
            <p:cNvCxnSpPr/>
            <p:nvPr/>
          </p:nvCxnSpPr>
          <p:spPr>
            <a:xfrm flipH="1">
              <a:off x="1731773" y="4235011"/>
              <a:ext cx="141546" cy="2539"/>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62" name="Straight Connector 261"/>
            <p:cNvCxnSpPr/>
            <p:nvPr/>
          </p:nvCxnSpPr>
          <p:spPr>
            <a:xfrm flipH="1" flipV="1">
              <a:off x="3410776" y="2850514"/>
              <a:ext cx="9112" cy="152442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334" name="Straight Connector 333"/>
            <p:cNvCxnSpPr>
              <a:stCxn id="168" idx="2"/>
            </p:cNvCxnSpPr>
            <p:nvPr/>
          </p:nvCxnSpPr>
          <p:spPr>
            <a:xfrm>
              <a:off x="1486396" y="2705828"/>
              <a:ext cx="0" cy="129900"/>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86" name="Straight Connector 85"/>
            <p:cNvCxnSpPr>
              <a:endCxn id="43" idx="0"/>
            </p:cNvCxnSpPr>
            <p:nvPr/>
          </p:nvCxnSpPr>
          <p:spPr>
            <a:xfrm>
              <a:off x="2628090" y="2850514"/>
              <a:ext cx="1748" cy="13571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87" name="Straight Connector 86"/>
            <p:cNvCxnSpPr>
              <a:stCxn id="43" idx="2"/>
              <a:endCxn id="48" idx="0"/>
            </p:cNvCxnSpPr>
            <p:nvPr/>
          </p:nvCxnSpPr>
          <p:spPr>
            <a:xfrm>
              <a:off x="2629838" y="3483290"/>
              <a:ext cx="2359" cy="89808"/>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91" name="Straight Connector 90"/>
            <p:cNvCxnSpPr/>
            <p:nvPr/>
          </p:nvCxnSpPr>
          <p:spPr>
            <a:xfrm flipH="1" flipV="1">
              <a:off x="1852786" y="3203894"/>
              <a:ext cx="10246" cy="1031117"/>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00" name="Straight Connector 99"/>
            <p:cNvCxnSpPr/>
            <p:nvPr/>
          </p:nvCxnSpPr>
          <p:spPr>
            <a:xfrm flipH="1">
              <a:off x="1726973" y="3203893"/>
              <a:ext cx="123337" cy="3145"/>
            </a:xfrm>
            <a:prstGeom prst="line">
              <a:avLst/>
            </a:prstGeom>
          </p:spPr>
          <p:style>
            <a:lnRef idx="2">
              <a:schemeClr val="accent5">
                <a:shade val="50000"/>
              </a:schemeClr>
            </a:lnRef>
            <a:fillRef idx="1">
              <a:schemeClr val="accent5"/>
            </a:fillRef>
            <a:effectRef idx="0">
              <a:schemeClr val="accent5"/>
            </a:effectRef>
            <a:fontRef idx="minor">
              <a:schemeClr val="lt1"/>
            </a:fontRef>
          </p:style>
        </p:cxnSp>
      </p:grpSp>
      <p:sp>
        <p:nvSpPr>
          <p:cNvPr id="20" name="Rectangle 19"/>
          <p:cNvSpPr/>
          <p:nvPr/>
        </p:nvSpPr>
        <p:spPr>
          <a:xfrm>
            <a:off x="180204" y="6430770"/>
            <a:ext cx="1869185" cy="369332"/>
          </a:xfrm>
          <a:prstGeom prst="rect">
            <a:avLst/>
          </a:prstGeom>
        </p:spPr>
        <p:txBody>
          <a:bodyPr wrap="square">
            <a:spAutoFit/>
          </a:bodyPr>
          <a:lstStyle/>
          <a:p>
            <a:pPr lvl="0"/>
            <a:r>
              <a:rPr lang="ka-GE" sz="900" dirty="0"/>
              <a:t>სულ:</a:t>
            </a:r>
            <a:r>
              <a:rPr lang="en-US" sz="900" dirty="0"/>
              <a:t> </a:t>
            </a:r>
            <a:r>
              <a:rPr lang="en-US" sz="900" dirty="0" smtClean="0"/>
              <a:t>106</a:t>
            </a:r>
            <a:r>
              <a:rPr lang="ka-GE" sz="900" dirty="0" smtClean="0"/>
              <a:t> -შტატი . </a:t>
            </a:r>
          </a:p>
          <a:p>
            <a:pPr lvl="0"/>
            <a:r>
              <a:rPr lang="ka-GE" sz="900" dirty="0" smtClean="0"/>
              <a:t>დასაქმებულთა 55% ვეტერანია.</a:t>
            </a:r>
            <a:endParaRPr lang="en-US" sz="900" dirty="0"/>
          </a:p>
        </p:txBody>
      </p:sp>
      <p:sp>
        <p:nvSpPr>
          <p:cNvPr id="6" name="Прямоугольник 5"/>
          <p:cNvSpPr/>
          <p:nvPr/>
        </p:nvSpPr>
        <p:spPr>
          <a:xfrm>
            <a:off x="2820598" y="404513"/>
            <a:ext cx="2951721" cy="3386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ka-GE" dirty="0" smtClean="0"/>
              <a:t>სამსახურის სტრუქტურა</a:t>
            </a:r>
            <a:endParaRPr lang="en-US" dirty="0"/>
          </a:p>
        </p:txBody>
      </p:sp>
      <p:cxnSp>
        <p:nvCxnSpPr>
          <p:cNvPr id="11" name="Прямая соединительная линия 10"/>
          <p:cNvCxnSpPr>
            <a:stCxn id="139" idx="1"/>
          </p:cNvCxnSpPr>
          <p:nvPr/>
        </p:nvCxnSpPr>
        <p:spPr>
          <a:xfrm flipH="1">
            <a:off x="2515783" y="3128173"/>
            <a:ext cx="261033" cy="75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2621453" y="3144987"/>
            <a:ext cx="0" cy="26425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a:endCxn id="331" idx="1"/>
          </p:cNvCxnSpPr>
          <p:nvPr/>
        </p:nvCxnSpPr>
        <p:spPr>
          <a:xfrm>
            <a:off x="2646299" y="5787531"/>
            <a:ext cx="129056" cy="1"/>
          </a:xfrm>
          <a:prstGeom prst="line">
            <a:avLst/>
          </a:prstGeom>
        </p:spPr>
        <p:style>
          <a:lnRef idx="1">
            <a:schemeClr val="accent1"/>
          </a:lnRef>
          <a:fillRef idx="0">
            <a:schemeClr val="accent1"/>
          </a:fillRef>
          <a:effectRef idx="0">
            <a:schemeClr val="accent1"/>
          </a:effectRef>
          <a:fontRef idx="minor">
            <a:schemeClr val="tx1"/>
          </a:fontRef>
        </p:style>
      </p:cxnSp>
      <p:sp>
        <p:nvSpPr>
          <p:cNvPr id="12" name="Номер слайда 11"/>
          <p:cNvSpPr>
            <a:spLocks noGrp="1"/>
          </p:cNvSpPr>
          <p:nvPr>
            <p:ph type="sldNum" sz="quarter" idx="12"/>
          </p:nvPr>
        </p:nvSpPr>
        <p:spPr>
          <a:xfrm>
            <a:off x="8077200" y="6528816"/>
            <a:ext cx="1066800" cy="329184"/>
          </a:xfrm>
        </p:spPr>
        <p:txBody>
          <a:bodyPr/>
          <a:lstStyle/>
          <a:p>
            <a:pPr algn="r"/>
            <a:r>
              <a:rPr lang="ka-GE" sz="1200" b="0" dirty="0" smtClean="0">
                <a:solidFill>
                  <a:schemeClr val="tx1"/>
                </a:solidFill>
              </a:rPr>
              <a:t>10</a:t>
            </a:r>
            <a:endParaRPr lang="en-US" sz="1200" b="0" dirty="0">
              <a:solidFill>
                <a:schemeClr val="tx1"/>
              </a:solidFill>
            </a:endParaRPr>
          </a:p>
        </p:txBody>
      </p:sp>
    </p:spTree>
    <p:extLst>
      <p:ext uri="{BB962C8B-B14F-4D97-AF65-F5344CB8AC3E}">
        <p14:creationId xmlns:p14="http://schemas.microsoft.com/office/powerpoint/2010/main" val="2960154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0" y="440267"/>
            <a:ext cx="9143999" cy="6417733"/>
          </a:xfrm>
        </p:spPr>
        <p:txBody>
          <a:bodyPr>
            <a:normAutofit/>
          </a:bodyPr>
          <a:lstStyle/>
          <a:p>
            <a:pPr marL="0" indent="0">
              <a:buNone/>
            </a:pPr>
            <a:r>
              <a:rPr lang="ka-GE" sz="1200" b="1" dirty="0"/>
              <a:t>ეკონომიკური </a:t>
            </a:r>
            <a:r>
              <a:rPr lang="ka-GE" sz="1200" b="1" dirty="0" smtClean="0"/>
              <a:t>დეპარტამენტი</a:t>
            </a:r>
            <a:endParaRPr lang="ka-GE" sz="1200" dirty="0" smtClean="0"/>
          </a:p>
          <a:p>
            <a:endParaRPr lang="ka-GE" sz="1200" dirty="0"/>
          </a:p>
          <a:p>
            <a:endParaRPr lang="ka-GE" sz="1200" dirty="0" smtClean="0"/>
          </a:p>
          <a:p>
            <a:pPr algn="just"/>
            <a:r>
              <a:rPr lang="ka-GE" sz="1200" dirty="0" smtClean="0"/>
              <a:t>201</a:t>
            </a:r>
            <a:r>
              <a:rPr lang="en-US" sz="1200" dirty="0"/>
              <a:t>9</a:t>
            </a:r>
            <a:r>
              <a:rPr lang="en-US" sz="1200" dirty="0" smtClean="0"/>
              <a:t> </a:t>
            </a:r>
            <a:r>
              <a:rPr lang="ka-GE" sz="1200" dirty="0" smtClean="0"/>
              <a:t>წელს </a:t>
            </a:r>
            <a:r>
              <a:rPr lang="ka-GE" sz="1200" dirty="0"/>
              <a:t>სახელმწიფო ბიუჯეტით ს</a:t>
            </a:r>
            <a:r>
              <a:rPr lang="en-US" sz="1200" dirty="0" err="1"/>
              <a:t>ამსახურის</a:t>
            </a:r>
            <a:r>
              <a:rPr lang="ka-GE" sz="1200" dirty="0"/>
              <a:t>ათვის </a:t>
            </a:r>
            <a:r>
              <a:rPr lang="en-US" sz="1200" dirty="0" err="1"/>
              <a:t>დამტკიცებულ</a:t>
            </a:r>
            <a:r>
              <a:rPr lang="ka-GE" sz="1200" dirty="0"/>
              <a:t>მა საშტატო რიცხოვნობამ შეადგინა </a:t>
            </a:r>
            <a:r>
              <a:rPr lang="ka-GE" sz="1200" dirty="0" smtClean="0"/>
              <a:t>106 </a:t>
            </a:r>
            <a:r>
              <a:rPr lang="ka-GE" sz="1200" dirty="0"/>
              <a:t>ერთეული, შტატგარეშე მოსამსახურეთა </a:t>
            </a:r>
            <a:r>
              <a:rPr lang="ka-GE" sz="1200" dirty="0" smtClean="0"/>
              <a:t>ოდენობამ 70 </a:t>
            </a:r>
            <a:r>
              <a:rPr lang="ka-GE" sz="1200" dirty="0"/>
              <a:t>ერთეული, ხოლო ასიგნებები განისაზღვრა </a:t>
            </a:r>
            <a:r>
              <a:rPr lang="en-US" sz="1200" dirty="0"/>
              <a:t>7 </a:t>
            </a:r>
            <a:r>
              <a:rPr lang="en-US" sz="1200" dirty="0" smtClean="0"/>
              <a:t>5</a:t>
            </a:r>
            <a:r>
              <a:rPr lang="ka-GE" sz="1200" dirty="0" smtClean="0"/>
              <a:t>0</a:t>
            </a:r>
            <a:r>
              <a:rPr lang="en-US" sz="1200" dirty="0"/>
              <a:t>0 000 </a:t>
            </a:r>
            <a:r>
              <a:rPr lang="ka-GE" sz="1200" dirty="0"/>
              <a:t>ლარის ოდენობით, მათ </a:t>
            </a:r>
            <a:r>
              <a:rPr lang="ka-GE" sz="1200" dirty="0" smtClean="0"/>
              <a:t>შორის:</a:t>
            </a:r>
            <a:endParaRPr lang="en-US" sz="1200" dirty="0"/>
          </a:p>
        </p:txBody>
      </p:sp>
      <p:graphicFrame>
        <p:nvGraphicFramePr>
          <p:cNvPr id="2" name="Таблица 1"/>
          <p:cNvGraphicFramePr>
            <a:graphicFrameLocks noGrp="1"/>
          </p:cNvGraphicFramePr>
          <p:nvPr>
            <p:extLst>
              <p:ext uri="{D42A27DB-BD31-4B8C-83A1-F6EECF244321}">
                <p14:modId xmlns:p14="http://schemas.microsoft.com/office/powerpoint/2010/main" val="1080134976"/>
              </p:ext>
            </p:extLst>
          </p:nvPr>
        </p:nvGraphicFramePr>
        <p:xfrm>
          <a:off x="381845" y="1751859"/>
          <a:ext cx="5689177" cy="1593215"/>
        </p:xfrm>
        <a:graphic>
          <a:graphicData uri="http://schemas.openxmlformats.org/drawingml/2006/table">
            <a:tbl>
              <a:tblPr firstRow="1" firstCol="1" bandRow="1">
                <a:tableStyleId>{5C22544A-7EE6-4342-B048-85BDC9FD1C3A}</a:tableStyleId>
              </a:tblPr>
              <a:tblGrid>
                <a:gridCol w="3615487">
                  <a:extLst>
                    <a:ext uri="{9D8B030D-6E8A-4147-A177-3AD203B41FA5}">
                      <a16:colId xmlns:a16="http://schemas.microsoft.com/office/drawing/2014/main" val="20000"/>
                    </a:ext>
                  </a:extLst>
                </a:gridCol>
                <a:gridCol w="1036845">
                  <a:extLst>
                    <a:ext uri="{9D8B030D-6E8A-4147-A177-3AD203B41FA5}">
                      <a16:colId xmlns:a16="http://schemas.microsoft.com/office/drawing/2014/main" val="20001"/>
                    </a:ext>
                  </a:extLst>
                </a:gridCol>
                <a:gridCol w="1036845">
                  <a:extLst>
                    <a:ext uri="{9D8B030D-6E8A-4147-A177-3AD203B41FA5}">
                      <a16:colId xmlns:a16="http://schemas.microsoft.com/office/drawing/2014/main" val="20002"/>
                    </a:ext>
                  </a:extLst>
                </a:gridCol>
              </a:tblGrid>
              <a:tr h="263525">
                <a:tc>
                  <a:txBody>
                    <a:bodyPr/>
                    <a:lstStyle/>
                    <a:p>
                      <a:pPr algn="l">
                        <a:lnSpc>
                          <a:spcPct val="105000"/>
                        </a:lnSpc>
                      </a:pPr>
                      <a:r>
                        <a:rPr lang="en-US" sz="1200" dirty="0" err="1">
                          <a:effectLst/>
                        </a:rPr>
                        <a:t>შრომის</a:t>
                      </a:r>
                      <a:r>
                        <a:rPr lang="en-US" sz="1200" dirty="0">
                          <a:effectLst/>
                        </a:rPr>
                        <a:t> </a:t>
                      </a:r>
                      <a:r>
                        <a:rPr lang="en-US" sz="1200" dirty="0" err="1">
                          <a:effectLst/>
                        </a:rPr>
                        <a:t>ანაზღაურება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2 340 000</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31</a:t>
                      </a:r>
                      <a:r>
                        <a:rPr lang="ka-GE"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en-US" sz="1100" dirty="0">
                        <a:solidFill>
                          <a:schemeClr val="bg1"/>
                        </a:solidFill>
                        <a:effectLst/>
                        <a:latin typeface="Calibri" panose="020F0502020204030204" pitchFamily="34" charset="0"/>
                      </a:endParaRPr>
                    </a:p>
                  </a:txBody>
                  <a:tcPr marL="68580" marR="68580" marT="0" marB="0" anchor="ctr"/>
                </a:tc>
                <a:extLst>
                  <a:ext uri="{0D108BD9-81ED-4DB2-BD59-A6C34878D82A}">
                    <a16:rowId xmlns:a16="http://schemas.microsoft.com/office/drawing/2014/main" val="10000"/>
                  </a:ext>
                </a:extLst>
              </a:tr>
              <a:tr h="258445">
                <a:tc>
                  <a:txBody>
                    <a:bodyPr/>
                    <a:lstStyle/>
                    <a:p>
                      <a:pPr algn="l">
                        <a:lnSpc>
                          <a:spcPct val="105000"/>
                        </a:lnSpc>
                      </a:pPr>
                      <a:r>
                        <a:rPr lang="en-US" sz="1200" dirty="0" err="1">
                          <a:effectLst/>
                        </a:rPr>
                        <a:t>საქონელი</a:t>
                      </a:r>
                      <a:r>
                        <a:rPr lang="en-US" sz="1200" dirty="0">
                          <a:effectLst/>
                        </a:rPr>
                        <a:t> </a:t>
                      </a:r>
                      <a:r>
                        <a:rPr lang="en-US" sz="1200" dirty="0" err="1">
                          <a:effectLst/>
                        </a:rPr>
                        <a:t>და</a:t>
                      </a:r>
                      <a:r>
                        <a:rPr lang="en-US" sz="1200" dirty="0">
                          <a:effectLst/>
                        </a:rPr>
                        <a:t> </a:t>
                      </a:r>
                      <a:r>
                        <a:rPr lang="en-US" sz="1200" dirty="0" err="1">
                          <a:effectLst/>
                        </a:rPr>
                        <a:t>მომსახურება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1 950 000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26</a:t>
                      </a: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val="10001"/>
                  </a:ext>
                </a:extLst>
              </a:tr>
              <a:tr h="270510">
                <a:tc>
                  <a:txBody>
                    <a:bodyPr/>
                    <a:lstStyle/>
                    <a:p>
                      <a:pPr algn="l">
                        <a:lnSpc>
                          <a:spcPct val="105000"/>
                        </a:lnSpc>
                      </a:pPr>
                      <a:r>
                        <a:rPr lang="ka-GE" sz="1200" dirty="0">
                          <a:effectLst/>
                        </a:rPr>
                        <a:t>სუბსიდიები</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410 000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5%</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val="10002"/>
                  </a:ext>
                </a:extLst>
              </a:tr>
              <a:tr h="270510">
                <a:tc>
                  <a:txBody>
                    <a:bodyPr/>
                    <a:lstStyle/>
                    <a:p>
                      <a:pPr algn="l">
                        <a:lnSpc>
                          <a:spcPct val="105000"/>
                        </a:lnSpc>
                      </a:pPr>
                      <a:r>
                        <a:rPr lang="en-US" sz="1200">
                          <a:effectLst/>
                        </a:rPr>
                        <a:t>სოციალური უზრუნველყოფა</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 </a:t>
                      </a: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7</a:t>
                      </a: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00</a:t>
                      </a: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a:t>
                      </a: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3</a:t>
                      </a: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val="10003"/>
                  </a:ext>
                </a:extLst>
              </a:tr>
              <a:tr h="265430">
                <a:tc>
                  <a:txBody>
                    <a:bodyPr/>
                    <a:lstStyle/>
                    <a:p>
                      <a:pPr algn="l">
                        <a:lnSpc>
                          <a:spcPct val="105000"/>
                        </a:lnSpc>
                      </a:pPr>
                      <a:r>
                        <a:rPr lang="en-US" sz="1200">
                          <a:effectLst/>
                        </a:rPr>
                        <a:t>სხვა ხარჯები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420 000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6%</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val="10004"/>
                  </a:ext>
                </a:extLst>
              </a:tr>
              <a:tr h="264795">
                <a:tc>
                  <a:txBody>
                    <a:bodyPr/>
                    <a:lstStyle/>
                    <a:p>
                      <a:pPr algn="l">
                        <a:lnSpc>
                          <a:spcPct val="105000"/>
                        </a:lnSpc>
                      </a:pPr>
                      <a:r>
                        <a:rPr lang="en-US" sz="1200">
                          <a:effectLst/>
                        </a:rPr>
                        <a:t>არაფინანსური აქტივები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680</a:t>
                      </a: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a:t>
                      </a: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ndParaRPr>
                    </a:p>
                  </a:txBody>
                  <a:tcPr marL="68580" marR="68580" marT="0" marB="0" anchor="ctr"/>
                </a:tc>
                <a:extLst>
                  <a:ext uri="{0D108BD9-81ED-4DB2-BD59-A6C34878D82A}">
                    <a16:rowId xmlns:a16="http://schemas.microsoft.com/office/drawing/2014/main" val="10005"/>
                  </a:ext>
                </a:extLst>
              </a:tr>
            </a:tbl>
          </a:graphicData>
        </a:graphic>
      </p:graphicFrame>
      <p:sp>
        <p:nvSpPr>
          <p:cNvPr id="7" name="Прямоугольник 6"/>
          <p:cNvSpPr/>
          <p:nvPr/>
        </p:nvSpPr>
        <p:spPr>
          <a:xfrm>
            <a:off x="135467" y="3590607"/>
            <a:ext cx="8822266" cy="461665"/>
          </a:xfrm>
          <a:prstGeom prst="rect">
            <a:avLst/>
          </a:prstGeom>
        </p:spPr>
        <p:txBody>
          <a:bodyPr wrap="square">
            <a:spAutoFit/>
          </a:bodyPr>
          <a:lstStyle/>
          <a:p>
            <a:pPr algn="just"/>
            <a:r>
              <a:rPr lang="ka-GE" sz="1200" dirty="0" smtClean="0"/>
              <a:t>საკასო ხარჯმა 201</a:t>
            </a:r>
            <a:r>
              <a:rPr lang="en-US" sz="1200" dirty="0"/>
              <a:t>9 </a:t>
            </a:r>
            <a:r>
              <a:rPr lang="ka-GE" sz="1200" dirty="0"/>
              <a:t>წლის </a:t>
            </a:r>
            <a:r>
              <a:rPr lang="ka-GE" sz="1200" dirty="0" smtClean="0"/>
              <a:t>31 დეკემბრის მდგომარეობით და</a:t>
            </a:r>
            <a:r>
              <a:rPr lang="fi-FI" sz="1200" dirty="0" smtClean="0"/>
              <a:t>ზუსტებულმა </a:t>
            </a:r>
            <a:r>
              <a:rPr lang="ka-GE" sz="1200" dirty="0"/>
              <a:t>ბიუჯეტმა შეადგინა 7 298 257 </a:t>
            </a:r>
            <a:r>
              <a:rPr lang="ka-GE" sz="1200" dirty="0" smtClean="0"/>
              <a:t>ლარი</a:t>
            </a:r>
            <a:r>
              <a:rPr lang="ka-GE" sz="1200" dirty="0"/>
              <a:t>, რაც წლიური დამტკიცებული ბიუჯეტის </a:t>
            </a:r>
            <a:r>
              <a:rPr lang="ka-GE" sz="1200" dirty="0" smtClean="0"/>
              <a:t>99 %-</a:t>
            </a:r>
            <a:r>
              <a:rPr lang="ka-GE" sz="1200" dirty="0"/>
              <a:t>ა, მათ შორის:</a:t>
            </a:r>
            <a:endParaRPr lang="en-US" sz="1200" dirty="0">
              <a:effectLst/>
            </a:endParaRPr>
          </a:p>
        </p:txBody>
      </p:sp>
      <p:graphicFrame>
        <p:nvGraphicFramePr>
          <p:cNvPr id="8" name="Таблица 7"/>
          <p:cNvGraphicFramePr>
            <a:graphicFrameLocks noGrp="1"/>
          </p:cNvGraphicFramePr>
          <p:nvPr>
            <p:extLst>
              <p:ext uri="{D42A27DB-BD31-4B8C-83A1-F6EECF244321}">
                <p14:modId xmlns:p14="http://schemas.microsoft.com/office/powerpoint/2010/main" val="3775877578"/>
              </p:ext>
            </p:extLst>
          </p:nvPr>
        </p:nvGraphicFramePr>
        <p:xfrm>
          <a:off x="309668" y="4354404"/>
          <a:ext cx="4940570" cy="1836420"/>
        </p:xfrm>
        <a:graphic>
          <a:graphicData uri="http://schemas.openxmlformats.org/drawingml/2006/table">
            <a:tbl>
              <a:tblPr firstRow="1" firstCol="1" bandRow="1">
                <a:tableStyleId>{5C22544A-7EE6-4342-B048-85BDC9FD1C3A}</a:tableStyleId>
              </a:tblPr>
              <a:tblGrid>
                <a:gridCol w="3121624">
                  <a:extLst>
                    <a:ext uri="{9D8B030D-6E8A-4147-A177-3AD203B41FA5}">
                      <a16:colId xmlns:a16="http://schemas.microsoft.com/office/drawing/2014/main" val="20000"/>
                    </a:ext>
                  </a:extLst>
                </a:gridCol>
                <a:gridCol w="909473">
                  <a:extLst>
                    <a:ext uri="{9D8B030D-6E8A-4147-A177-3AD203B41FA5}">
                      <a16:colId xmlns:a16="http://schemas.microsoft.com/office/drawing/2014/main" val="20001"/>
                    </a:ext>
                  </a:extLst>
                </a:gridCol>
                <a:gridCol w="909473">
                  <a:extLst>
                    <a:ext uri="{9D8B030D-6E8A-4147-A177-3AD203B41FA5}">
                      <a16:colId xmlns:a16="http://schemas.microsoft.com/office/drawing/2014/main" val="20002"/>
                    </a:ext>
                  </a:extLst>
                </a:gridCol>
              </a:tblGrid>
              <a:tr h="306070">
                <a:tc>
                  <a:txBody>
                    <a:bodyPr/>
                    <a:lstStyle/>
                    <a:p>
                      <a:pPr algn="just">
                        <a:lnSpc>
                          <a:spcPct val="105000"/>
                        </a:lnSpc>
                      </a:pPr>
                      <a:r>
                        <a:rPr lang="en-US" sz="1200" dirty="0" err="1">
                          <a:effectLst/>
                        </a:rPr>
                        <a:t>შრომის</a:t>
                      </a:r>
                      <a:r>
                        <a:rPr lang="en-US" sz="1200" dirty="0">
                          <a:effectLst/>
                        </a:rPr>
                        <a:t> </a:t>
                      </a:r>
                      <a:r>
                        <a:rPr lang="en-US" sz="1200" dirty="0" err="1">
                          <a:effectLst/>
                        </a:rPr>
                        <a:t>ანაზღაურება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2 042 675</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99%</a:t>
                      </a:r>
                      <a:endParaRPr lang="en-US" sz="1100" dirty="0">
                        <a:solidFill>
                          <a:schemeClr val="bg1"/>
                        </a:solidFill>
                        <a:effectLst/>
                        <a:latin typeface="Calibri" panose="020F0502020204030204" pitchFamily="34" charset="0"/>
                      </a:endParaRPr>
                    </a:p>
                  </a:txBody>
                  <a:tcPr marL="68580" marR="68580" marT="0" marB="0" anchor="ctr"/>
                </a:tc>
                <a:extLst>
                  <a:ext uri="{0D108BD9-81ED-4DB2-BD59-A6C34878D82A}">
                    <a16:rowId xmlns:a16="http://schemas.microsoft.com/office/drawing/2014/main" val="10000"/>
                  </a:ext>
                </a:extLst>
              </a:tr>
              <a:tr h="306070">
                <a:tc>
                  <a:txBody>
                    <a:bodyPr/>
                    <a:lstStyle/>
                    <a:p>
                      <a:pPr algn="just">
                        <a:lnSpc>
                          <a:spcPct val="105000"/>
                        </a:lnSpc>
                      </a:pPr>
                      <a:r>
                        <a:rPr lang="en-US" sz="1200" dirty="0" err="1">
                          <a:effectLst/>
                        </a:rPr>
                        <a:t>საქონელი</a:t>
                      </a:r>
                      <a:r>
                        <a:rPr lang="en-US" sz="1200" dirty="0">
                          <a:effectLst/>
                        </a:rPr>
                        <a:t> </a:t>
                      </a:r>
                      <a:r>
                        <a:rPr lang="en-US" sz="1200" dirty="0" err="1">
                          <a:effectLst/>
                        </a:rPr>
                        <a:t>და</a:t>
                      </a:r>
                      <a:r>
                        <a:rPr lang="en-US" sz="1200" dirty="0">
                          <a:effectLst/>
                        </a:rPr>
                        <a:t> </a:t>
                      </a:r>
                      <a:r>
                        <a:rPr lang="en-US" sz="1200" dirty="0" err="1">
                          <a:effectLst/>
                        </a:rPr>
                        <a:t>მომსახურება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1 928 046 </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99%</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val="10001"/>
                  </a:ext>
                </a:extLst>
              </a:tr>
              <a:tr h="306070">
                <a:tc>
                  <a:txBody>
                    <a:bodyPr/>
                    <a:lstStyle/>
                    <a:p>
                      <a:pPr algn="just">
                        <a:lnSpc>
                          <a:spcPct val="105000"/>
                        </a:lnSpc>
                      </a:pPr>
                      <a:r>
                        <a:rPr lang="en-US" sz="1200" dirty="0" err="1">
                          <a:effectLst/>
                        </a:rPr>
                        <a:t>სუბსიდიები</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640 100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100%</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val="10002"/>
                  </a:ext>
                </a:extLst>
              </a:tr>
              <a:tr h="306070">
                <a:tc>
                  <a:txBody>
                    <a:bodyPr/>
                    <a:lstStyle/>
                    <a:p>
                      <a:pPr algn="just">
                        <a:lnSpc>
                          <a:spcPct val="105000"/>
                        </a:lnSpc>
                      </a:pPr>
                      <a:r>
                        <a:rPr lang="en-US" sz="1200">
                          <a:effectLst/>
                        </a:rPr>
                        <a:t>სოციალური უზრუნველყოფა</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122 007</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98%</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val="10003"/>
                  </a:ext>
                </a:extLst>
              </a:tr>
              <a:tr h="306070">
                <a:tc>
                  <a:txBody>
                    <a:bodyPr/>
                    <a:lstStyle/>
                    <a:p>
                      <a:pPr algn="just">
                        <a:lnSpc>
                          <a:spcPct val="105000"/>
                        </a:lnSpc>
                      </a:pPr>
                      <a:r>
                        <a:rPr lang="en-US" sz="1200">
                          <a:effectLst/>
                        </a:rPr>
                        <a:t>სხვა ხარჯები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1 893 160</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99%</a:t>
                      </a:r>
                      <a:endParaRPr lang="en-US" sz="1100" dirty="0">
                        <a:effectLst/>
                        <a:latin typeface="Calibri" panose="020F0502020204030204" pitchFamily="34" charset="0"/>
                      </a:endParaRPr>
                    </a:p>
                  </a:txBody>
                  <a:tcPr marL="68580" marR="68580" marT="0" marB="0" anchor="ctr"/>
                </a:tc>
                <a:extLst>
                  <a:ext uri="{0D108BD9-81ED-4DB2-BD59-A6C34878D82A}">
                    <a16:rowId xmlns:a16="http://schemas.microsoft.com/office/drawing/2014/main" val="10004"/>
                  </a:ext>
                </a:extLst>
              </a:tr>
              <a:tr h="306070">
                <a:tc>
                  <a:txBody>
                    <a:bodyPr/>
                    <a:lstStyle/>
                    <a:p>
                      <a:pPr algn="just">
                        <a:lnSpc>
                          <a:spcPct val="105000"/>
                        </a:lnSpc>
                      </a:pPr>
                      <a:r>
                        <a:rPr lang="en-US" sz="1200">
                          <a:effectLst/>
                        </a:rPr>
                        <a:t>არაფინანსური აქტივები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467 269</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99%</a:t>
                      </a:r>
                      <a:endParaRPr lang="en-US" sz="1100" dirty="0">
                        <a:effectLst/>
                        <a:latin typeface="Calibri" panose="020F0502020204030204" pitchFamily="34" charset="0"/>
                      </a:endParaRPr>
                    </a:p>
                  </a:txBody>
                  <a:tcPr marL="68580" marR="68580" marT="0" marB="0" anchor="ctr"/>
                </a:tc>
                <a:extLst>
                  <a:ext uri="{0D108BD9-81ED-4DB2-BD59-A6C34878D82A}">
                    <a16:rowId xmlns:a16="http://schemas.microsoft.com/office/drawing/2014/main" val="10005"/>
                  </a:ext>
                </a:extLst>
              </a:tr>
            </a:tbl>
          </a:graphicData>
        </a:graphic>
      </p:graphicFrame>
      <p:sp>
        <p:nvSpPr>
          <p:cNvPr id="6"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a:t>
            </a:r>
            <a:r>
              <a:rPr lang="ka-GE" sz="1200" b="0" dirty="0">
                <a:solidFill>
                  <a:schemeClr val="tx1"/>
                </a:solidFill>
              </a:rPr>
              <a:t>1</a:t>
            </a:r>
            <a:endParaRPr lang="en-US" sz="1200" b="0" dirty="0">
              <a:solidFill>
                <a:schemeClr val="tx1"/>
              </a:solidFill>
            </a:endParaRPr>
          </a:p>
        </p:txBody>
      </p:sp>
    </p:spTree>
    <p:extLst>
      <p:ext uri="{BB962C8B-B14F-4D97-AF65-F5344CB8AC3E}">
        <p14:creationId xmlns:p14="http://schemas.microsoft.com/office/powerpoint/2010/main" val="15699160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4667" y="440267"/>
            <a:ext cx="9059333" cy="6417733"/>
          </a:xfrm>
        </p:spPr>
        <p:txBody>
          <a:bodyPr>
            <a:normAutofit lnSpcReduction="10000"/>
          </a:bodyPr>
          <a:lstStyle/>
          <a:p>
            <a:pPr algn="just"/>
            <a:endParaRPr lang="ka-GE" sz="1200" dirty="0" smtClean="0"/>
          </a:p>
          <a:p>
            <a:pPr algn="just"/>
            <a:endParaRPr lang="ka-GE" sz="1200" dirty="0"/>
          </a:p>
          <a:p>
            <a:pPr algn="just"/>
            <a:endParaRPr lang="ka-GE" sz="1200" dirty="0" smtClean="0"/>
          </a:p>
          <a:p>
            <a:pPr algn="just"/>
            <a:endParaRPr lang="ka-GE" sz="1200" dirty="0"/>
          </a:p>
          <a:p>
            <a:pPr algn="just"/>
            <a:endParaRPr lang="ka-GE" sz="1200" dirty="0" smtClean="0"/>
          </a:p>
          <a:p>
            <a:pPr algn="just"/>
            <a:endParaRPr lang="ka-GE" sz="1200" dirty="0"/>
          </a:p>
          <a:p>
            <a:pPr algn="just"/>
            <a:endParaRPr lang="ka-GE" sz="1200" dirty="0" smtClean="0"/>
          </a:p>
          <a:p>
            <a:pPr algn="just"/>
            <a:endParaRPr lang="ka-GE" sz="1200" dirty="0"/>
          </a:p>
          <a:p>
            <a:pPr marL="0" indent="0" algn="just">
              <a:buNone/>
            </a:pPr>
            <a:endParaRPr lang="ka-GE" sz="1200" dirty="0" smtClean="0"/>
          </a:p>
          <a:p>
            <a:pPr marL="0" indent="0" algn="just">
              <a:buNone/>
            </a:pPr>
            <a:endParaRPr lang="ka-GE" sz="1200" dirty="0"/>
          </a:p>
          <a:p>
            <a:pPr marL="0" indent="0" algn="just">
              <a:buNone/>
            </a:pPr>
            <a:endParaRPr lang="ka-GE" sz="1200" dirty="0" smtClean="0"/>
          </a:p>
          <a:p>
            <a:pPr marL="0" indent="0" algn="just">
              <a:buNone/>
            </a:pPr>
            <a:endParaRPr lang="ka-GE" sz="1200" dirty="0" smtClean="0"/>
          </a:p>
          <a:p>
            <a:pPr marL="0" indent="0" algn="just">
              <a:buNone/>
            </a:pPr>
            <a:endParaRPr lang="ka-GE" sz="1200" dirty="0" smtClean="0"/>
          </a:p>
          <a:p>
            <a:pPr marL="0" indent="0" algn="just">
              <a:buNone/>
            </a:pPr>
            <a:endParaRPr lang="ka-GE" sz="1200" dirty="0"/>
          </a:p>
          <a:p>
            <a:pPr marL="0" indent="0" algn="just">
              <a:buNone/>
            </a:pPr>
            <a:endParaRPr lang="ka-GE" sz="1200" dirty="0"/>
          </a:p>
          <a:p>
            <a:r>
              <a:rPr lang="ka-GE" sz="1200" dirty="0"/>
              <a:t>საანგარიშო პერიოდის განმავლობაში სამსახურის შტატზე დასაქმებულ თანამშრომლებზე გაიცა ფულადი ჯილდო 178 425 ლარი, რამაც შეადგინა გაცემული თანამდებობრივი სარგოს 9%, ხოლო შტატგარეშე თანამშრომლებზე 76 820 ლარი, რამაც შეადგინა ხელფასის სახით განაცემის 10%.</a:t>
            </a:r>
            <a:endParaRPr lang="en-US" sz="1200" dirty="0"/>
          </a:p>
          <a:p>
            <a:pPr marL="0" indent="0" algn="just">
              <a:buNone/>
            </a:pPr>
            <a:endParaRPr lang="ka-GE" sz="1200" dirty="0" smtClean="0"/>
          </a:p>
          <a:p>
            <a:pPr algn="just"/>
            <a:r>
              <a:rPr lang="ka-GE" sz="1200" dirty="0" smtClean="0"/>
              <a:t>2019 წელს ომისა </a:t>
            </a:r>
            <a:r>
              <a:rPr lang="ka-GE" sz="1200" dirty="0"/>
              <a:t>და </a:t>
            </a:r>
            <a:r>
              <a:rPr lang="ka-GE" sz="1200" dirty="0" smtClean="0"/>
              <a:t>თავდაცვის </a:t>
            </a:r>
            <a:r>
              <a:rPr lang="ka-GE" sz="1200" dirty="0"/>
              <a:t>ძალების ვეტერანებსა და მათი ოჯახის წევრებზე, სამსახურზე დებულებით მინიჭებული უფლება-მოვალეობების ფარგლებში გაწეულმა ხარჯებმა შეადგინეს მთლიანი მოცულობის 30% თანხით 2 195 911 </a:t>
            </a:r>
            <a:r>
              <a:rPr lang="ka-GE" sz="1200" dirty="0" smtClean="0"/>
              <a:t>ლარი.</a:t>
            </a:r>
          </a:p>
          <a:p>
            <a:pPr marL="0" indent="0" algn="just">
              <a:buNone/>
            </a:pPr>
            <a:endParaRPr lang="ka-GE" sz="1200" dirty="0" smtClean="0"/>
          </a:p>
          <a:p>
            <a:pPr algn="just"/>
            <a:r>
              <a:rPr lang="ka-GE" sz="1200" dirty="0"/>
              <a:t>საქართველოს მთავრობის 2019 წლის 22 აპრილის N879, 29 ივლისის N1687, 30 ივლისის N1742, 17 ოქტომბრის N2184 და 18 დეკემბრის N2640 განკარგულებებით შპს „ვ. სანიკიძის სახელობის ომის ვეტერანთა კლინიკურ ჰოსპიტალს“ გადაერიცხა შესაბამისად 71 000 ლარი, 50 000 ლარი, 298 000 ლარი,  50 200 ლარი და 294 000 ლარი, მისი შეუფერხებელი ფუნქციონირების ხელშეწყობის მიზნით.</a:t>
            </a:r>
            <a:endParaRPr lang="ka-GE" sz="1200" dirty="0" smtClean="0"/>
          </a:p>
          <a:p>
            <a:pPr marL="0" indent="0" algn="just">
              <a:buNone/>
            </a:pPr>
            <a:endParaRPr lang="ka-GE" sz="1200" dirty="0" smtClean="0"/>
          </a:p>
          <a:p>
            <a:pPr algn="just"/>
            <a:r>
              <a:rPr lang="ka-GE" sz="1200" dirty="0"/>
              <a:t>სხვადასხვა ორგანიზაციებთან გაფორმებული მემორანდუმების ფარგლებში, აგრეთვე ფიზიკური პირების მიერ, შემოწირულობების სახით, </a:t>
            </a:r>
            <a:r>
              <a:rPr lang="ka-GE" sz="1200" dirty="0" smtClean="0"/>
              <a:t>მიღებული </a:t>
            </a:r>
            <a:r>
              <a:rPr lang="ka-GE" sz="1200" dirty="0"/>
              <a:t>შემოსავლების </a:t>
            </a:r>
            <a:r>
              <a:rPr lang="ka-GE" sz="1200" dirty="0" smtClean="0"/>
              <a:t>ნაშთმა 1 იანვრის </a:t>
            </a:r>
            <a:r>
              <a:rPr lang="ka-GE" sz="1200" dirty="0"/>
              <a:t>მდგომარეობით შეადგენდა 1 883 </a:t>
            </a:r>
            <a:r>
              <a:rPr lang="ka-GE" sz="1200" dirty="0" smtClean="0"/>
              <a:t>ლარს. </a:t>
            </a:r>
            <a:r>
              <a:rPr lang="ka-GE" sz="1200" dirty="0"/>
              <a:t>საანგარიშო პერიოდში მიღებულ იქნა 9 600 ლარი, ნაშთმა 31 დეკემბრის  მდგომარეობით შეადგინა 9 063  ლარი, ხოლო გახარჯულ იქნა 2 420 ლარი, </a:t>
            </a:r>
            <a:endParaRPr lang="ka-GE" sz="1200" dirty="0" smtClean="0"/>
          </a:p>
          <a:p>
            <a:pPr marL="0" indent="0" algn="just">
              <a:buNone/>
            </a:pPr>
            <a:endParaRPr lang="en-US" sz="1200" dirty="0"/>
          </a:p>
          <a:p>
            <a:pPr marL="0" indent="0" algn="just">
              <a:buNone/>
            </a:pPr>
            <a:endParaRPr lang="en-US" sz="1200" dirty="0"/>
          </a:p>
        </p:txBody>
      </p:sp>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a:t>
            </a:r>
            <a:r>
              <a:rPr lang="ka-GE" sz="1200" b="0" dirty="0">
                <a:solidFill>
                  <a:schemeClr val="tx1"/>
                </a:solidFill>
              </a:rPr>
              <a:t>2</a:t>
            </a:r>
            <a:endParaRPr lang="en-US" sz="1200" b="0" dirty="0">
              <a:solidFill>
                <a:schemeClr val="tx1"/>
              </a:solidFill>
            </a:endParaRPr>
          </a:p>
        </p:txBody>
      </p:sp>
      <p:sp>
        <p:nvSpPr>
          <p:cNvPr id="6" name="Прямоугольник 5"/>
          <p:cNvSpPr/>
          <p:nvPr/>
        </p:nvSpPr>
        <p:spPr>
          <a:xfrm>
            <a:off x="169334" y="440267"/>
            <a:ext cx="8712199" cy="1200329"/>
          </a:xfrm>
          <a:prstGeom prst="rect">
            <a:avLst/>
          </a:prstGeom>
        </p:spPr>
        <p:txBody>
          <a:bodyPr wrap="square">
            <a:spAutoFit/>
          </a:bodyPr>
          <a:lstStyle/>
          <a:p>
            <a:pPr algn="just">
              <a:lnSpc>
                <a:spcPct val="150000"/>
              </a:lnSpc>
            </a:pPr>
            <a:r>
              <a:rPr lang="ka-GE" sz="1200" dirty="0"/>
              <a:t>საანგარიშო პერიოდის განმავლობაში სამსახურისათვის დამატებითი თანხების გამოყოფა და/ან ხარჯების კლასიფიკაციის მუხლებს შორის ცვლილებები არ </a:t>
            </a:r>
            <a:r>
              <a:rPr lang="ka-GE" sz="1200" dirty="0" smtClean="0"/>
              <a:t>განხორციელებულა,</a:t>
            </a:r>
            <a:r>
              <a:rPr lang="ka-GE" sz="1200" dirty="0"/>
              <a:t> ხოლო საქართველოს მთავრობის 2019 წლის 5 აპრილის N762 განკარგულებით ხარჯების კლასიფიკაციის მუხლებს შორის განხორციელებული ცვლილებების გათვალისწინებით, დაზუსტებულმა ბიუჯეტმა შეადგინა 7 350 000 </a:t>
            </a:r>
            <a:r>
              <a:rPr lang="ka-GE" sz="1200" dirty="0" smtClean="0"/>
              <a:t>ლარი</a:t>
            </a:r>
            <a:r>
              <a:rPr lang="ka-GE" sz="1200" dirty="0"/>
              <a:t>, </a:t>
            </a:r>
            <a:r>
              <a:rPr lang="ka-GE" sz="1200" dirty="0" smtClean="0"/>
              <a:t>რომელიც შემდეგნაირად გადანაწილდა:</a:t>
            </a:r>
            <a:endParaRPr lang="en-US" sz="1200" dirty="0"/>
          </a:p>
        </p:txBody>
      </p:sp>
      <p:graphicFrame>
        <p:nvGraphicFramePr>
          <p:cNvPr id="2" name="Таблица 1"/>
          <p:cNvGraphicFramePr>
            <a:graphicFrameLocks noGrp="1"/>
          </p:cNvGraphicFramePr>
          <p:nvPr>
            <p:extLst>
              <p:ext uri="{D42A27DB-BD31-4B8C-83A1-F6EECF244321}">
                <p14:modId xmlns:p14="http://schemas.microsoft.com/office/powerpoint/2010/main" val="4070069138"/>
              </p:ext>
            </p:extLst>
          </p:nvPr>
        </p:nvGraphicFramePr>
        <p:xfrm>
          <a:off x="253999" y="1640596"/>
          <a:ext cx="5367867" cy="1542871"/>
        </p:xfrm>
        <a:graphic>
          <a:graphicData uri="http://schemas.openxmlformats.org/drawingml/2006/table">
            <a:tbl>
              <a:tblPr firstRow="1" bandRow="1">
                <a:tableStyleId>{5C22544A-7EE6-4342-B048-85BDC9FD1C3A}</a:tableStyleId>
              </a:tblPr>
              <a:tblGrid>
                <a:gridCol w="2734734">
                  <a:extLst>
                    <a:ext uri="{9D8B030D-6E8A-4147-A177-3AD203B41FA5}">
                      <a16:colId xmlns:a16="http://schemas.microsoft.com/office/drawing/2014/main" val="20000"/>
                    </a:ext>
                  </a:extLst>
                </a:gridCol>
                <a:gridCol w="1100667">
                  <a:extLst>
                    <a:ext uri="{9D8B030D-6E8A-4147-A177-3AD203B41FA5}">
                      <a16:colId xmlns:a16="http://schemas.microsoft.com/office/drawing/2014/main" val="20001"/>
                    </a:ext>
                  </a:extLst>
                </a:gridCol>
                <a:gridCol w="711200">
                  <a:extLst>
                    <a:ext uri="{9D8B030D-6E8A-4147-A177-3AD203B41FA5}">
                      <a16:colId xmlns:a16="http://schemas.microsoft.com/office/drawing/2014/main" val="20002"/>
                    </a:ext>
                  </a:extLst>
                </a:gridCol>
                <a:gridCol w="821266">
                  <a:extLst>
                    <a:ext uri="{9D8B030D-6E8A-4147-A177-3AD203B41FA5}">
                      <a16:colId xmlns:a16="http://schemas.microsoft.com/office/drawing/2014/main" val="20003"/>
                    </a:ext>
                  </a:extLst>
                </a:gridCol>
              </a:tblGrid>
              <a:tr h="368424">
                <a:tc>
                  <a:txBody>
                    <a:bodyPr/>
                    <a:lstStyle/>
                    <a:p>
                      <a:pPr algn="just">
                        <a:lnSpc>
                          <a:spcPct val="105000"/>
                        </a:lnSpc>
                      </a:pPr>
                      <a:r>
                        <a:rPr lang="en-US" sz="1200" dirty="0" err="1">
                          <a:effectLst/>
                        </a:rPr>
                        <a:t>შრომის</a:t>
                      </a:r>
                      <a:r>
                        <a:rPr lang="en-US" sz="1200" dirty="0">
                          <a:effectLst/>
                        </a:rPr>
                        <a:t> </a:t>
                      </a:r>
                      <a:r>
                        <a:rPr lang="en-US" sz="1200" dirty="0" err="1">
                          <a:effectLst/>
                        </a:rPr>
                        <a:t>ანაზღაურება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2 055 000</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-12%</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28%</a:t>
                      </a:r>
                      <a:endParaRPr lang="en-US" sz="1100" dirty="0">
                        <a:solidFill>
                          <a:schemeClr val="bg1"/>
                        </a:solidFill>
                        <a:effectLst/>
                        <a:latin typeface="Calibri" panose="020F0502020204030204" pitchFamily="34" charset="0"/>
                      </a:endParaRPr>
                    </a:p>
                  </a:txBody>
                  <a:tcPr marL="68580" marR="68580" marT="0" marB="0" anchor="ctr"/>
                </a:tc>
                <a:extLst>
                  <a:ext uri="{0D108BD9-81ED-4DB2-BD59-A6C34878D82A}">
                    <a16:rowId xmlns:a16="http://schemas.microsoft.com/office/drawing/2014/main" val="10000"/>
                  </a:ext>
                </a:extLst>
              </a:tr>
              <a:tr h="226180">
                <a:tc>
                  <a:txBody>
                    <a:bodyPr/>
                    <a:lstStyle/>
                    <a:p>
                      <a:pPr algn="just">
                        <a:lnSpc>
                          <a:spcPct val="105000"/>
                        </a:lnSpc>
                      </a:pPr>
                      <a:r>
                        <a:rPr lang="en-US" sz="1200" dirty="0" err="1">
                          <a:effectLst/>
                        </a:rPr>
                        <a:t>საქონელი</a:t>
                      </a:r>
                      <a:r>
                        <a:rPr lang="en-US" sz="1200" dirty="0">
                          <a:effectLst/>
                        </a:rPr>
                        <a:t> </a:t>
                      </a:r>
                      <a:r>
                        <a:rPr lang="en-US" sz="1200" dirty="0" err="1">
                          <a:effectLst/>
                        </a:rPr>
                        <a:t>და</a:t>
                      </a:r>
                      <a:r>
                        <a:rPr lang="en-US" sz="1200" dirty="0">
                          <a:effectLst/>
                        </a:rPr>
                        <a:t> </a:t>
                      </a:r>
                      <a:r>
                        <a:rPr lang="en-US" sz="1200" dirty="0" err="1">
                          <a:effectLst/>
                        </a:rPr>
                        <a:t>მომსახურება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1 950 000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27%</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val="10001"/>
                  </a:ext>
                </a:extLst>
              </a:tr>
              <a:tr h="220133">
                <a:tc>
                  <a:txBody>
                    <a:bodyPr/>
                    <a:lstStyle/>
                    <a:p>
                      <a:pPr algn="just">
                        <a:lnSpc>
                          <a:spcPct val="105000"/>
                        </a:lnSpc>
                      </a:pPr>
                      <a:r>
                        <a:rPr lang="en-US" sz="1200" dirty="0" err="1">
                          <a:effectLst/>
                        </a:rPr>
                        <a:t>სუბსიდიები</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640 100</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+56%</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val="10002"/>
                  </a:ext>
                </a:extLst>
              </a:tr>
              <a:tr h="228600">
                <a:tc>
                  <a:txBody>
                    <a:bodyPr/>
                    <a:lstStyle/>
                    <a:p>
                      <a:pPr algn="just">
                        <a:lnSpc>
                          <a:spcPct val="105000"/>
                        </a:lnSpc>
                      </a:pPr>
                      <a:r>
                        <a:rPr lang="en-US" sz="1200" dirty="0" err="1">
                          <a:effectLst/>
                        </a:rPr>
                        <a:t>სოციალური</a:t>
                      </a:r>
                      <a:r>
                        <a:rPr lang="en-US" sz="1200" dirty="0">
                          <a:effectLst/>
                        </a:rPr>
                        <a:t> </a:t>
                      </a:r>
                      <a:r>
                        <a:rPr lang="en-US" sz="1200" dirty="0" err="1">
                          <a:effectLst/>
                        </a:rPr>
                        <a:t>უზრუნველყოფა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en-US"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125</a:t>
                      </a: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 000</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-93%</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val="10003"/>
                  </a:ext>
                </a:extLst>
              </a:tr>
              <a:tr h="245534">
                <a:tc>
                  <a:txBody>
                    <a:bodyPr/>
                    <a:lstStyle/>
                    <a:p>
                      <a:pPr algn="just">
                        <a:lnSpc>
                          <a:spcPct val="105000"/>
                        </a:lnSpc>
                      </a:pPr>
                      <a:r>
                        <a:rPr lang="en-US" sz="1200" dirty="0" err="1">
                          <a:effectLst/>
                        </a:rPr>
                        <a:t>სხვა</a:t>
                      </a:r>
                      <a:r>
                        <a:rPr lang="en-US" sz="1200" dirty="0">
                          <a:effectLst/>
                        </a:rPr>
                        <a:t> </a:t>
                      </a:r>
                      <a:r>
                        <a:rPr lang="en-US" sz="1200" dirty="0" err="1">
                          <a:effectLst/>
                        </a:rPr>
                        <a:t>ხარჯები</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en-US"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1 900</a:t>
                      </a: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 000</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+352%</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27%</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val="10004"/>
                  </a:ext>
                </a:extLst>
              </a:tr>
              <a:tr h="254000">
                <a:tc>
                  <a:txBody>
                    <a:bodyPr/>
                    <a:lstStyle/>
                    <a:p>
                      <a:pPr algn="just">
                        <a:lnSpc>
                          <a:spcPct val="105000"/>
                        </a:lnSpc>
                      </a:pPr>
                      <a:r>
                        <a:rPr lang="en-US" sz="1200">
                          <a:effectLst/>
                        </a:rPr>
                        <a:t>არაფინანსური აქტივები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474 </a:t>
                      </a:r>
                      <a:r>
                        <a:rPr lang="en-GB"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a:t>
                      </a: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-30%</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7%</a:t>
                      </a:r>
                      <a:endParaRPr lang="en-US" sz="1100" dirty="0">
                        <a:effectLst/>
                        <a:latin typeface="Calibri" panose="020F0502020204030204" pitchFamily="34" charset="0"/>
                      </a:endParaRPr>
                    </a:p>
                  </a:txBody>
                  <a:tcPr marL="68580" marR="685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43728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8533" y="656418"/>
            <a:ext cx="8805334" cy="5481916"/>
          </a:xfrm>
        </p:spPr>
        <p:txBody>
          <a:bodyPr>
            <a:normAutofit/>
          </a:bodyPr>
          <a:lstStyle/>
          <a:p>
            <a:pPr marL="0" indent="0" algn="just">
              <a:lnSpc>
                <a:spcPct val="150000"/>
              </a:lnSpc>
              <a:buNone/>
            </a:pPr>
            <a:r>
              <a:rPr lang="ka-GE" sz="1200" b="1" dirty="0" smtClean="0"/>
              <a:t>შესყიდვები</a:t>
            </a:r>
          </a:p>
          <a:p>
            <a:pPr algn="just">
              <a:lnSpc>
                <a:spcPct val="150000"/>
              </a:lnSpc>
              <a:buFont typeface="Wingdings" panose="05000000000000000000" pitchFamily="2" charset="2"/>
              <a:buChar char="§"/>
            </a:pPr>
            <a:r>
              <a:rPr lang="ka-GE" sz="1200" dirty="0" smtClean="0"/>
              <a:t>საქართელოს 2019 </a:t>
            </a:r>
            <a:r>
              <a:rPr lang="ka-GE" sz="1200" dirty="0"/>
              <a:t>წლის სახელმწიფო ბიუჯეტით სსიპ ვეტერანების საქმეთა სახელმწიფო სამსახურისათვის დამტკიცებული ასიგნებების ფარგლებში განსახორციელებელი სახელმწიფო </a:t>
            </a:r>
            <a:r>
              <a:rPr lang="ka-GE" sz="1200" b="1" dirty="0"/>
              <a:t>შესყიდვების</a:t>
            </a:r>
            <a:r>
              <a:rPr lang="ka-GE" sz="1200" dirty="0"/>
              <a:t> დამტკიცებული გეგმა განისაზღვრა  1 </a:t>
            </a:r>
            <a:r>
              <a:rPr lang="en-GB" sz="1200" dirty="0"/>
              <a:t>601 990 </a:t>
            </a:r>
            <a:r>
              <a:rPr lang="ka-GE" sz="1200" dirty="0" smtClean="0"/>
              <a:t>ლარის </a:t>
            </a:r>
            <a:r>
              <a:rPr lang="ka-GE" sz="1200" dirty="0"/>
              <a:t>ოდენობით. </a:t>
            </a:r>
            <a:endParaRPr lang="ka-GE" sz="1200" dirty="0" smtClean="0"/>
          </a:p>
          <a:p>
            <a:pPr algn="just">
              <a:lnSpc>
                <a:spcPct val="150000"/>
              </a:lnSpc>
              <a:buFont typeface="Wingdings" panose="05000000000000000000" pitchFamily="2" charset="2"/>
              <a:buChar char="§"/>
            </a:pPr>
            <a:r>
              <a:rPr lang="ka-GE" sz="1200" dirty="0" smtClean="0"/>
              <a:t>საანგარიშო </a:t>
            </a:r>
            <a:r>
              <a:rPr lang="ka-GE" sz="1200" dirty="0"/>
              <a:t>პერიოდში განხორციელებული ცვლილებების შედეგად სახელმწიფო შესყიდვების კორექტირებულმა გეგმამ შეადგინა 1 984 808 </a:t>
            </a:r>
            <a:r>
              <a:rPr lang="ka-GE" sz="1200" dirty="0" smtClean="0"/>
              <a:t>ლარი.  </a:t>
            </a:r>
          </a:p>
          <a:p>
            <a:pPr algn="just">
              <a:lnSpc>
                <a:spcPct val="150000"/>
              </a:lnSpc>
              <a:buFont typeface="Wingdings" panose="05000000000000000000" pitchFamily="2" charset="2"/>
              <a:buChar char="§"/>
            </a:pPr>
            <a:r>
              <a:rPr lang="ka-GE" sz="1200" dirty="0" smtClean="0"/>
              <a:t>სამსახურის </a:t>
            </a:r>
            <a:r>
              <a:rPr lang="ka-GE" sz="1200" dirty="0"/>
              <a:t>სტრუქტურული ერთეულების მოთხოვნების შესაბამისად, გამოცხადებულ იქნა </a:t>
            </a:r>
            <a:r>
              <a:rPr lang="ka-GE" sz="1200" dirty="0" smtClean="0"/>
              <a:t>37</a:t>
            </a:r>
            <a:r>
              <a:rPr lang="en-GB" sz="1200" dirty="0" smtClean="0"/>
              <a:t> </a:t>
            </a:r>
            <a:r>
              <a:rPr lang="ka-GE" sz="1200" dirty="0"/>
              <a:t>ელექტრონული ტენდერი, რომლიდანაც შედგა </a:t>
            </a:r>
            <a:r>
              <a:rPr lang="ka-GE" sz="1200" dirty="0" smtClean="0"/>
              <a:t>33, არ შედგა - 4.</a:t>
            </a:r>
            <a:endParaRPr lang="en-US" sz="1200" dirty="0"/>
          </a:p>
          <a:p>
            <a:pPr marL="0" indent="0">
              <a:buNone/>
            </a:pPr>
            <a:endParaRPr lang="en-US" sz="1200" dirty="0"/>
          </a:p>
        </p:txBody>
      </p:sp>
      <p:graphicFrame>
        <p:nvGraphicFramePr>
          <p:cNvPr id="5" name="Таблица 4"/>
          <p:cNvGraphicFramePr>
            <a:graphicFrameLocks noGrp="1"/>
          </p:cNvGraphicFramePr>
          <p:nvPr>
            <p:extLst>
              <p:ext uri="{D42A27DB-BD31-4B8C-83A1-F6EECF244321}">
                <p14:modId xmlns:p14="http://schemas.microsoft.com/office/powerpoint/2010/main" val="1524963749"/>
              </p:ext>
            </p:extLst>
          </p:nvPr>
        </p:nvGraphicFramePr>
        <p:xfrm>
          <a:off x="2438399" y="3320884"/>
          <a:ext cx="4419600" cy="2581897"/>
        </p:xfrm>
        <a:graphic>
          <a:graphicData uri="http://schemas.openxmlformats.org/drawingml/2006/table">
            <a:tbl>
              <a:tblPr firstRow="1" bandRow="1">
                <a:tableStyleId>{5C22544A-7EE6-4342-B048-85BDC9FD1C3A}</a:tableStyleId>
              </a:tblPr>
              <a:tblGrid>
                <a:gridCol w="3395133">
                  <a:extLst>
                    <a:ext uri="{9D8B030D-6E8A-4147-A177-3AD203B41FA5}">
                      <a16:colId xmlns:a16="http://schemas.microsoft.com/office/drawing/2014/main" val="20000"/>
                    </a:ext>
                  </a:extLst>
                </a:gridCol>
                <a:gridCol w="1024467">
                  <a:extLst>
                    <a:ext uri="{9D8B030D-6E8A-4147-A177-3AD203B41FA5}">
                      <a16:colId xmlns:a16="http://schemas.microsoft.com/office/drawing/2014/main" val="20001"/>
                    </a:ext>
                  </a:extLst>
                </a:gridCol>
              </a:tblGrid>
              <a:tr h="71534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ka-GE" sz="1200" b="1" kern="1200" dirty="0" smtClean="0">
                          <a:solidFill>
                            <a:schemeClr val="lt1"/>
                          </a:solidFill>
                          <a:effectLst/>
                          <a:latin typeface="+mn-lt"/>
                          <a:ea typeface="+mn-ea"/>
                          <a:cs typeface="+mn-cs"/>
                        </a:rPr>
                        <a:t>მომსახურებებსა და საქონლის შესყიდვაზე  გაფორმებული ხელშეკრულება</a:t>
                      </a:r>
                      <a:endParaRPr lang="en-US" sz="1200" dirty="0" smtClean="0"/>
                    </a:p>
                  </a:txBody>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ka-GE" sz="1200" dirty="0" smtClean="0"/>
                        <a:t>რაოდენობა</a:t>
                      </a:r>
                      <a:endParaRPr lang="en-US" sz="1200" dirty="0" smtClean="0"/>
                    </a:p>
                    <a:p>
                      <a:pPr algn="ctr">
                        <a:lnSpc>
                          <a:spcPct val="150000"/>
                        </a:lnSpc>
                      </a:pPr>
                      <a:endParaRPr lang="en-US" sz="1200" dirty="0"/>
                    </a:p>
                  </a:txBody>
                  <a:tcPr/>
                </a:tc>
                <a:extLst>
                  <a:ext uri="{0D108BD9-81ED-4DB2-BD59-A6C34878D82A}">
                    <a16:rowId xmlns:a16="http://schemas.microsoft.com/office/drawing/2014/main" val="10000"/>
                  </a:ext>
                </a:extLst>
              </a:tr>
              <a:tr h="466639">
                <a:tc>
                  <a:txBody>
                    <a:bodyPr/>
                    <a:lstStyle/>
                    <a:p>
                      <a:pPr>
                        <a:lnSpc>
                          <a:spcPct val="150000"/>
                        </a:lnSpc>
                      </a:pPr>
                      <a:r>
                        <a:rPr lang="ka-GE" sz="1200" kern="1200" dirty="0" smtClean="0">
                          <a:solidFill>
                            <a:schemeClr val="dk1"/>
                          </a:solidFill>
                          <a:effectLst/>
                          <a:latin typeface="+mn-lt"/>
                          <a:ea typeface="+mn-ea"/>
                          <a:cs typeface="+mn-cs"/>
                        </a:rPr>
                        <a:t>გამარტივებული შესყიდვა</a:t>
                      </a:r>
                      <a:endParaRPr lang="en-US" sz="1200" dirty="0"/>
                    </a:p>
                  </a:txBody>
                  <a:tcPr/>
                </a:tc>
                <a:tc>
                  <a:txBody>
                    <a:bodyPr/>
                    <a:lstStyle/>
                    <a:p>
                      <a:pPr algn="ctr">
                        <a:lnSpc>
                          <a:spcPct val="150000"/>
                        </a:lnSpc>
                      </a:pPr>
                      <a:r>
                        <a:rPr lang="ka-GE" sz="1200" kern="1200" dirty="0" smtClean="0">
                          <a:solidFill>
                            <a:schemeClr val="dk1"/>
                          </a:solidFill>
                          <a:effectLst/>
                          <a:latin typeface="+mn-lt"/>
                          <a:ea typeface="+mn-ea"/>
                          <a:cs typeface="+mn-cs"/>
                        </a:rPr>
                        <a:t>152</a:t>
                      </a:r>
                      <a:endParaRPr lang="en-US" sz="1200" dirty="0"/>
                    </a:p>
                  </a:txBody>
                  <a:tcPr/>
                </a:tc>
                <a:extLst>
                  <a:ext uri="{0D108BD9-81ED-4DB2-BD59-A6C34878D82A}">
                    <a16:rowId xmlns:a16="http://schemas.microsoft.com/office/drawing/2014/main" val="10001"/>
                  </a:ext>
                </a:extLst>
              </a:tr>
              <a:tr h="466639">
                <a:tc>
                  <a:txBody>
                    <a:bodyPr/>
                    <a:lstStyle/>
                    <a:p>
                      <a:pPr>
                        <a:lnSpc>
                          <a:spcPct val="150000"/>
                        </a:lnSpc>
                      </a:pPr>
                      <a:r>
                        <a:rPr lang="ka-GE" sz="1200" kern="1200" dirty="0" smtClean="0">
                          <a:solidFill>
                            <a:schemeClr val="dk1"/>
                          </a:solidFill>
                          <a:effectLst/>
                          <a:latin typeface="+mn-lt"/>
                          <a:ea typeface="+mn-ea"/>
                          <a:cs typeface="+mn-cs"/>
                        </a:rPr>
                        <a:t>ელექტრონული ტენდერი</a:t>
                      </a:r>
                      <a:endParaRPr lang="en-US" sz="1200" dirty="0"/>
                    </a:p>
                  </a:txBody>
                  <a:tcPr/>
                </a:tc>
                <a:tc>
                  <a:txBody>
                    <a:bodyPr/>
                    <a:lstStyle/>
                    <a:p>
                      <a:pPr algn="ctr">
                        <a:lnSpc>
                          <a:spcPct val="150000"/>
                        </a:lnSpc>
                      </a:pPr>
                      <a:r>
                        <a:rPr lang="ka-GE" sz="1200" dirty="0" smtClean="0"/>
                        <a:t>32</a:t>
                      </a:r>
                      <a:endParaRPr lang="en-US" sz="1200" dirty="0"/>
                    </a:p>
                  </a:txBody>
                  <a:tcPr/>
                </a:tc>
                <a:extLst>
                  <a:ext uri="{0D108BD9-81ED-4DB2-BD59-A6C34878D82A}">
                    <a16:rowId xmlns:a16="http://schemas.microsoft.com/office/drawing/2014/main" val="10003"/>
                  </a:ext>
                </a:extLst>
              </a:tr>
              <a:tr h="466639">
                <a:tc>
                  <a:txBody>
                    <a:bodyPr/>
                    <a:lstStyle/>
                    <a:p>
                      <a:pPr>
                        <a:lnSpc>
                          <a:spcPct val="150000"/>
                        </a:lnSpc>
                      </a:pPr>
                      <a:r>
                        <a:rPr lang="ka-GE" sz="1200" kern="1200" dirty="0" smtClean="0">
                          <a:solidFill>
                            <a:schemeClr val="dk1"/>
                          </a:solidFill>
                          <a:effectLst/>
                          <a:latin typeface="+mn-lt"/>
                          <a:ea typeface="+mn-ea"/>
                          <a:cs typeface="+mn-cs"/>
                        </a:rPr>
                        <a:t>კონსოლიდირებული ტენდერი</a:t>
                      </a:r>
                      <a:endParaRPr lang="en-US" sz="1200" dirty="0"/>
                    </a:p>
                  </a:txBody>
                  <a:tcPr/>
                </a:tc>
                <a:tc>
                  <a:txBody>
                    <a:bodyPr/>
                    <a:lstStyle/>
                    <a:p>
                      <a:pPr algn="ctr">
                        <a:lnSpc>
                          <a:spcPct val="150000"/>
                        </a:lnSpc>
                      </a:pPr>
                      <a:r>
                        <a:rPr lang="ka-GE" sz="1200" dirty="0" smtClean="0"/>
                        <a:t>20</a:t>
                      </a:r>
                      <a:endParaRPr lang="en-US" sz="1200" dirty="0"/>
                    </a:p>
                  </a:txBody>
                  <a:tcPr/>
                </a:tc>
                <a:extLst>
                  <a:ext uri="{0D108BD9-81ED-4DB2-BD59-A6C34878D82A}">
                    <a16:rowId xmlns:a16="http://schemas.microsoft.com/office/drawing/2014/main" val="10004"/>
                  </a:ext>
                </a:extLst>
              </a:tr>
              <a:tr h="466639">
                <a:tc>
                  <a:txBody>
                    <a:bodyPr/>
                    <a:lstStyle/>
                    <a:p>
                      <a:pPr>
                        <a:lnSpc>
                          <a:spcPct val="150000"/>
                        </a:lnSpc>
                      </a:pPr>
                      <a:r>
                        <a:rPr lang="ka-GE" sz="1200" dirty="0" smtClean="0"/>
                        <a:t>სულ</a:t>
                      </a:r>
                      <a:endParaRPr lang="en-US" sz="1200" dirty="0"/>
                    </a:p>
                  </a:txBody>
                  <a:tcPr/>
                </a:tc>
                <a:tc>
                  <a:txBody>
                    <a:bodyPr/>
                    <a:lstStyle/>
                    <a:p>
                      <a:pPr algn="ctr">
                        <a:lnSpc>
                          <a:spcPct val="150000"/>
                        </a:lnSpc>
                      </a:pPr>
                      <a:r>
                        <a:rPr lang="ka-GE" sz="1200" dirty="0" smtClean="0"/>
                        <a:t>203</a:t>
                      </a:r>
                      <a:endParaRPr lang="en-US" sz="1200" dirty="0"/>
                    </a:p>
                  </a:txBody>
                  <a:tcPr/>
                </a:tc>
                <a:extLst>
                  <a:ext uri="{0D108BD9-81ED-4DB2-BD59-A6C34878D82A}">
                    <a16:rowId xmlns:a16="http://schemas.microsoft.com/office/drawing/2014/main" val="10005"/>
                  </a:ext>
                </a:extLst>
              </a:tr>
            </a:tbl>
          </a:graphicData>
        </a:graphic>
      </p:graphicFrame>
      <p:sp>
        <p:nvSpPr>
          <p:cNvPr id="8" name="Номер слайда 7"/>
          <p:cNvSpPr>
            <a:spLocks noGrp="1"/>
          </p:cNvSpPr>
          <p:nvPr>
            <p:ph type="sldNum" sz="quarter" idx="12"/>
          </p:nvPr>
        </p:nvSpPr>
        <p:spPr>
          <a:xfrm>
            <a:off x="8119532" y="6510887"/>
            <a:ext cx="1066800" cy="329184"/>
          </a:xfrm>
        </p:spPr>
        <p:txBody>
          <a:bodyPr/>
          <a:lstStyle/>
          <a:p>
            <a:pPr algn="r"/>
            <a:r>
              <a:rPr lang="en-US" sz="1200" b="0" dirty="0" smtClean="0">
                <a:solidFill>
                  <a:schemeClr val="tx1"/>
                </a:solidFill>
              </a:rPr>
              <a:t>1</a:t>
            </a:r>
            <a:r>
              <a:rPr lang="ka-GE" sz="1200" b="0" dirty="0">
                <a:solidFill>
                  <a:schemeClr val="tx1"/>
                </a:solidFill>
              </a:rPr>
              <a:t>3</a:t>
            </a:r>
            <a:endParaRPr lang="en-US" sz="1200" b="0" dirty="0">
              <a:solidFill>
                <a:schemeClr val="tx1"/>
              </a:solidFill>
            </a:endParaRPr>
          </a:p>
        </p:txBody>
      </p:sp>
    </p:spTree>
    <p:extLst>
      <p:ext uri="{BB962C8B-B14F-4D97-AF65-F5344CB8AC3E}">
        <p14:creationId xmlns:p14="http://schemas.microsoft.com/office/powerpoint/2010/main" val="37090614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23332"/>
            <a:ext cx="9144000" cy="6434667"/>
          </a:xfrm>
        </p:spPr>
        <p:txBody>
          <a:bodyPr>
            <a:normAutofit/>
          </a:bodyPr>
          <a:lstStyle/>
          <a:p>
            <a:pPr marL="0" indent="0" algn="ctr">
              <a:buNone/>
            </a:pPr>
            <a:endParaRPr lang="ka-GE" sz="1400" dirty="0" smtClean="0"/>
          </a:p>
          <a:p>
            <a:pPr marL="0" indent="0" algn="ctr">
              <a:buNone/>
            </a:pPr>
            <a:endParaRPr lang="en-US" sz="1400" b="1" dirty="0" smtClean="0"/>
          </a:p>
          <a:p>
            <a:pPr marL="0" indent="0" algn="ctr">
              <a:buNone/>
            </a:pPr>
            <a:endParaRPr lang="en-US" sz="1400" b="1" dirty="0"/>
          </a:p>
          <a:p>
            <a:pPr marL="0" indent="0" algn="ctr">
              <a:buNone/>
            </a:pPr>
            <a:endParaRPr lang="ka-GE" sz="1400" b="1" dirty="0" smtClean="0"/>
          </a:p>
          <a:p>
            <a:pPr marL="0" indent="0" algn="ctr">
              <a:buNone/>
            </a:pPr>
            <a:r>
              <a:rPr lang="ka-GE" sz="1400" b="1" dirty="0" smtClean="0"/>
              <a:t>ადმინისტრაციული დეპარტამენტი</a:t>
            </a:r>
          </a:p>
          <a:p>
            <a:pPr marL="0" indent="0" algn="ctr">
              <a:buNone/>
            </a:pPr>
            <a:endParaRPr lang="ka-GE" sz="1400" b="1" dirty="0" smtClean="0"/>
          </a:p>
          <a:p>
            <a:pPr marL="0" indent="0" algn="just">
              <a:lnSpc>
                <a:spcPct val="150000"/>
              </a:lnSpc>
              <a:buNone/>
            </a:pPr>
            <a:endParaRPr lang="en-US" sz="1200" b="1" dirty="0"/>
          </a:p>
          <a:p>
            <a:pPr lvl="0" algn="just">
              <a:lnSpc>
                <a:spcPct val="150000"/>
              </a:lnSpc>
            </a:pPr>
            <a:r>
              <a:rPr lang="ka-GE" sz="1200" b="1" dirty="0"/>
              <a:t>ადამიანური რესურსების მართვის განყოფილების მიერ </a:t>
            </a:r>
            <a:r>
              <a:rPr lang="ka-GE" sz="1200" dirty="0" smtClean="0"/>
              <a:t>ადამიანური </a:t>
            </a:r>
            <a:r>
              <a:rPr lang="ka-GE" sz="1200" dirty="0"/>
              <a:t>რესურსების მართვის ავტომატიზირებულ სისტემაში (</a:t>
            </a:r>
            <a:r>
              <a:rPr lang="en-US" sz="1200" dirty="0" err="1"/>
              <a:t>eHRMS</a:t>
            </a:r>
            <a:r>
              <a:rPr lang="ka-GE" sz="1200" dirty="0"/>
              <a:t>) მიმდინარეობს თანამშრომელთა  მონაცემების </a:t>
            </a:r>
            <a:r>
              <a:rPr lang="ka-GE" sz="1200" dirty="0" smtClean="0"/>
              <a:t>განახლება </a:t>
            </a:r>
            <a:r>
              <a:rPr lang="ka-GE" sz="1200" dirty="0"/>
              <a:t>და ადმინისტრირება; </a:t>
            </a:r>
            <a:endParaRPr lang="ka-GE" sz="1200" dirty="0" smtClean="0"/>
          </a:p>
          <a:p>
            <a:pPr algn="just">
              <a:lnSpc>
                <a:spcPct val="150000"/>
              </a:lnSpc>
            </a:pPr>
            <a:r>
              <a:rPr lang="ka-GE" sz="1200" dirty="0"/>
              <a:t>შეტანილი იქნა ცვლილებები დანიშვნის შესახებ 105 ბრძანებაში შრომის ანაზღაურების ნაწილში;</a:t>
            </a:r>
            <a:endParaRPr lang="en-US" sz="1200" dirty="0"/>
          </a:p>
          <a:p>
            <a:pPr lvl="0" algn="just">
              <a:lnSpc>
                <a:spcPct val="150000"/>
              </a:lnSpc>
            </a:pPr>
            <a:r>
              <a:rPr lang="ka-GE" sz="1200" dirty="0"/>
              <a:t>ყოველთვიური ელექტრონული ტაბელის წარმოება (</a:t>
            </a:r>
            <a:r>
              <a:rPr lang="en-US" sz="1200" dirty="0" err="1"/>
              <a:t>eHRMS</a:t>
            </a:r>
            <a:r>
              <a:rPr lang="en-US" sz="1200" dirty="0"/>
              <a:t>-</a:t>
            </a:r>
            <a:r>
              <a:rPr lang="ka-GE" sz="1200" dirty="0"/>
              <a:t>პროგრამით);</a:t>
            </a:r>
            <a:endParaRPr lang="en-US" sz="1200" dirty="0"/>
          </a:p>
          <a:p>
            <a:pPr lvl="0" algn="just">
              <a:lnSpc>
                <a:spcPct val="150000"/>
              </a:lnSpc>
            </a:pPr>
            <a:r>
              <a:rPr lang="ka-GE" sz="1200" dirty="0"/>
              <a:t>153 თანამშრომლებზე სამსახურებრივი ბარათების დაბეჭდვის უზრუნველყოფა;</a:t>
            </a:r>
            <a:endParaRPr lang="en-US" sz="1200" dirty="0"/>
          </a:p>
          <a:p>
            <a:pPr lvl="0" algn="just">
              <a:lnSpc>
                <a:spcPct val="150000"/>
              </a:lnSpc>
            </a:pPr>
            <a:r>
              <a:rPr lang="ka-GE" sz="1200" dirty="0"/>
              <a:t>განყოფილებაში შემოსული 402 დოკუმენტის განხილვა და რეაგირება, შედეგად მომზადდა </a:t>
            </a:r>
            <a:r>
              <a:rPr lang="ka-GE" sz="1200" dirty="0" smtClean="0"/>
              <a:t>578 </a:t>
            </a:r>
            <a:r>
              <a:rPr lang="ka-GE" sz="1200" dirty="0"/>
              <a:t>ბრძანება და </a:t>
            </a:r>
            <a:r>
              <a:rPr lang="ka-GE" sz="1200" dirty="0" smtClean="0"/>
              <a:t>56 </a:t>
            </a:r>
            <a:r>
              <a:rPr lang="ka-GE" sz="1200" dirty="0"/>
              <a:t>ხელშეკრულება;</a:t>
            </a:r>
            <a:endParaRPr lang="en-US" sz="1200" dirty="0"/>
          </a:p>
          <a:p>
            <a:pPr lvl="0" algn="just">
              <a:lnSpc>
                <a:spcPct val="150000"/>
              </a:lnSpc>
            </a:pPr>
            <a:r>
              <a:rPr lang="ka-GE" sz="1200" dirty="0" smtClean="0"/>
              <a:t>60 </a:t>
            </a:r>
            <a:r>
              <a:rPr lang="ka-GE" sz="1200" dirty="0"/>
              <a:t>შრომით ხელშეკრულებაში შეტანილ იქნა ცვლილებები;</a:t>
            </a:r>
            <a:endParaRPr lang="en-US" sz="1200" dirty="0"/>
          </a:p>
          <a:p>
            <a:pPr lvl="0" algn="just">
              <a:lnSpc>
                <a:spcPct val="150000"/>
              </a:lnSpc>
            </a:pPr>
            <a:r>
              <a:rPr lang="ka-GE" sz="1200" dirty="0"/>
              <a:t>მაისის  თვეში ჩატარდა საკონკურსო კომისიის სხდომა, სხდომაზე (28 აპლიკანტის მონაცემების განხილვის შემდეგ) განსახილველად გატანილი იყო 5 აპლიკანტის მონაცემები, შედეგად შეირჩა ერთი;</a:t>
            </a:r>
            <a:endParaRPr lang="en-US" sz="1200" dirty="0"/>
          </a:p>
          <a:p>
            <a:pPr lvl="0" algn="just">
              <a:lnSpc>
                <a:spcPct val="150000"/>
              </a:lnSpc>
            </a:pPr>
            <a:r>
              <a:rPr lang="ka-GE" sz="1200" dirty="0"/>
              <a:t>ივნისის თვეში გამოცხადდა კონკურსი ორ ვაკანტურ </a:t>
            </a:r>
            <a:r>
              <a:rPr lang="ka-GE" sz="1200" dirty="0" smtClean="0"/>
              <a:t>თანამდებობაზე, </a:t>
            </a:r>
            <a:r>
              <a:rPr lang="ka-GE" sz="1200" dirty="0"/>
              <a:t>კონკურსის წესით შეირჩა </a:t>
            </a:r>
            <a:r>
              <a:rPr lang="ka-GE" sz="1200" dirty="0" smtClean="0"/>
              <a:t>ორი;</a:t>
            </a:r>
          </a:p>
          <a:p>
            <a:pPr lvl="0"/>
            <a:r>
              <a:rPr lang="en-US" sz="1200" dirty="0" err="1"/>
              <a:t>გამოცხადა</a:t>
            </a:r>
            <a:r>
              <a:rPr lang="en-US" sz="1200" dirty="0"/>
              <a:t> </a:t>
            </a:r>
            <a:r>
              <a:rPr lang="en-US" sz="1200" dirty="0" err="1"/>
              <a:t>კონკურსი</a:t>
            </a:r>
            <a:r>
              <a:rPr lang="en-US" sz="1200" dirty="0"/>
              <a:t> </a:t>
            </a:r>
            <a:r>
              <a:rPr lang="en-US" sz="1200" dirty="0" err="1"/>
              <a:t>ორ</a:t>
            </a:r>
            <a:r>
              <a:rPr lang="en-US" sz="1200" dirty="0"/>
              <a:t> </a:t>
            </a:r>
            <a:r>
              <a:rPr lang="en-US" sz="1200" dirty="0" err="1"/>
              <a:t>ვაკანტურ</a:t>
            </a:r>
            <a:r>
              <a:rPr lang="en-US" sz="1200" dirty="0"/>
              <a:t> </a:t>
            </a:r>
            <a:r>
              <a:rPr lang="en-US" sz="1200" dirty="0" err="1"/>
              <a:t>თანამდებობაზე</a:t>
            </a:r>
            <a:r>
              <a:rPr lang="en-US" sz="1200" dirty="0"/>
              <a:t>, </a:t>
            </a:r>
            <a:r>
              <a:rPr lang="en-US" sz="1200" dirty="0" err="1"/>
              <a:t>მიმდინარეობს</a:t>
            </a:r>
            <a:r>
              <a:rPr lang="en-US" sz="1200" dirty="0"/>
              <a:t> </a:t>
            </a:r>
            <a:r>
              <a:rPr lang="en-US" sz="1200" dirty="0" err="1" smtClean="0"/>
              <a:t>შემოსული</a:t>
            </a:r>
            <a:r>
              <a:rPr lang="en-US" sz="1200" dirty="0" smtClean="0"/>
              <a:t> </a:t>
            </a:r>
            <a:r>
              <a:rPr lang="en-US" sz="1200" dirty="0" err="1"/>
              <a:t>განაცხადების</a:t>
            </a:r>
            <a:r>
              <a:rPr lang="en-US" sz="1200" dirty="0"/>
              <a:t> </a:t>
            </a:r>
            <a:r>
              <a:rPr lang="en-US" sz="1200" dirty="0" err="1"/>
              <a:t>დამუშავება</a:t>
            </a:r>
            <a:r>
              <a:rPr lang="en-US" sz="1200" dirty="0"/>
              <a:t> </a:t>
            </a:r>
            <a:r>
              <a:rPr lang="ka-GE" sz="1200" dirty="0" smtClean="0"/>
              <a:t>.</a:t>
            </a:r>
            <a:r>
              <a:rPr lang="en-US" sz="1200" dirty="0" smtClean="0"/>
              <a:t>                </a:t>
            </a:r>
            <a:endParaRPr lang="en-US" sz="1200" dirty="0"/>
          </a:p>
          <a:p>
            <a:pPr marL="0" lvl="0" indent="0" algn="just">
              <a:lnSpc>
                <a:spcPct val="150000"/>
              </a:lnSpc>
              <a:buNone/>
            </a:pPr>
            <a:r>
              <a:rPr lang="ka-GE" sz="1200" dirty="0" smtClean="0"/>
              <a:t>  </a:t>
            </a:r>
            <a:endParaRPr lang="en-US" sz="1200" dirty="0"/>
          </a:p>
          <a:p>
            <a:pPr marL="0" indent="0" algn="just">
              <a:lnSpc>
                <a:spcPct val="200000"/>
              </a:lnSpc>
              <a:buNone/>
            </a:pP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a:t>
            </a:r>
            <a:r>
              <a:rPr lang="ka-GE" sz="1200" b="0" dirty="0">
                <a:solidFill>
                  <a:schemeClr val="tx1"/>
                </a:solidFill>
              </a:rPr>
              <a:t>4</a:t>
            </a:r>
            <a:endParaRPr lang="en-US" sz="1200" b="0" dirty="0">
              <a:solidFill>
                <a:schemeClr val="tx1"/>
              </a:solidFill>
            </a:endParaRPr>
          </a:p>
        </p:txBody>
      </p:sp>
    </p:spTree>
    <p:extLst>
      <p:ext uri="{BB962C8B-B14F-4D97-AF65-F5344CB8AC3E}">
        <p14:creationId xmlns:p14="http://schemas.microsoft.com/office/powerpoint/2010/main" val="901525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89467"/>
            <a:ext cx="9144000" cy="6468533"/>
          </a:xfrm>
        </p:spPr>
        <p:txBody>
          <a:bodyPr>
            <a:normAutofit/>
          </a:bodyPr>
          <a:lstStyle/>
          <a:p>
            <a:pPr marL="0" indent="0" fontAlgn="ctr">
              <a:buNone/>
            </a:pPr>
            <a:r>
              <a:rPr lang="ka-GE" sz="1400" b="1" dirty="0"/>
              <a:t>საქმისწარმოების </a:t>
            </a:r>
            <a:r>
              <a:rPr lang="ka-GE" sz="1400" b="1" dirty="0" smtClean="0"/>
              <a:t>განყოფილება</a:t>
            </a:r>
            <a:endParaRPr lang="ka-GE" sz="1100" b="1" dirty="0" smtClean="0"/>
          </a:p>
          <a:p>
            <a:pPr marL="0" indent="0" fontAlgn="ctr">
              <a:buNone/>
            </a:pPr>
            <a:r>
              <a:rPr lang="ka-GE" sz="1600" b="1" dirty="0"/>
              <a:t/>
            </a:r>
            <a:br>
              <a:rPr lang="ka-GE" sz="1600" b="1" dirty="0"/>
            </a:br>
            <a:r>
              <a:rPr lang="ka-GE" sz="1200" dirty="0"/>
              <a:t>არასაიდუმლო დოკუმენტბრუნვის რაოდენობამ შეადგინა - </a:t>
            </a:r>
            <a:r>
              <a:rPr lang="ka-GE" sz="1200" b="1" dirty="0" smtClean="0"/>
              <a:t>30 112</a:t>
            </a:r>
            <a:r>
              <a:rPr lang="ka-GE" sz="1200" dirty="0" smtClean="0"/>
              <a:t>;</a:t>
            </a:r>
            <a:endParaRPr lang="ka-GE" sz="1200" b="1" dirty="0" smtClean="0"/>
          </a:p>
          <a:p>
            <a:pPr marL="0" indent="0" fontAlgn="ctr">
              <a:buNone/>
            </a:pPr>
            <a:r>
              <a:rPr lang="ka-GE" sz="1200" dirty="0" smtClean="0">
                <a:latin typeface="Sylfaen" panose="010A0502050306030303" pitchFamily="18" charset="0"/>
              </a:rPr>
              <a:t>შემოსული კორესპონდენცია -</a:t>
            </a:r>
            <a:r>
              <a:rPr lang="ka-GE" sz="1200" dirty="0">
                <a:latin typeface="Sylfaen" panose="010A0502050306030303" pitchFamily="18" charset="0"/>
              </a:rPr>
              <a:t> </a:t>
            </a:r>
            <a:r>
              <a:rPr lang="ka-GE" sz="1200" dirty="0" smtClean="0">
                <a:latin typeface="Sylfaen" panose="010A0502050306030303" pitchFamily="18" charset="0"/>
              </a:rPr>
              <a:t>12 243;</a:t>
            </a:r>
            <a:endParaRPr lang="ka-GE" sz="1200" dirty="0">
              <a:latin typeface="Sylfaen" panose="010A0502050306030303" pitchFamily="18" charset="0"/>
            </a:endParaRPr>
          </a:p>
          <a:p>
            <a:pPr marL="0" indent="0" fontAlgn="ctr">
              <a:buNone/>
            </a:pPr>
            <a:r>
              <a:rPr lang="ka-GE" sz="1200" dirty="0" smtClean="0">
                <a:latin typeface="Sylfaen" panose="010A0502050306030303" pitchFamily="18" charset="0"/>
              </a:rPr>
              <a:t>გასული კორესპონდენცია - 9 687;</a:t>
            </a:r>
            <a:endParaRPr lang="ru-RU" sz="1200" dirty="0" smtClean="0">
              <a:latin typeface="Sylfaen" panose="010A0502050306030303" pitchFamily="18" charset="0"/>
            </a:endParaRPr>
          </a:p>
          <a:p>
            <a:pPr marL="0" indent="0" fontAlgn="ctr">
              <a:buNone/>
            </a:pPr>
            <a:r>
              <a:rPr lang="ka-GE" sz="1200" dirty="0" smtClean="0">
                <a:latin typeface="Sylfaen" panose="010A0502050306030303" pitchFamily="18" charset="0"/>
              </a:rPr>
              <a:t>შიდა დოკუმენტბრუნვა - 7 652;</a:t>
            </a:r>
          </a:p>
          <a:p>
            <a:pPr marL="0" indent="0" fontAlgn="ctr">
              <a:buNone/>
            </a:pPr>
            <a:r>
              <a:rPr lang="ka-GE" sz="1200" dirty="0" smtClean="0">
                <a:latin typeface="Sylfaen" panose="010A0502050306030303" pitchFamily="18" charset="0"/>
              </a:rPr>
              <a:t>საორგანიზაციო ბრძანებები - 530;</a:t>
            </a:r>
          </a:p>
          <a:p>
            <a:pPr marL="0" indent="0" fontAlgn="ctr">
              <a:buNone/>
            </a:pPr>
            <a:r>
              <a:rPr lang="ka-GE" sz="1200" dirty="0" smtClean="0"/>
              <a:t>მოქალაქეების </a:t>
            </a:r>
            <a:r>
              <a:rPr lang="ka-GE" sz="1200" dirty="0"/>
              <a:t>მიერ შემოტანილმა განცხადებების საერთო რაოდენობამ შეადგინა - </a:t>
            </a:r>
            <a:r>
              <a:rPr lang="ka-GE" sz="1200" dirty="0" smtClean="0"/>
              <a:t>7 425</a:t>
            </a:r>
          </a:p>
          <a:p>
            <a:pPr marL="0" indent="0" fontAlgn="ctr">
              <a:buNone/>
            </a:pPr>
            <a:r>
              <a:rPr lang="ka-GE" sz="1200" dirty="0"/>
              <a:t>საფოსტო-საკურიერო მომსახურებით გაგზავნილია - </a:t>
            </a:r>
            <a:r>
              <a:rPr lang="ka-GE" sz="1200" b="1" dirty="0"/>
              <a:t>4 323</a:t>
            </a:r>
            <a:r>
              <a:rPr lang="ka-GE" sz="1200" dirty="0"/>
              <a:t> წერილი, ხოლო მოქალაქეთა მისაღებიდან ხელზე გაიცა - </a:t>
            </a:r>
            <a:r>
              <a:rPr lang="ka-GE" sz="1200" b="1" dirty="0"/>
              <a:t>4 401</a:t>
            </a:r>
            <a:r>
              <a:rPr lang="ka-GE" sz="1200" dirty="0"/>
              <a:t> დოკუმენტი.</a:t>
            </a:r>
            <a:endParaRPr lang="en-US" sz="1200" dirty="0"/>
          </a:p>
          <a:p>
            <a:pPr marL="0" indent="0" fontAlgn="ctr">
              <a:buNone/>
            </a:pPr>
            <a:endParaRPr lang="en-US" sz="1200" dirty="0">
              <a:latin typeface="Sylfaen" panose="010A0502050306030303"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497277660"/>
              </p:ext>
            </p:extLst>
          </p:nvPr>
        </p:nvGraphicFramePr>
        <p:xfrm>
          <a:off x="110063" y="2688557"/>
          <a:ext cx="7450669" cy="4169443"/>
        </p:xfrm>
        <a:graphic>
          <a:graphicData uri="http://schemas.openxmlformats.org/drawingml/2006/table">
            <a:tbl>
              <a:tblPr/>
              <a:tblGrid>
                <a:gridCol w="756001">
                  <a:extLst>
                    <a:ext uri="{9D8B030D-6E8A-4147-A177-3AD203B41FA5}">
                      <a16:colId xmlns:a16="http://schemas.microsoft.com/office/drawing/2014/main" val="20000"/>
                    </a:ext>
                  </a:extLst>
                </a:gridCol>
                <a:gridCol w="5531138">
                  <a:extLst>
                    <a:ext uri="{9D8B030D-6E8A-4147-A177-3AD203B41FA5}">
                      <a16:colId xmlns:a16="http://schemas.microsoft.com/office/drawing/2014/main" val="20001"/>
                    </a:ext>
                  </a:extLst>
                </a:gridCol>
                <a:gridCol w="1163530">
                  <a:extLst>
                    <a:ext uri="{9D8B030D-6E8A-4147-A177-3AD203B41FA5}">
                      <a16:colId xmlns:a16="http://schemas.microsoft.com/office/drawing/2014/main" val="20002"/>
                    </a:ext>
                  </a:extLst>
                </a:gridCol>
              </a:tblGrid>
              <a:tr h="463776">
                <a:tc>
                  <a:txBody>
                    <a:bodyPr/>
                    <a:lstStyle/>
                    <a:p>
                      <a:pPr algn="ctr" fontAlgn="ctr"/>
                      <a:r>
                        <a:rPr lang="en-US" sz="1200" b="1" i="0" u="none" strike="noStrike" dirty="0">
                          <a:solidFill>
                            <a:schemeClr val="tx1"/>
                          </a:solidFill>
                          <a:effectLst/>
                          <a:latin typeface="Sylfaen" panose="010A0502050306030303" pitchFamily="18" charset="0"/>
                        </a:rPr>
                        <a:t>№</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დასახელება </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რაოდენობა</a:t>
                      </a:r>
                      <a:endParaRPr lang="ka-GE"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2503">
                <a:tc>
                  <a:txBody>
                    <a:bodyPr/>
                    <a:lstStyle/>
                    <a:p>
                      <a:pPr algn="ctr" fontAlgn="ctr"/>
                      <a:r>
                        <a:rPr lang="en-US" sz="1200" b="1" i="0" u="none" strike="noStrike" dirty="0">
                          <a:solidFill>
                            <a:schemeClr val="tx1"/>
                          </a:solidFill>
                          <a:effectLst/>
                          <a:latin typeface="Sylfaen" panose="010A0502050306030303" pitchFamily="18" charset="0"/>
                        </a:rPr>
                        <a:t>1</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სამედიცინო </a:t>
                      </a:r>
                      <a:r>
                        <a:rPr lang="ka-GE" sz="1200" b="1" i="0" u="none" strike="noStrike" dirty="0" smtClean="0">
                          <a:solidFill>
                            <a:schemeClr val="tx1"/>
                          </a:solidFill>
                          <a:effectLst/>
                          <a:latin typeface="Sylfaen" panose="010A0502050306030303" pitchFamily="18" charset="0"/>
                        </a:rPr>
                        <a:t>მომსახურების </a:t>
                      </a:r>
                      <a:r>
                        <a:rPr lang="ka-GE" sz="1200" b="1" i="0" u="none" strike="noStrike" dirty="0" smtClean="0">
                          <a:solidFill>
                            <a:schemeClr val="tx1"/>
                          </a:solidFill>
                          <a:effectLst/>
                          <a:latin typeface="Sylfaen" panose="010A0502050306030303" pitchFamily="18" charset="0"/>
                        </a:rPr>
                        <a:t>თაობაზე</a:t>
                      </a:r>
                      <a:endParaRPr lang="ka-GE"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kern="1200" dirty="0" smtClean="0">
                          <a:solidFill>
                            <a:schemeClr val="tx1"/>
                          </a:solidFill>
                          <a:effectLst/>
                          <a:latin typeface="Sylfaen" panose="010A0502050306030303" pitchFamily="18" charset="0"/>
                          <a:ea typeface="+mn-ea"/>
                          <a:cs typeface="+mn-cs"/>
                        </a:rPr>
                        <a:t>3 448</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82503">
                <a:tc>
                  <a:txBody>
                    <a:bodyPr/>
                    <a:lstStyle/>
                    <a:p>
                      <a:pPr algn="ctr" fontAlgn="ctr"/>
                      <a:r>
                        <a:rPr lang="en-US" sz="1200" b="1" i="0" u="none" strike="noStrike" dirty="0">
                          <a:solidFill>
                            <a:schemeClr val="tx1"/>
                          </a:solidFill>
                          <a:effectLst/>
                          <a:latin typeface="Sylfaen" panose="010A0502050306030303" pitchFamily="18" charset="0"/>
                        </a:rPr>
                        <a:t>2</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ვეტერანობის დამადასტურებელი ცნობის 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kern="1200" dirty="0" smtClean="0">
                          <a:solidFill>
                            <a:schemeClr val="tx1"/>
                          </a:solidFill>
                          <a:effectLst/>
                          <a:latin typeface="Sylfaen" panose="010A0502050306030303" pitchFamily="18" charset="0"/>
                          <a:ea typeface="+mn-ea"/>
                          <a:cs typeface="+mn-cs"/>
                        </a:rPr>
                        <a:t>666</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71836">
                <a:tc>
                  <a:txBody>
                    <a:bodyPr/>
                    <a:lstStyle/>
                    <a:p>
                      <a:pPr algn="ctr" fontAlgn="ctr"/>
                      <a:r>
                        <a:rPr lang="en-US" sz="1200" b="1" i="0" u="none" strike="noStrike" dirty="0">
                          <a:solidFill>
                            <a:schemeClr val="tx1"/>
                          </a:solidFill>
                          <a:effectLst/>
                          <a:latin typeface="Sylfaen" panose="010A0502050306030303" pitchFamily="18" charset="0"/>
                        </a:rPr>
                        <a:t>3</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smtClean="0">
                          <a:solidFill>
                            <a:schemeClr val="tx1"/>
                          </a:solidFill>
                          <a:effectLst/>
                          <a:latin typeface="Sylfaen" panose="010A0502050306030303" pitchFamily="18" charset="0"/>
                        </a:rPr>
                        <a:t>სხვადასხვა სტრუქტურიდან ჩარიცხვა </a:t>
                      </a:r>
                      <a:r>
                        <a:rPr lang="ka-GE" sz="1200" b="1" i="0" u="none" strike="noStrike" dirty="0">
                          <a:solidFill>
                            <a:schemeClr val="tx1"/>
                          </a:solidFill>
                          <a:effectLst/>
                          <a:latin typeface="Sylfaen" panose="010A0502050306030303" pitchFamily="18" charset="0"/>
                        </a:rPr>
                        <a:t>- </a:t>
                      </a:r>
                      <a:r>
                        <a:rPr lang="ka-GE" sz="1200" b="1" i="0" u="none" strike="noStrike" dirty="0" smtClean="0">
                          <a:solidFill>
                            <a:schemeClr val="tx1"/>
                          </a:solidFill>
                          <a:effectLst/>
                          <a:latin typeface="Sylfaen" panose="010A0502050306030303" pitchFamily="18" charset="0"/>
                        </a:rPr>
                        <a:t>ამორიცხვის გამოთხოვის თაობაზე</a:t>
                      </a:r>
                      <a:endParaRPr lang="ka-GE"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501</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82503">
                <a:tc>
                  <a:txBody>
                    <a:bodyPr/>
                    <a:lstStyle/>
                    <a:p>
                      <a:pPr algn="ctr" fontAlgn="ctr"/>
                      <a:r>
                        <a:rPr lang="en-US" sz="1200" b="1" i="0" u="none" strike="noStrike" dirty="0">
                          <a:solidFill>
                            <a:schemeClr val="tx1"/>
                          </a:solidFill>
                          <a:effectLst/>
                          <a:latin typeface="Sylfaen" panose="010A0502050306030303" pitchFamily="18" charset="0"/>
                        </a:rPr>
                        <a:t>4</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საცურაო აუზის 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530</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82503">
                <a:tc>
                  <a:txBody>
                    <a:bodyPr/>
                    <a:lstStyle/>
                    <a:p>
                      <a:pPr algn="ctr" fontAlgn="ctr"/>
                      <a:r>
                        <a:rPr lang="en-US" sz="1200" b="1" i="0" u="none" strike="noStrike" dirty="0">
                          <a:solidFill>
                            <a:schemeClr val="tx1"/>
                          </a:solidFill>
                          <a:effectLst/>
                          <a:latin typeface="Sylfaen" panose="010A0502050306030303" pitchFamily="18" charset="0"/>
                        </a:rPr>
                        <a:t>5</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სტატუსის მინიჭების 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574</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82503">
                <a:tc>
                  <a:txBody>
                    <a:bodyPr/>
                    <a:lstStyle/>
                    <a:p>
                      <a:pPr algn="ctr" fontAlgn="ctr"/>
                      <a:r>
                        <a:rPr lang="en-US" sz="1200" b="1" i="0" u="none" strike="noStrike" dirty="0">
                          <a:solidFill>
                            <a:schemeClr val="tx1"/>
                          </a:solidFill>
                          <a:effectLst/>
                          <a:latin typeface="Sylfaen" panose="010A0502050306030303" pitchFamily="18" charset="0"/>
                        </a:rPr>
                        <a:t>6</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smtClean="0">
                          <a:solidFill>
                            <a:schemeClr val="tx1"/>
                          </a:solidFill>
                          <a:effectLst/>
                          <a:latin typeface="Sylfaen" panose="010A0502050306030303" pitchFamily="18" charset="0"/>
                        </a:rPr>
                        <a:t>შუამდგომლობა</a:t>
                      </a:r>
                      <a:endParaRPr lang="ka-GE"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237</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82503">
                <a:tc>
                  <a:txBody>
                    <a:bodyPr/>
                    <a:lstStyle/>
                    <a:p>
                      <a:pPr algn="ctr" fontAlgn="ctr"/>
                      <a:r>
                        <a:rPr lang="en-US" sz="1200" b="1" i="0" u="none" strike="noStrike" dirty="0">
                          <a:solidFill>
                            <a:schemeClr val="tx1"/>
                          </a:solidFill>
                          <a:effectLst/>
                          <a:latin typeface="Sylfaen" panose="010A0502050306030303" pitchFamily="18" charset="0"/>
                        </a:rPr>
                        <a:t>7</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სარიტუალოს ერთჯერადი დახმარების 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583</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82503">
                <a:tc>
                  <a:txBody>
                    <a:bodyPr/>
                    <a:lstStyle/>
                    <a:p>
                      <a:pPr algn="ctr" fontAlgn="ctr"/>
                      <a:r>
                        <a:rPr lang="en-US" sz="1200" b="1" i="0" u="none" strike="noStrike" dirty="0">
                          <a:solidFill>
                            <a:schemeClr val="tx1"/>
                          </a:solidFill>
                          <a:effectLst/>
                          <a:latin typeface="Sylfaen" panose="010A0502050306030303" pitchFamily="18" charset="0"/>
                        </a:rPr>
                        <a:t>8</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ერთიან ელ. ბაზაში ინფორმაციის დამატების შესახებ </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106</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82503">
                <a:tc>
                  <a:txBody>
                    <a:bodyPr/>
                    <a:lstStyle/>
                    <a:p>
                      <a:pPr algn="ctr" fontAlgn="ctr"/>
                      <a:r>
                        <a:rPr lang="en-US" sz="1200" b="1" i="0" u="none" strike="noStrike" dirty="0">
                          <a:solidFill>
                            <a:schemeClr val="tx1"/>
                          </a:solidFill>
                          <a:effectLst/>
                          <a:latin typeface="Sylfaen" panose="010A0502050306030303" pitchFamily="18" charset="0"/>
                        </a:rPr>
                        <a:t>9</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ერთჯერადი მატერიალური დახმარება</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182</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82503">
                <a:tc>
                  <a:txBody>
                    <a:bodyPr/>
                    <a:lstStyle/>
                    <a:p>
                      <a:pPr algn="ctr" fontAlgn="ctr"/>
                      <a:r>
                        <a:rPr lang="ka-GE" sz="1200" b="1" i="0" u="none" strike="noStrike" dirty="0" smtClean="0">
                          <a:solidFill>
                            <a:schemeClr val="tx1"/>
                          </a:solidFill>
                          <a:effectLst/>
                          <a:latin typeface="Sylfaen" panose="010A0502050306030303" pitchFamily="18" charset="0"/>
                        </a:rPr>
                        <a:t>10</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ვეტერანის დაკარგული საბუთის აღდგენა</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227</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82503">
                <a:tc>
                  <a:txBody>
                    <a:bodyPr/>
                    <a:lstStyle/>
                    <a:p>
                      <a:pPr algn="ctr" fontAlgn="ctr"/>
                      <a:r>
                        <a:rPr lang="ka-GE" sz="1200" b="1" i="0" u="none" strike="noStrike" dirty="0" smtClean="0">
                          <a:solidFill>
                            <a:schemeClr val="tx1"/>
                          </a:solidFill>
                          <a:effectLst/>
                          <a:latin typeface="Sylfaen" panose="010A0502050306030303" pitchFamily="18" charset="0"/>
                        </a:rPr>
                        <a:t>11</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დამატებითი საბუთის დართვის შესახებ</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119</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26298">
                <a:tc>
                  <a:txBody>
                    <a:bodyPr/>
                    <a:lstStyle/>
                    <a:p>
                      <a:pPr algn="ctr" fontAlgn="ctr"/>
                      <a:r>
                        <a:rPr lang="ka-GE" sz="1200" b="1" i="0" u="none" strike="noStrike" dirty="0" smtClean="0">
                          <a:solidFill>
                            <a:schemeClr val="tx1"/>
                          </a:solidFill>
                          <a:effectLst/>
                          <a:latin typeface="Sylfaen" panose="010A0502050306030303" pitchFamily="18" charset="0"/>
                        </a:rPr>
                        <a:t>12</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სხვა</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202</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82503">
                <a:tc>
                  <a:txBody>
                    <a:bodyPr/>
                    <a:lstStyle/>
                    <a:p>
                      <a:pPr algn="ctr" fontAlgn="ctr"/>
                      <a:r>
                        <a:rPr lang="en-US" sz="1200" b="1" i="0" u="none" strike="noStrike" dirty="0">
                          <a:solidFill>
                            <a:schemeClr val="tx1"/>
                          </a:solidFill>
                          <a:effectLst/>
                          <a:latin typeface="Sylfaen" panose="010A0502050306030303" pitchFamily="18" charset="0"/>
                        </a:rPr>
                        <a:t> </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ჯამი</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baseline="0" dirty="0" smtClean="0">
                          <a:solidFill>
                            <a:schemeClr val="tx1"/>
                          </a:solidFill>
                          <a:effectLst/>
                          <a:latin typeface="Sylfaen" panose="010A0502050306030303" pitchFamily="18" charset="0"/>
                        </a:rPr>
                        <a:t> 7 375</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a:t>
            </a:r>
            <a:r>
              <a:rPr lang="ka-GE" sz="1200" b="0" dirty="0">
                <a:solidFill>
                  <a:schemeClr val="tx1"/>
                </a:solidFill>
              </a:rPr>
              <a:t>5</a:t>
            </a:r>
            <a:endParaRPr lang="en-US" sz="1200" b="0" dirty="0">
              <a:solidFill>
                <a:schemeClr val="tx1"/>
              </a:solidFill>
            </a:endParaRPr>
          </a:p>
        </p:txBody>
      </p:sp>
    </p:spTree>
    <p:extLst>
      <p:ext uri="{BB962C8B-B14F-4D97-AF65-F5344CB8AC3E}">
        <p14:creationId xmlns:p14="http://schemas.microsoft.com/office/powerpoint/2010/main" val="3798288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70541"/>
            <a:ext cx="9067800" cy="6451600"/>
          </a:xfrm>
        </p:spPr>
        <p:txBody>
          <a:bodyPr>
            <a:normAutofit/>
          </a:bodyPr>
          <a:lstStyle/>
          <a:p>
            <a:pPr marL="0" lvl="0" indent="0" algn="ctr">
              <a:buNone/>
            </a:pPr>
            <a:endParaRPr lang="ka-GE" sz="1400" b="1" dirty="0">
              <a:latin typeface="Sylfaen" panose="010A0502050306030303" pitchFamily="18" charset="0"/>
            </a:endParaRPr>
          </a:p>
          <a:p>
            <a:pPr marL="0" lvl="0" indent="0" algn="ctr">
              <a:buNone/>
            </a:pPr>
            <a:r>
              <a:rPr lang="ka-GE" sz="1400" b="1" dirty="0" smtClean="0">
                <a:latin typeface="Sylfaen" panose="010A0502050306030303" pitchFamily="18" charset="0"/>
              </a:rPr>
              <a:t>გაფორმებული მემორანდუმები</a:t>
            </a:r>
            <a:endParaRPr lang="en-US" sz="1400" b="1" dirty="0" smtClean="0">
              <a:latin typeface="Sylfaen" panose="010A0502050306030303" pitchFamily="18" charset="0"/>
            </a:endParaRPr>
          </a:p>
          <a:p>
            <a:pPr marL="0" lvl="0" indent="0" algn="ctr">
              <a:buNone/>
            </a:pPr>
            <a:endParaRPr lang="ka-GE" sz="1200" dirty="0" smtClean="0">
              <a:latin typeface="Sylfaen" panose="010A0502050306030303" pitchFamily="18" charset="0"/>
            </a:endParaRPr>
          </a:p>
          <a:p>
            <a:pPr lvl="0" algn="just">
              <a:lnSpc>
                <a:spcPct val="150000"/>
              </a:lnSpc>
            </a:pPr>
            <a:r>
              <a:rPr lang="en-US" sz="1200" dirty="0" err="1" smtClean="0">
                <a:latin typeface="Sylfaen" panose="010A0502050306030303" pitchFamily="18" charset="0"/>
              </a:rPr>
              <a:t>ვეტერანების</a:t>
            </a:r>
            <a:r>
              <a:rPr lang="en-US" sz="1200" dirty="0" smtClean="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სამსახურსა</a:t>
            </a:r>
            <a:r>
              <a:rPr lang="en-US" sz="1200" dirty="0">
                <a:latin typeface="Sylfaen" panose="010A0502050306030303" pitchFamily="18" charset="0"/>
              </a:rPr>
              <a:t> </a:t>
            </a:r>
            <a:r>
              <a:rPr lang="en-US" sz="1200" dirty="0" err="1" smtClean="0">
                <a:latin typeface="Sylfaen" panose="010A0502050306030303" pitchFamily="18" charset="0"/>
              </a:rPr>
              <a:t>და</a:t>
            </a:r>
            <a:r>
              <a:rPr lang="ka-GE" sz="1200" dirty="0">
                <a:latin typeface="Sylfaen" panose="010A0502050306030303" pitchFamily="18" charset="0"/>
              </a:rPr>
              <a:t> </a:t>
            </a:r>
            <a:r>
              <a:rPr lang="en-US" sz="1200" dirty="0">
                <a:latin typeface="Sylfaen" panose="010A0502050306030303" pitchFamily="18" charset="0"/>
              </a:rPr>
              <a:t>ა(ა)</a:t>
            </a:r>
            <a:r>
              <a:rPr lang="en-US" sz="1200" dirty="0" err="1">
                <a:latin typeface="Sylfaen" panose="010A0502050306030303" pitchFamily="18" charset="0"/>
              </a:rPr>
              <a:t>იპ</a:t>
            </a:r>
            <a:r>
              <a:rPr lang="en-US" sz="1200" dirty="0">
                <a:latin typeface="Sylfaen" panose="010A0502050306030303" pitchFamily="18" charset="0"/>
              </a:rPr>
              <a:t> </a:t>
            </a:r>
            <a:r>
              <a:rPr lang="en-US" sz="1200" dirty="0" err="1">
                <a:latin typeface="Sylfaen" panose="010A0502050306030303" pitchFamily="18" charset="0"/>
              </a:rPr>
              <a:t>საერთაშორისო</a:t>
            </a:r>
            <a:r>
              <a:rPr lang="en-US" sz="1200" dirty="0">
                <a:latin typeface="Sylfaen" panose="010A0502050306030303" pitchFamily="18" charset="0"/>
              </a:rPr>
              <a:t> </a:t>
            </a:r>
            <a:r>
              <a:rPr lang="en-US" sz="1200" dirty="0" err="1">
                <a:latin typeface="Sylfaen" panose="010A0502050306030303" pitchFamily="18" charset="0"/>
              </a:rPr>
              <a:t>ასოციაციას</a:t>
            </a:r>
            <a:r>
              <a:rPr lang="en-US" sz="1200" dirty="0">
                <a:latin typeface="Sylfaen" panose="010A0502050306030303" pitchFamily="18" charset="0"/>
              </a:rPr>
              <a:t> "</a:t>
            </a:r>
            <a:r>
              <a:rPr lang="en-US" sz="1200" dirty="0" err="1">
                <a:latin typeface="Sylfaen" panose="010A0502050306030303" pitchFamily="18" charset="0"/>
              </a:rPr>
              <a:t>საქართველოს</a:t>
            </a:r>
            <a:r>
              <a:rPr lang="en-US" sz="1200" dirty="0">
                <a:latin typeface="Sylfaen" panose="010A0502050306030303" pitchFamily="18" charset="0"/>
              </a:rPr>
              <a:t> </a:t>
            </a:r>
            <a:r>
              <a:rPr lang="en-US" sz="1200" dirty="0" err="1">
                <a:latin typeface="Sylfaen" panose="010A0502050306030303" pitchFamily="18" charset="0"/>
              </a:rPr>
              <a:t>ქალები</a:t>
            </a:r>
            <a:r>
              <a:rPr lang="en-US" sz="1200" dirty="0">
                <a:latin typeface="Sylfaen" panose="010A0502050306030303" pitchFamily="18" charset="0"/>
              </a:rPr>
              <a:t> </a:t>
            </a:r>
            <a:r>
              <a:rPr lang="en-US" sz="1200" dirty="0" err="1">
                <a:latin typeface="Sylfaen" panose="010A0502050306030303" pitchFamily="18" charset="0"/>
              </a:rPr>
              <a:t>მშვიდობისა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სიცოცხლისათვის</a:t>
            </a:r>
            <a:r>
              <a:rPr lang="en-US" sz="1200" dirty="0">
                <a:latin typeface="Sylfaen" panose="010A0502050306030303" pitchFamily="18" charset="0"/>
              </a:rPr>
              <a:t>"</a:t>
            </a:r>
            <a:r>
              <a:rPr lang="en-US" sz="1200" dirty="0" smtClean="0">
                <a:latin typeface="Sylfaen" panose="010A0502050306030303" pitchFamily="18" charset="0"/>
              </a:rPr>
              <a:t> </a:t>
            </a:r>
            <a:r>
              <a:rPr lang="en-US" sz="1200" dirty="0" err="1">
                <a:latin typeface="Sylfaen" panose="010A0502050306030303" pitchFamily="18" charset="0"/>
              </a:rPr>
              <a:t>შორის</a:t>
            </a:r>
            <a:r>
              <a:rPr lang="en-US" sz="1200" dirty="0">
                <a:latin typeface="Sylfaen" panose="010A0502050306030303" pitchFamily="18" charset="0"/>
              </a:rPr>
              <a:t> </a:t>
            </a:r>
            <a:r>
              <a:rPr lang="en-US" sz="1200" dirty="0" err="1">
                <a:latin typeface="Sylfaen" panose="010A0502050306030303" pitchFamily="18" charset="0"/>
              </a:rPr>
              <a:t>ურთიერთთანამშრომლობის</a:t>
            </a:r>
            <a:r>
              <a:rPr lang="en-US" sz="1200" dirty="0">
                <a:latin typeface="Sylfaen" panose="010A0502050306030303" pitchFamily="18" charset="0"/>
              </a:rPr>
              <a:t> </a:t>
            </a:r>
            <a:r>
              <a:rPr lang="en-US" sz="1200" dirty="0" err="1">
                <a:latin typeface="Sylfaen" panose="010A0502050306030303" pitchFamily="18" charset="0"/>
              </a:rPr>
              <a:t>მემორანდუმის</a:t>
            </a:r>
            <a:r>
              <a:rPr lang="en-US" sz="1200" dirty="0">
                <a:latin typeface="Sylfaen" panose="010A0502050306030303" pitchFamily="18" charset="0"/>
              </a:rPr>
              <a:t> </a:t>
            </a:r>
            <a:r>
              <a:rPr lang="ka-GE" sz="1200" dirty="0">
                <a:latin typeface="Sylfaen" panose="010A0502050306030303" pitchFamily="18" charset="0"/>
              </a:rPr>
              <a:t>გაგრძელება</a:t>
            </a:r>
            <a:r>
              <a:rPr lang="ka-GE" sz="1200" dirty="0" smtClean="0">
                <a:latin typeface="Sylfaen" panose="010A0502050306030303" pitchFamily="18" charset="0"/>
              </a:rPr>
              <a:t>.</a:t>
            </a:r>
          </a:p>
          <a:p>
            <a:pPr algn="just">
              <a:lnSpc>
                <a:spcPct val="150000"/>
              </a:lnSpc>
            </a:pP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a:t>
            </a:r>
            <a:r>
              <a:rPr lang="ka-GE" sz="1200" dirty="0">
                <a:latin typeface="Sylfaen" panose="010A0502050306030303" pitchFamily="18" charset="0"/>
              </a:rPr>
              <a:t>სა და</a:t>
            </a:r>
            <a:r>
              <a:rPr lang="en-US" sz="1200" dirty="0">
                <a:latin typeface="Sylfaen" panose="010A0502050306030303" pitchFamily="18" charset="0"/>
              </a:rPr>
              <a:t> ა(ა)</a:t>
            </a:r>
            <a:r>
              <a:rPr lang="en-US" sz="1200" dirty="0" err="1">
                <a:latin typeface="Sylfaen" panose="010A0502050306030303" pitchFamily="18" charset="0"/>
              </a:rPr>
              <a:t>იპ</a:t>
            </a:r>
            <a:r>
              <a:rPr lang="en-US" sz="1200" dirty="0">
                <a:latin typeface="Sylfaen" panose="010A0502050306030303" pitchFamily="18" charset="0"/>
              </a:rPr>
              <a:t> </a:t>
            </a:r>
            <a:r>
              <a:rPr lang="en-US" sz="1200" dirty="0" err="1">
                <a:latin typeface="Sylfaen" panose="010A0502050306030303" pitchFamily="18" charset="0"/>
              </a:rPr>
              <a:t>ორგანიზაციას</a:t>
            </a:r>
            <a:r>
              <a:rPr lang="en-US" sz="1200" dirty="0">
                <a:latin typeface="Sylfaen" panose="010A0502050306030303" pitchFamily="18" charset="0"/>
              </a:rPr>
              <a:t> "</a:t>
            </a:r>
            <a:r>
              <a:rPr lang="en-US" sz="1200" dirty="0" err="1">
                <a:latin typeface="Sylfaen" panose="010A0502050306030303" pitchFamily="18" charset="0"/>
              </a:rPr>
              <a:t>ქართული</a:t>
            </a:r>
            <a:r>
              <a:rPr lang="en-US" sz="1200" dirty="0">
                <a:latin typeface="Sylfaen" panose="010A0502050306030303" pitchFamily="18" charset="0"/>
              </a:rPr>
              <a:t> </a:t>
            </a:r>
            <a:r>
              <a:rPr lang="en-US" sz="1200" dirty="0" err="1">
                <a:latin typeface="Sylfaen" panose="010A0502050306030303" pitchFamily="18" charset="0"/>
              </a:rPr>
              <a:t>ოცნება</a:t>
            </a:r>
            <a:r>
              <a:rPr lang="en-US" sz="1200" dirty="0">
                <a:latin typeface="Sylfaen" panose="010A0502050306030303" pitchFamily="18" charset="0"/>
              </a:rPr>
              <a:t> - </a:t>
            </a:r>
            <a:r>
              <a:rPr lang="en-US" sz="1200" dirty="0" err="1">
                <a:latin typeface="Sylfaen" panose="010A0502050306030303" pitchFamily="18" charset="0"/>
              </a:rPr>
              <a:t>ჯანმრთელი</a:t>
            </a:r>
            <a:r>
              <a:rPr lang="en-US" sz="1200" dirty="0">
                <a:latin typeface="Sylfaen" panose="010A0502050306030303" pitchFamily="18" charset="0"/>
              </a:rPr>
              <a:t> </a:t>
            </a:r>
            <a:r>
              <a:rPr lang="en-US" sz="1200" dirty="0" err="1">
                <a:latin typeface="Sylfaen" panose="010A0502050306030303" pitchFamily="18" charset="0"/>
              </a:rPr>
              <a:t>მომავალი</a:t>
            </a:r>
            <a:r>
              <a:rPr lang="en-US" sz="1200" dirty="0">
                <a:latin typeface="Sylfaen" panose="010A0502050306030303" pitchFamily="18" charset="0"/>
              </a:rPr>
              <a:t>" </a:t>
            </a:r>
            <a:r>
              <a:rPr lang="ka-GE" sz="1200" dirty="0">
                <a:latin typeface="Sylfaen" panose="010A0502050306030303" pitchFamily="18" charset="0"/>
              </a:rPr>
              <a:t>შორის </a:t>
            </a:r>
            <a:r>
              <a:rPr lang="en-US" sz="1200" dirty="0" err="1">
                <a:latin typeface="Sylfaen" panose="010A0502050306030303" pitchFamily="18" charset="0"/>
              </a:rPr>
              <a:t>ურთიერთთანამშრომლობის</a:t>
            </a:r>
            <a:r>
              <a:rPr lang="en-US" sz="1200" dirty="0">
                <a:latin typeface="Sylfaen" panose="010A0502050306030303" pitchFamily="18" charset="0"/>
              </a:rPr>
              <a:t> </a:t>
            </a:r>
            <a:r>
              <a:rPr lang="en-US" sz="1200" dirty="0" err="1" smtClean="0">
                <a:latin typeface="Sylfaen" panose="010A0502050306030303" pitchFamily="18" charset="0"/>
              </a:rPr>
              <a:t>მემორანდუმი</a:t>
            </a:r>
            <a:r>
              <a:rPr lang="en-US" sz="1200" dirty="0" smtClean="0">
                <a:latin typeface="Sylfaen" panose="010A0502050306030303" pitchFamily="18" charset="0"/>
              </a:rPr>
              <a:t> </a:t>
            </a:r>
            <a:r>
              <a:rPr lang="en-US" sz="1200" dirty="0" err="1" smtClean="0">
                <a:latin typeface="Sylfaen" panose="010A0502050306030303" pitchFamily="18" charset="0"/>
              </a:rPr>
              <a:t>გაფორმ</a:t>
            </a:r>
            <a:r>
              <a:rPr lang="ka-GE" sz="1200" dirty="0" smtClean="0">
                <a:latin typeface="Sylfaen" panose="010A0502050306030303" pitchFamily="18" charset="0"/>
              </a:rPr>
              <a:t>და.</a:t>
            </a:r>
            <a:endParaRPr lang="ka-GE" sz="1200" dirty="0" smtClean="0">
              <a:latin typeface="Sylfaen" panose="010A0502050306030303" pitchFamily="18" charset="0"/>
            </a:endParaRPr>
          </a:p>
          <a:p>
            <a:pPr lvl="0" algn="just">
              <a:lnSpc>
                <a:spcPct val="150000"/>
              </a:lnSpc>
            </a:pPr>
            <a:r>
              <a:rPr lang="en-US" sz="1200" dirty="0" err="1" smtClean="0">
                <a:latin typeface="Sylfaen" panose="010A0502050306030303" pitchFamily="18" charset="0"/>
              </a:rPr>
              <a:t>ვეტერანების</a:t>
            </a:r>
            <a:r>
              <a:rPr lang="en-US" sz="1200" dirty="0" smtClean="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ა(ა)</a:t>
            </a:r>
            <a:r>
              <a:rPr lang="en-US" sz="1200" dirty="0" err="1">
                <a:latin typeface="Sylfaen" panose="010A0502050306030303" pitchFamily="18" charset="0"/>
              </a:rPr>
              <a:t>იპ</a:t>
            </a:r>
            <a:r>
              <a:rPr lang="en-US" sz="1200" dirty="0">
                <a:latin typeface="Sylfaen" panose="010A0502050306030303" pitchFamily="18" charset="0"/>
              </a:rPr>
              <a:t> </a:t>
            </a:r>
            <a:r>
              <a:rPr lang="en-US" sz="1200" dirty="0" smtClean="0">
                <a:latin typeface="Sylfaen" panose="010A0502050306030303" pitchFamily="18" charset="0"/>
              </a:rPr>
              <a:t>„</a:t>
            </a:r>
            <a:r>
              <a:rPr lang="en-US" sz="1200" dirty="0" err="1">
                <a:latin typeface="Sylfaen" panose="010A0502050306030303" pitchFamily="18" charset="0"/>
              </a:rPr>
              <a:t>საქართველოს</a:t>
            </a:r>
            <a:r>
              <a:rPr lang="en-US" sz="1200" dirty="0">
                <a:latin typeface="Sylfaen" panose="010A0502050306030303" pitchFamily="18" charset="0"/>
              </a:rPr>
              <a:t> </a:t>
            </a:r>
            <a:r>
              <a:rPr lang="en-US" sz="1200" dirty="0" err="1">
                <a:latin typeface="Sylfaen" panose="010A0502050306030303" pitchFamily="18" charset="0"/>
              </a:rPr>
              <a:t>პანკრატიონის</a:t>
            </a:r>
            <a:r>
              <a:rPr lang="en-US" sz="1200" dirty="0">
                <a:latin typeface="Sylfaen" panose="010A0502050306030303" pitchFamily="18" charset="0"/>
              </a:rPr>
              <a:t>, </a:t>
            </a:r>
            <a:r>
              <a:rPr lang="en-US" sz="1200" dirty="0" err="1">
                <a:latin typeface="Sylfaen" panose="010A0502050306030303" pitchFamily="18" charset="0"/>
              </a:rPr>
              <a:t>გრეფლინგის</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ბეთლ</a:t>
            </a:r>
            <a:r>
              <a:rPr lang="en-US" sz="1200" dirty="0">
                <a:latin typeface="Sylfaen" panose="010A0502050306030303" pitchFamily="18" charset="0"/>
              </a:rPr>
              <a:t> </a:t>
            </a:r>
            <a:r>
              <a:rPr lang="en-US" sz="1200" dirty="0" err="1">
                <a:latin typeface="Sylfaen" panose="010A0502050306030303" pitchFamily="18" charset="0"/>
              </a:rPr>
              <a:t>რესლინგის</a:t>
            </a:r>
            <a:r>
              <a:rPr lang="en-US" sz="1200" dirty="0">
                <a:latin typeface="Sylfaen" panose="010A0502050306030303" pitchFamily="18" charset="0"/>
              </a:rPr>
              <a:t> </a:t>
            </a:r>
            <a:r>
              <a:rPr lang="en-US" sz="1200" dirty="0" err="1">
                <a:latin typeface="Sylfaen" panose="010A0502050306030303" pitchFamily="18" charset="0"/>
              </a:rPr>
              <a:t>ეროვნულ</a:t>
            </a:r>
            <a:r>
              <a:rPr lang="en-US" sz="1200" dirty="0">
                <a:latin typeface="Sylfaen" panose="010A0502050306030303" pitchFamily="18" charset="0"/>
              </a:rPr>
              <a:t> </a:t>
            </a:r>
            <a:r>
              <a:rPr lang="en-US" sz="1200" dirty="0" err="1" smtClean="0">
                <a:latin typeface="Sylfaen" panose="010A0502050306030303" pitchFamily="18" charset="0"/>
              </a:rPr>
              <a:t>ფედერაციას</a:t>
            </a:r>
            <a:r>
              <a:rPr lang="en-US" sz="1200" dirty="0" smtClean="0">
                <a:latin typeface="Sylfaen" panose="010A0502050306030303" pitchFamily="18" charset="0"/>
              </a:rPr>
              <a:t>“</a:t>
            </a:r>
            <a:r>
              <a:rPr lang="ka-GE" sz="1200" dirty="0">
                <a:latin typeface="Sylfaen" panose="010A0502050306030303" pitchFamily="18" charset="0"/>
              </a:rPr>
              <a:t> </a:t>
            </a:r>
            <a:r>
              <a:rPr lang="en-US" sz="1200" dirty="0" err="1" smtClean="0">
                <a:latin typeface="Sylfaen" panose="010A0502050306030303" pitchFamily="18" charset="0"/>
              </a:rPr>
              <a:t>შორის</a:t>
            </a:r>
            <a:r>
              <a:rPr lang="ka-GE" sz="1200" dirty="0" smtClean="0">
                <a:latin typeface="Sylfaen" panose="010A0502050306030303" pitchFamily="18" charset="0"/>
              </a:rPr>
              <a:t> </a:t>
            </a:r>
            <a:r>
              <a:rPr lang="en-US" sz="1200" dirty="0" err="1" smtClean="0">
                <a:latin typeface="Sylfaen" panose="010A0502050306030303" pitchFamily="18" charset="0"/>
              </a:rPr>
              <a:t>ურთიერთთანამშრომლობის</a:t>
            </a:r>
            <a:r>
              <a:rPr lang="en-US" sz="1200" dirty="0" smtClean="0">
                <a:latin typeface="Sylfaen" panose="010A0502050306030303" pitchFamily="18" charset="0"/>
              </a:rPr>
              <a:t> </a:t>
            </a:r>
            <a:r>
              <a:rPr lang="en-US" sz="1200" dirty="0" err="1">
                <a:latin typeface="Sylfaen" panose="010A0502050306030303" pitchFamily="18" charset="0"/>
              </a:rPr>
              <a:t>მემორანდუმი</a:t>
            </a:r>
            <a:r>
              <a:rPr lang="en-US" sz="1200" dirty="0">
                <a:latin typeface="Sylfaen" panose="010A0502050306030303" pitchFamily="18" charset="0"/>
              </a:rPr>
              <a:t> </a:t>
            </a:r>
            <a:r>
              <a:rPr lang="en-US" sz="1200" dirty="0" err="1" smtClean="0">
                <a:latin typeface="Sylfaen" panose="010A0502050306030303" pitchFamily="18" charset="0"/>
              </a:rPr>
              <a:t>გაფორმდა</a:t>
            </a:r>
            <a:r>
              <a:rPr lang="en-US" sz="1200" dirty="0" smtClean="0">
                <a:latin typeface="Sylfaen" panose="010A0502050306030303" pitchFamily="18" charset="0"/>
              </a:rPr>
              <a:t>.</a:t>
            </a:r>
            <a:r>
              <a:rPr lang="ka-GE" sz="1200" dirty="0" smtClean="0">
                <a:latin typeface="Sylfaen" panose="010A0502050306030303" pitchFamily="18" charset="0"/>
              </a:rPr>
              <a:t>                                                                </a:t>
            </a:r>
            <a:endParaRPr lang="en-US" sz="1200" dirty="0" smtClean="0">
              <a:latin typeface="Sylfaen" panose="010A0502050306030303" pitchFamily="18" charset="0"/>
            </a:endParaRPr>
          </a:p>
          <a:p>
            <a:pPr lvl="0" algn="just">
              <a:lnSpc>
                <a:spcPct val="150000"/>
              </a:lnSpc>
            </a:pPr>
            <a:r>
              <a:rPr lang="en-US" sz="1200" dirty="0" err="1" smtClean="0">
                <a:latin typeface="Sylfaen" panose="010A0502050306030303" pitchFamily="18" charset="0"/>
              </a:rPr>
              <a:t>ვეტერანების</a:t>
            </a:r>
            <a:r>
              <a:rPr lang="en-US" sz="1200" dirty="0" smtClean="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smtClean="0">
                <a:latin typeface="Sylfaen" panose="010A0502050306030303" pitchFamily="18" charset="0"/>
              </a:rPr>
              <a:t>სამსახურსა</a:t>
            </a:r>
            <a:r>
              <a:rPr lang="ka-GE" sz="1200" dirty="0">
                <a:latin typeface="Sylfaen" panose="010A0502050306030303" pitchFamily="18" charset="0"/>
              </a:rPr>
              <a:t> </a:t>
            </a:r>
            <a:r>
              <a:rPr lang="en-US" sz="1200" dirty="0" err="1" smtClean="0">
                <a:latin typeface="Sylfaen" panose="010A0502050306030303" pitchFamily="18" charset="0"/>
              </a:rPr>
              <a:t>და</a:t>
            </a:r>
            <a:r>
              <a:rPr lang="ka-GE" sz="1200" dirty="0" smtClean="0">
                <a:latin typeface="Sylfaen" panose="010A0502050306030303" pitchFamily="18" charset="0"/>
              </a:rPr>
              <a:t> </a:t>
            </a:r>
            <a:r>
              <a:rPr lang="en-US" sz="1200" dirty="0" err="1">
                <a:latin typeface="Sylfaen" panose="010A0502050306030303" pitchFamily="18" charset="0"/>
              </a:rPr>
              <a:t>შპს</a:t>
            </a:r>
            <a:r>
              <a:rPr lang="en-US" sz="1200" dirty="0">
                <a:latin typeface="Sylfaen" panose="010A0502050306030303" pitchFamily="18" charset="0"/>
              </a:rPr>
              <a:t> ‘’</a:t>
            </a:r>
            <a:r>
              <a:rPr lang="en-US" sz="1200" dirty="0" err="1">
                <a:latin typeface="Sylfaen" panose="010A0502050306030303" pitchFamily="18" charset="0"/>
              </a:rPr>
              <a:t>ულტრამედს</a:t>
            </a:r>
            <a:r>
              <a:rPr lang="en-US" sz="1200" dirty="0">
                <a:latin typeface="Sylfaen" panose="010A0502050306030303" pitchFamily="18" charset="0"/>
              </a:rPr>
              <a:t>’’ </a:t>
            </a:r>
            <a:r>
              <a:rPr lang="en-US" sz="1200" dirty="0" err="1">
                <a:latin typeface="Sylfaen" panose="010A0502050306030303" pitchFamily="18" charset="0"/>
              </a:rPr>
              <a:t>შორის</a:t>
            </a:r>
            <a:r>
              <a:rPr lang="en-US" sz="1200" dirty="0">
                <a:latin typeface="Sylfaen" panose="010A0502050306030303" pitchFamily="18" charset="0"/>
              </a:rPr>
              <a:t> </a:t>
            </a:r>
            <a:r>
              <a:rPr lang="en-US" sz="1200" dirty="0" err="1" smtClean="0">
                <a:latin typeface="Sylfaen" panose="010A0502050306030303" pitchFamily="18" charset="0"/>
              </a:rPr>
              <a:t>ურთიერთთანამშრომლობის</a:t>
            </a:r>
            <a:r>
              <a:rPr lang="en-US" sz="1200" dirty="0" smtClean="0">
                <a:latin typeface="Sylfaen" panose="010A0502050306030303" pitchFamily="18" charset="0"/>
              </a:rPr>
              <a:t> </a:t>
            </a:r>
            <a:r>
              <a:rPr lang="ka-GE" sz="1200" dirty="0">
                <a:latin typeface="Sylfaen" panose="010A0502050306030303" pitchFamily="18" charset="0"/>
              </a:rPr>
              <a:t>მემორანდუმი </a:t>
            </a:r>
            <a:r>
              <a:rPr lang="en-US" sz="1200" dirty="0" err="1">
                <a:latin typeface="Sylfaen" panose="010A0502050306030303" pitchFamily="18" charset="0"/>
              </a:rPr>
              <a:t>გაფორმდა</a:t>
            </a:r>
            <a:r>
              <a:rPr lang="en-US" sz="1200" dirty="0">
                <a:latin typeface="Sylfaen" panose="010A0502050306030303" pitchFamily="18" charset="0"/>
              </a:rPr>
              <a:t>. </a:t>
            </a:r>
            <a:endParaRPr lang="ka-GE" sz="1200" dirty="0" smtClean="0">
              <a:latin typeface="Sylfaen" panose="010A0502050306030303" pitchFamily="18" charset="0"/>
            </a:endParaRPr>
          </a:p>
          <a:p>
            <a:pPr lvl="0" algn="just">
              <a:lnSpc>
                <a:spcPct val="150000"/>
              </a:lnSpc>
            </a:pP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ka-GE" sz="1200" dirty="0">
                <a:latin typeface="Sylfaen" panose="010A0502050306030303" pitchFamily="18" charset="0"/>
              </a:rPr>
              <a:t>„</a:t>
            </a:r>
            <a:r>
              <a:rPr lang="en-US" sz="1200" dirty="0" err="1">
                <a:latin typeface="Sylfaen" panose="010A0502050306030303" pitchFamily="18" charset="0"/>
              </a:rPr>
              <a:t>საქართველოს</a:t>
            </a:r>
            <a:r>
              <a:rPr lang="en-US" sz="1200" dirty="0">
                <a:latin typeface="Sylfaen" panose="010A0502050306030303" pitchFamily="18" charset="0"/>
              </a:rPr>
              <a:t> </a:t>
            </a:r>
            <a:r>
              <a:rPr lang="en-US" sz="1200" dirty="0" err="1">
                <a:latin typeface="Sylfaen" panose="010A0502050306030303" pitchFamily="18" charset="0"/>
              </a:rPr>
              <a:t>მეკლდეურობის</a:t>
            </a:r>
            <a:r>
              <a:rPr lang="en-US" sz="1200" dirty="0">
                <a:latin typeface="Sylfaen" panose="010A0502050306030303" pitchFamily="18" charset="0"/>
              </a:rPr>
              <a:t> </a:t>
            </a:r>
            <a:r>
              <a:rPr lang="en-US" sz="1200" dirty="0" err="1">
                <a:latin typeface="Sylfaen" panose="010A0502050306030303" pitchFamily="18" charset="0"/>
              </a:rPr>
              <a:t>ეროვნულ</a:t>
            </a:r>
            <a:r>
              <a:rPr lang="en-US" sz="1200" dirty="0">
                <a:latin typeface="Sylfaen" panose="010A0502050306030303" pitchFamily="18" charset="0"/>
              </a:rPr>
              <a:t> </a:t>
            </a:r>
            <a:r>
              <a:rPr lang="en-US" sz="1200" dirty="0" err="1">
                <a:latin typeface="Sylfaen" panose="010A0502050306030303" pitchFamily="18" charset="0"/>
              </a:rPr>
              <a:t>ფედერაცია</a:t>
            </a:r>
            <a:r>
              <a:rPr lang="ka-GE" sz="1200" dirty="0">
                <a:latin typeface="Sylfaen" panose="010A0502050306030303" pitchFamily="18" charset="0"/>
              </a:rPr>
              <a:t>“-</a:t>
            </a:r>
            <a:r>
              <a:rPr lang="en-US" sz="1200" dirty="0">
                <a:latin typeface="Sylfaen" panose="010A0502050306030303" pitchFamily="18" charset="0"/>
              </a:rPr>
              <a:t>ს </a:t>
            </a:r>
            <a:r>
              <a:rPr lang="en-US" sz="1200" dirty="0" err="1">
                <a:latin typeface="Sylfaen" panose="010A0502050306030303" pitchFamily="18" charset="0"/>
              </a:rPr>
              <a:t>შორის</a:t>
            </a:r>
            <a:r>
              <a:rPr lang="en-US" sz="1200" dirty="0">
                <a:latin typeface="Sylfaen" panose="010A0502050306030303" pitchFamily="18" charset="0"/>
              </a:rPr>
              <a:t>, </a:t>
            </a:r>
            <a:r>
              <a:rPr lang="en-US" sz="1200" dirty="0" err="1">
                <a:latin typeface="Sylfaen" panose="010A0502050306030303" pitchFamily="18" charset="0"/>
              </a:rPr>
              <a:t>ურთიერთთანამშრომლობის</a:t>
            </a:r>
            <a:r>
              <a:rPr lang="en-US" sz="1200" dirty="0">
                <a:latin typeface="Sylfaen" panose="010A0502050306030303" pitchFamily="18" charset="0"/>
              </a:rPr>
              <a:t> </a:t>
            </a:r>
            <a:r>
              <a:rPr lang="en-US" sz="1200" dirty="0" err="1" smtClean="0">
                <a:latin typeface="Sylfaen" panose="010A0502050306030303" pitchFamily="18" charset="0"/>
              </a:rPr>
              <a:t>მემორანდუმი</a:t>
            </a:r>
            <a:r>
              <a:rPr lang="ka-GE" sz="1200" dirty="0" smtClean="0">
                <a:latin typeface="Sylfaen" panose="010A0502050306030303" pitchFamily="18" charset="0"/>
              </a:rPr>
              <a:t> გაფორმდა.</a:t>
            </a:r>
          </a:p>
          <a:p>
            <a:pPr lvl="0" algn="just">
              <a:lnSpc>
                <a:spcPct val="150000"/>
              </a:lnSpc>
            </a:pP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„Si-</a:t>
            </a:r>
            <a:r>
              <a:rPr lang="en-US" sz="1200" dirty="0" err="1">
                <a:latin typeface="Sylfaen" panose="010A0502050306030303" pitchFamily="18" charset="0"/>
              </a:rPr>
              <a:t>Ser</a:t>
            </a:r>
            <a:r>
              <a:rPr lang="en-US" sz="1200" dirty="0">
                <a:latin typeface="Sylfaen" panose="010A0502050306030303" pitchFamily="18" charset="0"/>
              </a:rPr>
              <a:t> </a:t>
            </a:r>
            <a:r>
              <a:rPr lang="en-US" sz="1200" dirty="0" err="1">
                <a:latin typeface="Sylfaen" panose="010A0502050306030303" pitchFamily="18" charset="0"/>
              </a:rPr>
              <a:t>სმენის</a:t>
            </a:r>
            <a:r>
              <a:rPr lang="en-US" sz="1200" dirty="0">
                <a:latin typeface="Sylfaen" panose="010A0502050306030303" pitchFamily="18" charset="0"/>
              </a:rPr>
              <a:t> </a:t>
            </a:r>
            <a:r>
              <a:rPr lang="en-US" sz="1200" dirty="0" err="1">
                <a:latin typeface="Sylfaen" panose="010A0502050306030303" pitchFamily="18" charset="0"/>
              </a:rPr>
              <a:t>ცენტრს</a:t>
            </a:r>
            <a:r>
              <a:rPr lang="en-US" sz="1200" dirty="0">
                <a:latin typeface="Sylfaen" panose="010A0502050306030303" pitchFamily="18" charset="0"/>
              </a:rPr>
              <a:t>“ </a:t>
            </a:r>
            <a:r>
              <a:rPr lang="en-US" sz="1200" dirty="0" err="1">
                <a:latin typeface="Sylfaen" panose="010A0502050306030303" pitchFamily="18" charset="0"/>
              </a:rPr>
              <a:t>შორის</a:t>
            </a:r>
            <a:r>
              <a:rPr lang="en-US" sz="1200" dirty="0">
                <a:latin typeface="Sylfaen" panose="010A0502050306030303" pitchFamily="18" charset="0"/>
              </a:rPr>
              <a:t> </a:t>
            </a:r>
            <a:r>
              <a:rPr lang="en-US" sz="1200" dirty="0" err="1">
                <a:latin typeface="Sylfaen" panose="010A0502050306030303" pitchFamily="18" charset="0"/>
              </a:rPr>
              <a:t>ურთიერთთანამშრომლობის</a:t>
            </a:r>
            <a:r>
              <a:rPr lang="en-US" sz="1200" dirty="0">
                <a:latin typeface="Sylfaen" panose="010A0502050306030303" pitchFamily="18" charset="0"/>
              </a:rPr>
              <a:t> </a:t>
            </a:r>
            <a:r>
              <a:rPr lang="en-US" sz="1200" dirty="0" err="1">
                <a:latin typeface="Sylfaen" panose="010A0502050306030303" pitchFamily="18" charset="0"/>
              </a:rPr>
              <a:t>მემორანდუმი</a:t>
            </a:r>
            <a:r>
              <a:rPr lang="en-US" sz="1200" dirty="0">
                <a:latin typeface="Sylfaen" panose="010A0502050306030303" pitchFamily="18" charset="0"/>
              </a:rPr>
              <a:t> </a:t>
            </a:r>
            <a:r>
              <a:rPr lang="en-US" sz="1200" dirty="0" err="1" smtClean="0">
                <a:latin typeface="Sylfaen" panose="010A0502050306030303" pitchFamily="18" charset="0"/>
              </a:rPr>
              <a:t>გაფორმ</a:t>
            </a:r>
            <a:r>
              <a:rPr lang="ka-GE" sz="1200" dirty="0" smtClean="0">
                <a:latin typeface="Sylfaen" panose="010A0502050306030303" pitchFamily="18" charset="0"/>
              </a:rPr>
              <a:t>და.</a:t>
            </a:r>
          </a:p>
          <a:p>
            <a:pPr lvl="0" algn="just">
              <a:lnSpc>
                <a:spcPct val="150000"/>
              </a:lnSpc>
            </a:pP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ka-GE" sz="1200" dirty="0">
                <a:latin typeface="Sylfaen" panose="010A0502050306030303" pitchFamily="18" charset="0"/>
              </a:rPr>
              <a:t>უკრაინის ვეტერანთა საქმეების სამინისტროს შორის </a:t>
            </a:r>
            <a:r>
              <a:rPr lang="en-US" sz="1200" dirty="0" err="1">
                <a:latin typeface="Sylfaen" panose="010A0502050306030303" pitchFamily="18" charset="0"/>
              </a:rPr>
              <a:t>ურთიერთთანამშრომლობის</a:t>
            </a:r>
            <a:r>
              <a:rPr lang="en-US" sz="1200" dirty="0">
                <a:latin typeface="Sylfaen" panose="010A0502050306030303" pitchFamily="18" charset="0"/>
              </a:rPr>
              <a:t> </a:t>
            </a:r>
            <a:r>
              <a:rPr lang="en-US" sz="1200" dirty="0" err="1" smtClean="0">
                <a:latin typeface="Sylfaen" panose="010A0502050306030303" pitchFamily="18" charset="0"/>
              </a:rPr>
              <a:t>მემორანდუმი</a:t>
            </a:r>
            <a:r>
              <a:rPr lang="ka-GE" sz="1200" dirty="0" smtClean="0">
                <a:latin typeface="Sylfaen" panose="010A0502050306030303" pitchFamily="18" charset="0"/>
              </a:rPr>
              <a:t> </a:t>
            </a:r>
            <a:r>
              <a:rPr lang="en-US" sz="1200" dirty="0" err="1" smtClean="0">
                <a:latin typeface="Sylfaen" panose="010A0502050306030303" pitchFamily="18" charset="0"/>
              </a:rPr>
              <a:t>გაფორმ</a:t>
            </a:r>
            <a:r>
              <a:rPr lang="ka-GE" sz="1200" dirty="0" smtClean="0">
                <a:latin typeface="Sylfaen" panose="010A0502050306030303" pitchFamily="18" charset="0"/>
              </a:rPr>
              <a:t>და.</a:t>
            </a:r>
          </a:p>
          <a:p>
            <a:pPr lvl="0" algn="just">
              <a:lnSpc>
                <a:spcPct val="150000"/>
              </a:lnSpc>
            </a:pPr>
            <a:r>
              <a:rPr lang="ka-GE" sz="1200" dirty="0" smtClean="0">
                <a:latin typeface="Sylfaen" panose="010A0502050306030303" pitchFamily="18" charset="0"/>
              </a:rPr>
              <a:t> </a:t>
            </a: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შპს</a:t>
            </a:r>
            <a:r>
              <a:rPr lang="en-US" sz="1200" dirty="0">
                <a:latin typeface="Sylfaen" panose="010A0502050306030303" pitchFamily="18" charset="0"/>
              </a:rPr>
              <a:t> ‘’</a:t>
            </a:r>
            <a:r>
              <a:rPr lang="en-US" sz="1200" dirty="0" err="1">
                <a:latin typeface="Sylfaen" panose="010A0502050306030303" pitchFamily="18" charset="0"/>
              </a:rPr>
              <a:t>აკ</a:t>
            </a:r>
            <a:r>
              <a:rPr lang="en-US" sz="1200" dirty="0">
                <a:latin typeface="Sylfaen" panose="010A0502050306030303" pitchFamily="18" charset="0"/>
              </a:rPr>
              <a:t>. </a:t>
            </a:r>
            <a:r>
              <a:rPr lang="en-US" sz="1200" dirty="0" err="1">
                <a:latin typeface="Sylfaen" panose="010A0502050306030303" pitchFamily="18" charset="0"/>
              </a:rPr>
              <a:t>ნიკოლოზ</a:t>
            </a:r>
            <a:r>
              <a:rPr lang="en-US" sz="1200" dirty="0">
                <a:latin typeface="Sylfaen" panose="010A0502050306030303" pitchFamily="18" charset="0"/>
              </a:rPr>
              <a:t> </a:t>
            </a:r>
            <a:r>
              <a:rPr lang="en-US" sz="1200" dirty="0" err="1">
                <a:latin typeface="Sylfaen" panose="010A0502050306030303" pitchFamily="18" charset="0"/>
              </a:rPr>
              <a:t>ყიფშიძის</a:t>
            </a:r>
            <a:r>
              <a:rPr lang="en-US" sz="1200" dirty="0">
                <a:latin typeface="Sylfaen" panose="010A0502050306030303" pitchFamily="18" charset="0"/>
              </a:rPr>
              <a:t> </a:t>
            </a:r>
            <a:r>
              <a:rPr lang="en-US" sz="1200" dirty="0" err="1">
                <a:latin typeface="Sylfaen" panose="010A0502050306030303" pitchFamily="18" charset="0"/>
              </a:rPr>
              <a:t>სახელობის</a:t>
            </a:r>
            <a:r>
              <a:rPr lang="en-US" sz="1200" dirty="0">
                <a:latin typeface="Sylfaen" panose="010A0502050306030303" pitchFamily="18" charset="0"/>
              </a:rPr>
              <a:t> </a:t>
            </a:r>
            <a:r>
              <a:rPr lang="en-US" sz="1200" dirty="0" err="1">
                <a:latin typeface="Sylfaen" panose="010A0502050306030303" pitchFamily="18" charset="0"/>
              </a:rPr>
              <a:t>ცენტრალურ</a:t>
            </a:r>
            <a:r>
              <a:rPr lang="en-US" sz="1200" dirty="0">
                <a:latin typeface="Sylfaen" panose="010A0502050306030303" pitchFamily="18" charset="0"/>
              </a:rPr>
              <a:t> </a:t>
            </a:r>
            <a:r>
              <a:rPr lang="en-US" sz="1200" dirty="0" err="1">
                <a:latin typeface="Sylfaen" panose="010A0502050306030303" pitchFamily="18" charset="0"/>
              </a:rPr>
              <a:t>საუნივერსიტეტო</a:t>
            </a:r>
            <a:r>
              <a:rPr lang="en-US" sz="1200" dirty="0">
                <a:latin typeface="Sylfaen" panose="010A0502050306030303" pitchFamily="18" charset="0"/>
              </a:rPr>
              <a:t> </a:t>
            </a:r>
            <a:r>
              <a:rPr lang="en-US" sz="1200" dirty="0" err="1">
                <a:latin typeface="Sylfaen" panose="010A0502050306030303" pitchFamily="18" charset="0"/>
              </a:rPr>
              <a:t>კლინიკას</a:t>
            </a:r>
            <a:r>
              <a:rPr lang="en-US" sz="1200" dirty="0">
                <a:latin typeface="Sylfaen" panose="010A0502050306030303" pitchFamily="18" charset="0"/>
              </a:rPr>
              <a:t>’’ </a:t>
            </a:r>
            <a:r>
              <a:rPr lang="en-US" sz="1200" dirty="0" err="1">
                <a:latin typeface="Sylfaen" panose="010A0502050306030303" pitchFamily="18" charset="0"/>
              </a:rPr>
              <a:t>შორის</a:t>
            </a:r>
            <a:r>
              <a:rPr lang="en-US" sz="1200" dirty="0">
                <a:latin typeface="Sylfaen" panose="010A0502050306030303" pitchFamily="18" charset="0"/>
              </a:rPr>
              <a:t> </a:t>
            </a:r>
            <a:r>
              <a:rPr lang="en-US" sz="1200" dirty="0" err="1">
                <a:latin typeface="Sylfaen" panose="010A0502050306030303" pitchFamily="18" charset="0"/>
              </a:rPr>
              <a:t>ურთიერთთანამშრომლობის</a:t>
            </a:r>
            <a:r>
              <a:rPr lang="en-US" sz="1200" dirty="0">
                <a:latin typeface="Sylfaen" panose="010A0502050306030303" pitchFamily="18" charset="0"/>
              </a:rPr>
              <a:t> </a:t>
            </a:r>
            <a:r>
              <a:rPr lang="en-US" sz="1200" dirty="0" err="1">
                <a:latin typeface="Sylfaen" panose="010A0502050306030303" pitchFamily="18" charset="0"/>
              </a:rPr>
              <a:t>მემორანდუმი</a:t>
            </a:r>
            <a:r>
              <a:rPr lang="en-US" sz="1200" dirty="0">
                <a:latin typeface="Sylfaen" panose="010A0502050306030303" pitchFamily="18" charset="0"/>
              </a:rPr>
              <a:t> </a:t>
            </a:r>
            <a:r>
              <a:rPr lang="en-US" sz="1200" dirty="0" err="1" smtClean="0">
                <a:latin typeface="Sylfaen" panose="010A0502050306030303" pitchFamily="18" charset="0"/>
              </a:rPr>
              <a:t>გაფორმ</a:t>
            </a:r>
            <a:r>
              <a:rPr lang="ka-GE" sz="1200" dirty="0" smtClean="0">
                <a:latin typeface="Sylfaen" panose="010A0502050306030303" pitchFamily="18" charset="0"/>
              </a:rPr>
              <a:t>და.</a:t>
            </a:r>
          </a:p>
          <a:p>
            <a:pPr lvl="0" algn="just">
              <a:lnSpc>
                <a:spcPct val="150000"/>
              </a:lnSpc>
            </a:pP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ka-GE" sz="1200" dirty="0">
                <a:latin typeface="Sylfaen" panose="010A0502050306030303" pitchFamily="18" charset="0"/>
              </a:rPr>
              <a:t>სააქციო საზოგადოება „ფუდმარტი“ </a:t>
            </a:r>
            <a:r>
              <a:rPr lang="en-US" sz="1200" dirty="0" err="1">
                <a:latin typeface="Sylfaen" panose="010A0502050306030303" pitchFamily="18" charset="0"/>
              </a:rPr>
              <a:t>ურთიერთთანამშრომლობის</a:t>
            </a:r>
            <a:r>
              <a:rPr lang="en-US" sz="1200" dirty="0">
                <a:latin typeface="Sylfaen" panose="010A0502050306030303" pitchFamily="18" charset="0"/>
              </a:rPr>
              <a:t> </a:t>
            </a:r>
            <a:r>
              <a:rPr lang="en-US" sz="1200" dirty="0" err="1" smtClean="0">
                <a:latin typeface="Sylfaen" panose="010A0502050306030303" pitchFamily="18" charset="0"/>
              </a:rPr>
              <a:t>მემორანდუმი</a:t>
            </a:r>
            <a:r>
              <a:rPr lang="ka-GE" sz="1200" dirty="0" smtClean="0">
                <a:latin typeface="Sylfaen" panose="010A0502050306030303" pitchFamily="18" charset="0"/>
              </a:rPr>
              <a:t> </a:t>
            </a:r>
            <a:r>
              <a:rPr lang="en-US" sz="1200" dirty="0" err="1" smtClean="0">
                <a:latin typeface="Sylfaen" panose="010A0502050306030303" pitchFamily="18" charset="0"/>
              </a:rPr>
              <a:t>გაფორმ</a:t>
            </a:r>
            <a:r>
              <a:rPr lang="ka-GE" sz="1200" dirty="0" smtClean="0">
                <a:latin typeface="Sylfaen" panose="010A0502050306030303" pitchFamily="18" charset="0"/>
              </a:rPr>
              <a:t>და.</a:t>
            </a:r>
          </a:p>
          <a:p>
            <a:pPr marL="0" lvl="0" indent="0" algn="just">
              <a:buNone/>
            </a:pPr>
            <a:endParaRPr lang="en-US" sz="1300" dirty="0">
              <a:latin typeface="Sylfaen" panose="010A0502050306030303" pitchFamily="18" charset="0"/>
            </a:endParaRPr>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a:t>
            </a:r>
            <a:r>
              <a:rPr lang="ka-GE" sz="1200" b="0" dirty="0" smtClean="0">
                <a:solidFill>
                  <a:schemeClr val="tx1"/>
                </a:solidFill>
              </a:rPr>
              <a:t>6</a:t>
            </a:r>
            <a:endParaRPr lang="en-US" sz="1200" b="0" dirty="0">
              <a:solidFill>
                <a:schemeClr val="tx1"/>
              </a:solidFill>
            </a:endParaRPr>
          </a:p>
        </p:txBody>
      </p:sp>
    </p:spTree>
    <p:extLst>
      <p:ext uri="{BB962C8B-B14F-4D97-AF65-F5344CB8AC3E}">
        <p14:creationId xmlns:p14="http://schemas.microsoft.com/office/powerpoint/2010/main" val="1497088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ctr">
              <a:buNone/>
            </a:pPr>
            <a:r>
              <a:rPr lang="ka-GE" sz="1400" b="1" dirty="0" smtClean="0">
                <a:latin typeface="Sylfaen" panose="010A0502050306030303" pitchFamily="18" charset="0"/>
              </a:rPr>
              <a:t>ვიზიტები</a:t>
            </a:r>
          </a:p>
          <a:p>
            <a:pPr marL="0" indent="0" algn="ctr">
              <a:buNone/>
            </a:pPr>
            <a:endParaRPr lang="ka-GE" sz="1200" dirty="0">
              <a:latin typeface="Sylfaen" panose="010A0502050306030303" pitchFamily="18" charset="0"/>
            </a:endParaRPr>
          </a:p>
          <a:p>
            <a:pPr marL="0" indent="0" algn="ctr">
              <a:buNone/>
            </a:pPr>
            <a:endParaRPr lang="ka-GE" sz="1200" dirty="0" smtClean="0">
              <a:latin typeface="Sylfaen" panose="010A0502050306030303" pitchFamily="18" charset="0"/>
            </a:endParaRPr>
          </a:p>
          <a:p>
            <a:pPr marL="0" indent="0" algn="just">
              <a:lnSpc>
                <a:spcPct val="200000"/>
              </a:lnSpc>
              <a:buNone/>
            </a:pPr>
            <a:r>
              <a:rPr lang="en-US" sz="1100" dirty="0" err="1">
                <a:latin typeface="Sylfaen" panose="010A0502050306030303" pitchFamily="18" charset="0"/>
              </a:rPr>
              <a:t>ვეტერანების</a:t>
            </a:r>
            <a:r>
              <a:rPr lang="en-US" sz="1100" dirty="0">
                <a:latin typeface="Sylfaen" panose="010A0502050306030303" pitchFamily="18" charset="0"/>
              </a:rPr>
              <a:t> </a:t>
            </a:r>
            <a:r>
              <a:rPr lang="en-US" sz="1100" dirty="0" err="1">
                <a:latin typeface="Sylfaen" panose="010A0502050306030303" pitchFamily="18" charset="0"/>
              </a:rPr>
              <a:t>საქმეთა</a:t>
            </a:r>
            <a:r>
              <a:rPr lang="en-US" sz="1100" dirty="0">
                <a:latin typeface="Sylfaen" panose="010A0502050306030303" pitchFamily="18" charset="0"/>
              </a:rPr>
              <a:t> </a:t>
            </a:r>
            <a:r>
              <a:rPr lang="en-US" sz="1100" dirty="0" err="1">
                <a:latin typeface="Sylfaen" panose="010A0502050306030303" pitchFamily="18" charset="0"/>
              </a:rPr>
              <a:t>სახელმწიფო</a:t>
            </a:r>
            <a:r>
              <a:rPr lang="en-US" sz="1100" dirty="0">
                <a:latin typeface="Sylfaen" panose="010A0502050306030303" pitchFamily="18" charset="0"/>
              </a:rPr>
              <a:t> </a:t>
            </a:r>
            <a:r>
              <a:rPr lang="en-US" sz="1100" dirty="0" err="1">
                <a:latin typeface="Sylfaen" panose="010A0502050306030303" pitchFamily="18" charset="0"/>
              </a:rPr>
              <a:t>სამსახურში</a:t>
            </a:r>
            <a:r>
              <a:rPr lang="en-US" sz="1100" dirty="0">
                <a:latin typeface="Sylfaen" panose="010A0502050306030303" pitchFamily="18" charset="0"/>
              </a:rPr>
              <a:t>, </a:t>
            </a:r>
            <a:r>
              <a:rPr lang="en-US" sz="1100" dirty="0" err="1">
                <a:latin typeface="Sylfaen" panose="010A0502050306030303" pitchFamily="18" charset="0"/>
              </a:rPr>
              <a:t>უკრაინის</a:t>
            </a:r>
            <a:r>
              <a:rPr lang="en-US" sz="1100" dirty="0">
                <a:latin typeface="Sylfaen" panose="010A0502050306030303" pitchFamily="18" charset="0"/>
              </a:rPr>
              <a:t> </a:t>
            </a:r>
            <a:r>
              <a:rPr lang="en-US" sz="1100" dirty="0" err="1">
                <a:latin typeface="Sylfaen" panose="010A0502050306030303" pitchFamily="18" charset="0"/>
              </a:rPr>
              <a:t>ვეტერანთა</a:t>
            </a:r>
            <a:r>
              <a:rPr lang="en-US" sz="1100" dirty="0">
                <a:latin typeface="Sylfaen" panose="010A0502050306030303" pitchFamily="18" charset="0"/>
              </a:rPr>
              <a:t> </a:t>
            </a:r>
            <a:r>
              <a:rPr lang="en-US" sz="1100" dirty="0" err="1">
                <a:latin typeface="Sylfaen" panose="010A0502050306030303" pitchFamily="18" charset="0"/>
              </a:rPr>
              <a:t>საქმეების</a:t>
            </a:r>
            <a:r>
              <a:rPr lang="en-US" sz="1100" dirty="0">
                <a:latin typeface="Sylfaen" panose="010A0502050306030303" pitchFamily="18" charset="0"/>
              </a:rPr>
              <a:t> </a:t>
            </a:r>
            <a:r>
              <a:rPr lang="en-US" sz="1100" dirty="0" err="1">
                <a:latin typeface="Sylfaen" panose="010A0502050306030303" pitchFamily="18" charset="0"/>
              </a:rPr>
              <a:t>მინისტრი</a:t>
            </a:r>
            <a:r>
              <a:rPr lang="ka-GE" sz="1100" dirty="0">
                <a:latin typeface="Sylfaen" panose="010A0502050306030303" pitchFamily="18" charset="0"/>
              </a:rPr>
              <a:t>ს</a:t>
            </a:r>
            <a:r>
              <a:rPr lang="en-US" sz="1100" dirty="0">
                <a:latin typeface="Sylfaen" panose="010A0502050306030303" pitchFamily="18" charset="0"/>
              </a:rPr>
              <a:t>, </a:t>
            </a:r>
            <a:r>
              <a:rPr lang="en-US" sz="1100" dirty="0" err="1">
                <a:latin typeface="Sylfaen" panose="010A0502050306030303" pitchFamily="18" charset="0"/>
              </a:rPr>
              <a:t>ირინა</a:t>
            </a:r>
            <a:r>
              <a:rPr lang="en-US" sz="1100" dirty="0">
                <a:latin typeface="Sylfaen" panose="010A0502050306030303" pitchFamily="18" charset="0"/>
              </a:rPr>
              <a:t> </a:t>
            </a:r>
            <a:r>
              <a:rPr lang="en-US" sz="1100" dirty="0" err="1">
                <a:latin typeface="Sylfaen" panose="010A0502050306030303" pitchFamily="18" charset="0"/>
              </a:rPr>
              <a:t>ფრიზი</a:t>
            </a:r>
            <a:r>
              <a:rPr lang="ka-GE" sz="1100" dirty="0">
                <a:latin typeface="Sylfaen" panose="010A0502050306030303" pitchFamily="18" charset="0"/>
              </a:rPr>
              <a:t>სა </a:t>
            </a:r>
            <a:r>
              <a:rPr lang="en-US" sz="1100" dirty="0" err="1">
                <a:latin typeface="Sylfaen" panose="010A0502050306030303" pitchFamily="18" charset="0"/>
              </a:rPr>
              <a:t>და</a:t>
            </a:r>
            <a:r>
              <a:rPr lang="en-US" sz="1100" dirty="0">
                <a:latin typeface="Sylfaen" panose="010A0502050306030303" pitchFamily="18" charset="0"/>
              </a:rPr>
              <a:t> </a:t>
            </a:r>
            <a:r>
              <a:rPr lang="en-US" sz="1100" dirty="0" err="1">
                <a:latin typeface="Sylfaen" panose="010A0502050306030303" pitchFamily="18" charset="0"/>
              </a:rPr>
              <a:t>მისი</a:t>
            </a:r>
            <a:r>
              <a:rPr lang="en-US" sz="1100" dirty="0">
                <a:latin typeface="Sylfaen" panose="010A0502050306030303" pitchFamily="18" charset="0"/>
              </a:rPr>
              <a:t> </a:t>
            </a:r>
            <a:r>
              <a:rPr lang="en-US" sz="1100" dirty="0" err="1">
                <a:latin typeface="Sylfaen" panose="010A0502050306030303" pitchFamily="18" charset="0"/>
              </a:rPr>
              <a:t>მოადგილის</a:t>
            </a:r>
            <a:r>
              <a:rPr lang="en-US" sz="1100" dirty="0">
                <a:latin typeface="Sylfaen" panose="010A0502050306030303" pitchFamily="18" charset="0"/>
              </a:rPr>
              <a:t>, </a:t>
            </a:r>
            <a:r>
              <a:rPr lang="en-US" sz="1100" dirty="0" err="1">
                <a:latin typeface="Sylfaen" panose="010A0502050306030303" pitchFamily="18" charset="0"/>
              </a:rPr>
              <a:t>გრიგორ</a:t>
            </a:r>
            <a:r>
              <a:rPr lang="en-US" sz="1100" dirty="0">
                <a:latin typeface="Sylfaen" panose="010A0502050306030303" pitchFamily="18" charset="0"/>
              </a:rPr>
              <a:t> </a:t>
            </a:r>
            <a:r>
              <a:rPr lang="en-US" sz="1100" dirty="0" err="1">
                <a:latin typeface="Sylfaen" panose="010A0502050306030303" pitchFamily="18" charset="0"/>
              </a:rPr>
              <a:t>გალაგანი</a:t>
            </a:r>
            <a:r>
              <a:rPr lang="ka-GE" sz="1100" dirty="0">
                <a:latin typeface="Sylfaen" panose="010A0502050306030303" pitchFamily="18" charset="0"/>
              </a:rPr>
              <a:t>ს </a:t>
            </a:r>
            <a:r>
              <a:rPr lang="en-US" sz="1100" dirty="0" err="1">
                <a:latin typeface="Sylfaen" panose="010A0502050306030303" pitchFamily="18" charset="0"/>
              </a:rPr>
              <a:t>ოფიციალური</a:t>
            </a:r>
            <a:r>
              <a:rPr lang="en-US" sz="1100" dirty="0">
                <a:latin typeface="Sylfaen" panose="010A0502050306030303" pitchFamily="18" charset="0"/>
              </a:rPr>
              <a:t> </a:t>
            </a:r>
            <a:r>
              <a:rPr lang="en-US" sz="1100" dirty="0" err="1">
                <a:latin typeface="Sylfaen" panose="010A0502050306030303" pitchFamily="18" charset="0"/>
              </a:rPr>
              <a:t>ვიზიტის</a:t>
            </a:r>
            <a:r>
              <a:rPr lang="en-US" sz="1100" dirty="0">
                <a:latin typeface="Sylfaen" panose="010A0502050306030303" pitchFamily="18" charset="0"/>
              </a:rPr>
              <a:t> </a:t>
            </a:r>
            <a:r>
              <a:rPr lang="ka-GE" sz="1100" dirty="0">
                <a:latin typeface="Sylfaen" panose="010A0502050306030303" pitchFamily="18" charset="0"/>
              </a:rPr>
              <a:t>ორგანიზება. </a:t>
            </a:r>
            <a:r>
              <a:rPr lang="en-US" sz="1100" dirty="0" err="1">
                <a:latin typeface="Sylfaen" panose="010A0502050306030303" pitchFamily="18" charset="0"/>
              </a:rPr>
              <a:t>შეხვედრაზე</a:t>
            </a:r>
            <a:r>
              <a:rPr lang="en-US" sz="1100" dirty="0">
                <a:latin typeface="Sylfaen" panose="010A0502050306030303" pitchFamily="18" charset="0"/>
              </a:rPr>
              <a:t> </a:t>
            </a:r>
            <a:r>
              <a:rPr lang="en-US" sz="1100" dirty="0" err="1">
                <a:latin typeface="Sylfaen" panose="010A0502050306030303" pitchFamily="18" charset="0"/>
              </a:rPr>
              <a:t>მხარეებმა</a:t>
            </a:r>
            <a:r>
              <a:rPr lang="en-US" sz="1100" dirty="0">
                <a:latin typeface="Sylfaen" panose="010A0502050306030303" pitchFamily="18" charset="0"/>
              </a:rPr>
              <a:t> </a:t>
            </a:r>
            <a:r>
              <a:rPr lang="en-US" sz="1100" dirty="0" err="1">
                <a:latin typeface="Sylfaen" panose="010A0502050306030303" pitchFamily="18" charset="0"/>
              </a:rPr>
              <a:t>გააფორმეს</a:t>
            </a:r>
            <a:r>
              <a:rPr lang="en-US" sz="1100" dirty="0">
                <a:latin typeface="Sylfaen" panose="010A0502050306030303" pitchFamily="18" charset="0"/>
              </a:rPr>
              <a:t> </a:t>
            </a:r>
            <a:r>
              <a:rPr lang="en-US" sz="1100" dirty="0" err="1">
                <a:latin typeface="Sylfaen" panose="010A0502050306030303" pitchFamily="18" charset="0"/>
              </a:rPr>
              <a:t>ურთიერთთანამშრომლობის</a:t>
            </a:r>
            <a:r>
              <a:rPr lang="en-US" sz="1100" dirty="0">
                <a:latin typeface="Sylfaen" panose="010A0502050306030303" pitchFamily="18" charset="0"/>
              </a:rPr>
              <a:t> </a:t>
            </a:r>
            <a:r>
              <a:rPr lang="en-US" sz="1100" dirty="0" err="1">
                <a:latin typeface="Sylfaen" panose="010A0502050306030303" pitchFamily="18" charset="0"/>
              </a:rPr>
              <a:t>მემორანდუმი</a:t>
            </a:r>
            <a:r>
              <a:rPr lang="en-US" sz="1100" dirty="0">
                <a:latin typeface="Sylfaen" panose="010A0502050306030303" pitchFamily="18" charset="0"/>
              </a:rPr>
              <a:t>, </a:t>
            </a:r>
            <a:r>
              <a:rPr lang="en-US" sz="1100" dirty="0" err="1">
                <a:latin typeface="Sylfaen" panose="010A0502050306030303" pitchFamily="18" charset="0"/>
              </a:rPr>
              <a:t>რომელიც</a:t>
            </a:r>
            <a:r>
              <a:rPr lang="en-US" sz="1100" dirty="0">
                <a:latin typeface="Sylfaen" panose="010A0502050306030303" pitchFamily="18" charset="0"/>
              </a:rPr>
              <a:t> </a:t>
            </a:r>
            <a:r>
              <a:rPr lang="en-US" sz="1100" dirty="0" err="1">
                <a:latin typeface="Sylfaen" panose="010A0502050306030303" pitchFamily="18" charset="0"/>
              </a:rPr>
              <a:t>ორი</a:t>
            </a:r>
            <a:r>
              <a:rPr lang="en-US" sz="1100" dirty="0">
                <a:latin typeface="Sylfaen" panose="010A0502050306030303" pitchFamily="18" charset="0"/>
              </a:rPr>
              <a:t> </a:t>
            </a:r>
            <a:r>
              <a:rPr lang="en-US" sz="1100" dirty="0" err="1">
                <a:latin typeface="Sylfaen" panose="010A0502050306030303" pitchFamily="18" charset="0"/>
              </a:rPr>
              <a:t>ქვეყნის</a:t>
            </a:r>
            <a:r>
              <a:rPr lang="en-US" sz="1100" dirty="0">
                <a:latin typeface="Sylfaen" panose="010A0502050306030303" pitchFamily="18" charset="0"/>
              </a:rPr>
              <a:t> </a:t>
            </a:r>
            <a:r>
              <a:rPr lang="en-US" sz="1100" dirty="0" err="1">
                <a:latin typeface="Sylfaen" panose="010A0502050306030303" pitchFamily="18" charset="0"/>
              </a:rPr>
              <a:t>უწყებებს</a:t>
            </a:r>
            <a:r>
              <a:rPr lang="en-US" sz="1100" dirty="0">
                <a:latin typeface="Sylfaen" panose="010A0502050306030303" pitchFamily="18" charset="0"/>
              </a:rPr>
              <a:t> </a:t>
            </a:r>
            <a:r>
              <a:rPr lang="en-US" sz="1100" dirty="0" err="1">
                <a:latin typeface="Sylfaen" panose="010A0502050306030303" pitchFamily="18" charset="0"/>
              </a:rPr>
              <a:t>შორის</a:t>
            </a:r>
            <a:r>
              <a:rPr lang="en-US" sz="1100" dirty="0">
                <a:latin typeface="Sylfaen" panose="010A0502050306030303" pitchFamily="18" charset="0"/>
              </a:rPr>
              <a:t> </a:t>
            </a:r>
            <a:r>
              <a:rPr lang="en-US" sz="1100" dirty="0" err="1">
                <a:latin typeface="Sylfaen" panose="010A0502050306030303" pitchFamily="18" charset="0"/>
              </a:rPr>
              <a:t>ურთიერთობებს</a:t>
            </a:r>
            <a:r>
              <a:rPr lang="en-US" sz="1100" dirty="0">
                <a:latin typeface="Sylfaen" panose="010A0502050306030303" pitchFamily="18" charset="0"/>
              </a:rPr>
              <a:t> </a:t>
            </a:r>
            <a:r>
              <a:rPr lang="en-US" sz="1100" dirty="0" err="1">
                <a:latin typeface="Sylfaen" panose="010A0502050306030303" pitchFamily="18" charset="0"/>
              </a:rPr>
              <a:t>კიდევ</a:t>
            </a:r>
            <a:r>
              <a:rPr lang="en-US" sz="1100" dirty="0">
                <a:latin typeface="Sylfaen" panose="010A0502050306030303" pitchFamily="18" charset="0"/>
              </a:rPr>
              <a:t> </a:t>
            </a:r>
            <a:r>
              <a:rPr lang="en-US" sz="1100" dirty="0" err="1">
                <a:latin typeface="Sylfaen" panose="010A0502050306030303" pitchFamily="18" charset="0"/>
              </a:rPr>
              <a:t>უფრო</a:t>
            </a:r>
            <a:r>
              <a:rPr lang="en-US" sz="1100" dirty="0">
                <a:latin typeface="Sylfaen" panose="010A0502050306030303" pitchFamily="18" charset="0"/>
              </a:rPr>
              <a:t> </a:t>
            </a:r>
            <a:r>
              <a:rPr lang="en-US" sz="1100" dirty="0" err="1">
                <a:latin typeface="Sylfaen" panose="010A0502050306030303" pitchFamily="18" charset="0"/>
              </a:rPr>
              <a:t>გააღრმავებს</a:t>
            </a:r>
            <a:r>
              <a:rPr lang="en-US" sz="1100" dirty="0">
                <a:latin typeface="Sylfaen" panose="010A0502050306030303" pitchFamily="18" charset="0"/>
              </a:rPr>
              <a:t>. </a:t>
            </a:r>
            <a:r>
              <a:rPr lang="en-US" sz="1100" dirty="0" err="1">
                <a:latin typeface="Sylfaen" panose="010A0502050306030303" pitchFamily="18" charset="0"/>
              </a:rPr>
              <a:t>დაიგეგმება</a:t>
            </a:r>
            <a:r>
              <a:rPr lang="en-US" sz="1100" dirty="0">
                <a:latin typeface="Sylfaen" panose="010A0502050306030303" pitchFamily="18" charset="0"/>
              </a:rPr>
              <a:t> </a:t>
            </a:r>
            <a:r>
              <a:rPr lang="en-US" sz="1100" dirty="0" err="1">
                <a:latin typeface="Sylfaen" panose="010A0502050306030303" pitchFamily="18" charset="0"/>
              </a:rPr>
              <a:t>ერთობლივი</a:t>
            </a:r>
            <a:r>
              <a:rPr lang="en-US" sz="1100" dirty="0">
                <a:latin typeface="Sylfaen" panose="010A0502050306030303" pitchFamily="18" charset="0"/>
              </a:rPr>
              <a:t> </a:t>
            </a:r>
            <a:r>
              <a:rPr lang="en-US" sz="1100" dirty="0" err="1">
                <a:latin typeface="Sylfaen" panose="010A0502050306030303" pitchFamily="18" charset="0"/>
              </a:rPr>
              <a:t>პროექტები</a:t>
            </a:r>
            <a:r>
              <a:rPr lang="en-US" sz="1100" dirty="0">
                <a:latin typeface="Sylfaen" panose="010A0502050306030303" pitchFamily="18" charset="0"/>
              </a:rPr>
              <a:t>, </a:t>
            </a:r>
            <a:r>
              <a:rPr lang="en-US" sz="1100" dirty="0" err="1">
                <a:latin typeface="Sylfaen" panose="010A0502050306030303" pitchFamily="18" charset="0"/>
              </a:rPr>
              <a:t>რომლებიც</a:t>
            </a:r>
            <a:r>
              <a:rPr lang="en-US" sz="1100" dirty="0">
                <a:latin typeface="Sylfaen" panose="010A0502050306030303" pitchFamily="18" charset="0"/>
              </a:rPr>
              <a:t> </a:t>
            </a:r>
            <a:r>
              <a:rPr lang="en-US" sz="1100" dirty="0" err="1">
                <a:latin typeface="Sylfaen" panose="010A0502050306030303" pitchFamily="18" charset="0"/>
              </a:rPr>
              <a:t>როგორც</a:t>
            </a:r>
            <a:r>
              <a:rPr lang="en-US" sz="1100" dirty="0">
                <a:latin typeface="Sylfaen" panose="010A0502050306030303" pitchFamily="18" charset="0"/>
              </a:rPr>
              <a:t> </a:t>
            </a:r>
            <a:r>
              <a:rPr lang="en-US" sz="1100" dirty="0" err="1">
                <a:latin typeface="Sylfaen" panose="010A0502050306030303" pitchFamily="18" charset="0"/>
              </a:rPr>
              <a:t>ქართველი</a:t>
            </a:r>
            <a:r>
              <a:rPr lang="en-US" sz="1100" dirty="0">
                <a:latin typeface="Sylfaen" panose="010A0502050306030303" pitchFamily="18" charset="0"/>
              </a:rPr>
              <a:t>, </a:t>
            </a:r>
            <a:r>
              <a:rPr lang="en-US" sz="1100" dirty="0" err="1">
                <a:latin typeface="Sylfaen" panose="010A0502050306030303" pitchFamily="18" charset="0"/>
              </a:rPr>
              <a:t>ისე</a:t>
            </a:r>
            <a:r>
              <a:rPr lang="en-US" sz="1100" dirty="0">
                <a:latin typeface="Sylfaen" panose="010A0502050306030303" pitchFamily="18" charset="0"/>
              </a:rPr>
              <a:t> </a:t>
            </a:r>
            <a:r>
              <a:rPr lang="en-US" sz="1100" dirty="0" err="1">
                <a:latin typeface="Sylfaen" panose="010A0502050306030303" pitchFamily="18" charset="0"/>
              </a:rPr>
              <a:t>უკრაინელი</a:t>
            </a:r>
            <a:r>
              <a:rPr lang="en-US" sz="1100" dirty="0">
                <a:latin typeface="Sylfaen" panose="010A0502050306030303" pitchFamily="18" charset="0"/>
              </a:rPr>
              <a:t> </a:t>
            </a:r>
            <a:r>
              <a:rPr lang="en-US" sz="1100" dirty="0" err="1">
                <a:latin typeface="Sylfaen" panose="010A0502050306030303" pitchFamily="18" charset="0"/>
              </a:rPr>
              <a:t>ვეტერანებისათვის</a:t>
            </a:r>
            <a:r>
              <a:rPr lang="en-US" sz="1100" dirty="0">
                <a:latin typeface="Sylfaen" panose="010A0502050306030303" pitchFamily="18" charset="0"/>
              </a:rPr>
              <a:t> </a:t>
            </a:r>
            <a:r>
              <a:rPr lang="en-US" sz="1100" dirty="0" err="1">
                <a:latin typeface="Sylfaen" panose="010A0502050306030303" pitchFamily="18" charset="0"/>
              </a:rPr>
              <a:t>მნიშვნელოვანი</a:t>
            </a:r>
            <a:r>
              <a:rPr lang="en-US" sz="1100" dirty="0">
                <a:latin typeface="Sylfaen" panose="010A0502050306030303" pitchFamily="18" charset="0"/>
              </a:rPr>
              <a:t> </a:t>
            </a:r>
            <a:r>
              <a:rPr lang="en-US" sz="1100" dirty="0" err="1">
                <a:latin typeface="Sylfaen" panose="010A0502050306030303" pitchFamily="18" charset="0"/>
              </a:rPr>
              <a:t>იქნება</a:t>
            </a:r>
            <a:r>
              <a:rPr lang="en-US" sz="1100" dirty="0">
                <a:latin typeface="Sylfaen" panose="010A0502050306030303" pitchFamily="18" charset="0"/>
              </a:rPr>
              <a:t> </a:t>
            </a:r>
            <a:r>
              <a:rPr lang="en-US" sz="1100" dirty="0" err="1">
                <a:latin typeface="Sylfaen" panose="010A0502050306030303" pitchFamily="18" charset="0"/>
              </a:rPr>
              <a:t>როგორც</a:t>
            </a:r>
            <a:r>
              <a:rPr lang="en-US" sz="1100" dirty="0">
                <a:latin typeface="Sylfaen" panose="010A0502050306030303" pitchFamily="18" charset="0"/>
              </a:rPr>
              <a:t>, </a:t>
            </a:r>
            <a:r>
              <a:rPr lang="en-US" sz="1100" dirty="0" err="1">
                <a:latin typeface="Sylfaen" panose="010A0502050306030303" pitchFamily="18" charset="0"/>
              </a:rPr>
              <a:t>სოციალური</a:t>
            </a:r>
            <a:r>
              <a:rPr lang="en-US" sz="1100" dirty="0">
                <a:latin typeface="Sylfaen" panose="010A0502050306030303" pitchFamily="18" charset="0"/>
              </a:rPr>
              <a:t>, </a:t>
            </a:r>
            <a:r>
              <a:rPr lang="en-US" sz="1100" dirty="0" err="1">
                <a:latin typeface="Sylfaen" panose="010A0502050306030303" pitchFamily="18" charset="0"/>
              </a:rPr>
              <a:t>ისე</a:t>
            </a:r>
            <a:r>
              <a:rPr lang="en-US" sz="1100" dirty="0">
                <a:latin typeface="Sylfaen" panose="010A0502050306030303" pitchFamily="18" charset="0"/>
              </a:rPr>
              <a:t> </a:t>
            </a:r>
            <a:r>
              <a:rPr lang="en-US" sz="1100" dirty="0" err="1">
                <a:latin typeface="Sylfaen" panose="010A0502050306030303" pitchFamily="18" charset="0"/>
              </a:rPr>
              <a:t>ეკონომიკური</a:t>
            </a:r>
            <a:r>
              <a:rPr lang="en-US" sz="1100" dirty="0">
                <a:latin typeface="Sylfaen" panose="010A0502050306030303" pitchFamily="18" charset="0"/>
              </a:rPr>
              <a:t> </a:t>
            </a:r>
            <a:r>
              <a:rPr lang="en-US" sz="1100" dirty="0" err="1">
                <a:latin typeface="Sylfaen" panose="010A0502050306030303" pitchFamily="18" charset="0"/>
              </a:rPr>
              <a:t>კუთხით</a:t>
            </a:r>
            <a:r>
              <a:rPr lang="en-US" sz="1100" dirty="0">
                <a:latin typeface="Sylfaen" panose="010A0502050306030303" pitchFamily="18" charset="0"/>
              </a:rPr>
              <a:t>. </a:t>
            </a:r>
            <a:r>
              <a:rPr lang="ka-GE" sz="1100" dirty="0">
                <a:latin typeface="Sylfaen" panose="010A0502050306030303" pitchFamily="18" charset="0"/>
              </a:rPr>
              <a:t>ვიზიტს მიზანს ასევე წარმოადგენდა უწყების გამოცდილების გაზიარება და მომავალი თანამშრომლობის ეტაპების განხილვა.</a:t>
            </a:r>
            <a:endParaRPr lang="en-US" sz="1100" dirty="0">
              <a:latin typeface="Sylfaen" panose="010A0502050306030303" pitchFamily="18" charset="0"/>
            </a:endParaRPr>
          </a:p>
        </p:txBody>
      </p:sp>
      <p:sp>
        <p:nvSpPr>
          <p:cNvPr id="4" name="Номер слайда 6"/>
          <p:cNvSpPr>
            <a:spLocks noGrp="1"/>
          </p:cNvSpPr>
          <p:nvPr>
            <p:ph type="sldNum" sz="quarter" idx="12"/>
          </p:nvPr>
        </p:nvSpPr>
        <p:spPr>
          <a:xfrm>
            <a:off x="8077200" y="6528816"/>
            <a:ext cx="1066800" cy="329184"/>
          </a:xfrm>
        </p:spPr>
        <p:txBody>
          <a:bodyPr/>
          <a:lstStyle/>
          <a:p>
            <a:pPr algn="r"/>
            <a:r>
              <a:rPr lang="ka-GE" sz="1200" b="0" dirty="0" smtClean="0">
                <a:solidFill>
                  <a:schemeClr val="tx1"/>
                </a:solidFill>
              </a:rPr>
              <a:t>17</a:t>
            </a:r>
            <a:endParaRPr lang="en-US" sz="1200" b="0" dirty="0">
              <a:solidFill>
                <a:schemeClr val="tx1"/>
              </a:solidFill>
            </a:endParaRPr>
          </a:p>
        </p:txBody>
      </p:sp>
    </p:spTree>
    <p:extLst>
      <p:ext uri="{BB962C8B-B14F-4D97-AF65-F5344CB8AC3E}">
        <p14:creationId xmlns:p14="http://schemas.microsoft.com/office/powerpoint/2010/main" val="211918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99462" y="440267"/>
            <a:ext cx="8152760" cy="6417733"/>
          </a:xfrm>
        </p:spPr>
        <p:txBody>
          <a:bodyPr>
            <a:normAutofit/>
          </a:bodyPr>
          <a:lstStyle/>
          <a:p>
            <a:pPr lvl="0"/>
            <a:endParaRPr lang="ka-GE" dirty="0" smtClean="0"/>
          </a:p>
          <a:p>
            <a:pPr marL="0" lvl="0" indent="0">
              <a:buNone/>
            </a:pPr>
            <a:r>
              <a:rPr lang="ka-GE" sz="1500" b="1" dirty="0" smtClean="0"/>
              <a:t>    </a:t>
            </a:r>
            <a:endParaRPr lang="en-US" sz="1500" b="1" dirty="0" smtClean="0"/>
          </a:p>
          <a:p>
            <a:pPr marL="0" lvl="0" indent="0">
              <a:buNone/>
            </a:pPr>
            <a:endParaRPr lang="en-US" sz="1500" b="1" dirty="0"/>
          </a:p>
          <a:p>
            <a:pPr marL="0" lvl="0" indent="0">
              <a:buNone/>
            </a:pPr>
            <a:endParaRPr lang="en-US" sz="1500" b="1" dirty="0" smtClean="0"/>
          </a:p>
          <a:p>
            <a:pPr marL="0" lvl="0" indent="0">
              <a:buNone/>
            </a:pPr>
            <a:endParaRPr lang="en-US" sz="1500" b="1" dirty="0"/>
          </a:p>
          <a:p>
            <a:pPr marL="0" lvl="0" indent="0" algn="ctr">
              <a:buNone/>
            </a:pPr>
            <a:endParaRPr lang="ka-GE" sz="1500" b="1" dirty="0" smtClean="0"/>
          </a:p>
          <a:p>
            <a:pPr marL="0" lvl="0" indent="0" algn="ctr">
              <a:buNone/>
            </a:pPr>
            <a:r>
              <a:rPr lang="ka-GE" sz="1500" b="1" dirty="0" smtClean="0"/>
              <a:t>მივლინება</a:t>
            </a:r>
            <a:endParaRPr lang="en-US" sz="1500" b="1" dirty="0" smtClean="0"/>
          </a:p>
          <a:p>
            <a:pPr marL="0" lvl="0" indent="0">
              <a:buNone/>
            </a:pPr>
            <a:endParaRPr lang="ka-GE" sz="1500" b="1" dirty="0"/>
          </a:p>
          <a:p>
            <a:pPr marL="0" lvl="0" indent="0" algn="just">
              <a:lnSpc>
                <a:spcPct val="150000"/>
              </a:lnSpc>
              <a:buNone/>
            </a:pP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სამსახურის</a:t>
            </a:r>
            <a:r>
              <a:rPr lang="en-US" sz="1200" dirty="0">
                <a:latin typeface="Sylfaen" panose="010A0502050306030303" pitchFamily="18" charset="0"/>
              </a:rPr>
              <a:t> </a:t>
            </a:r>
            <a:r>
              <a:rPr lang="en-US" sz="1200" dirty="0" err="1">
                <a:latin typeface="Sylfaen" panose="010A0502050306030303" pitchFamily="18" charset="0"/>
              </a:rPr>
              <a:t>ხელმძღვანელობა</a:t>
            </a:r>
            <a:r>
              <a:rPr lang="en-US" sz="1200" dirty="0">
                <a:latin typeface="Sylfaen" panose="010A0502050306030303" pitchFamily="18" charset="0"/>
              </a:rPr>
              <a:t> </a:t>
            </a:r>
            <a:r>
              <a:rPr lang="en-US" sz="1200" dirty="0" err="1">
                <a:latin typeface="Sylfaen" panose="010A0502050306030303" pitchFamily="18" charset="0"/>
              </a:rPr>
              <a:t>ვეტერანთა</a:t>
            </a:r>
            <a:r>
              <a:rPr lang="en-US" sz="1200" dirty="0">
                <a:latin typeface="Sylfaen" panose="010A0502050306030303" pitchFamily="18" charset="0"/>
              </a:rPr>
              <a:t> </a:t>
            </a:r>
            <a:r>
              <a:rPr lang="en-US" sz="1200" dirty="0" err="1">
                <a:latin typeface="Sylfaen" panose="010A0502050306030303" pitchFamily="18" charset="0"/>
              </a:rPr>
              <a:t>მსოფლიო</a:t>
            </a:r>
            <a:r>
              <a:rPr lang="en-US" sz="1200" dirty="0">
                <a:latin typeface="Sylfaen" panose="010A0502050306030303" pitchFamily="18" charset="0"/>
              </a:rPr>
              <a:t> </a:t>
            </a:r>
            <a:r>
              <a:rPr lang="en-US" sz="1200" dirty="0" err="1">
                <a:latin typeface="Sylfaen" panose="010A0502050306030303" pitchFamily="18" charset="0"/>
              </a:rPr>
              <a:t>ფედერაციის</a:t>
            </a:r>
            <a:r>
              <a:rPr lang="en-US" sz="1200" dirty="0">
                <a:latin typeface="Sylfaen" panose="010A0502050306030303" pitchFamily="18" charset="0"/>
              </a:rPr>
              <a:t> (WVF) </a:t>
            </a:r>
            <a:r>
              <a:rPr lang="en-US" sz="1200" dirty="0" err="1" smtClean="0">
                <a:latin typeface="Sylfaen" panose="010A0502050306030303" pitchFamily="18" charset="0"/>
              </a:rPr>
              <a:t>პრეზიდენტის</a:t>
            </a:r>
            <a:r>
              <a:rPr lang="en-US" sz="1200" dirty="0">
                <a:latin typeface="Sylfaen" panose="010A0502050306030303" pitchFamily="18" charset="0"/>
              </a:rPr>
              <a:t>, </a:t>
            </a:r>
            <a:r>
              <a:rPr lang="en-US" sz="1200" dirty="0" err="1">
                <a:latin typeface="Sylfaen" panose="010A0502050306030303" pitchFamily="18" charset="0"/>
              </a:rPr>
              <a:t>დან</a:t>
            </a:r>
            <a:r>
              <a:rPr lang="en-US" sz="1200" dirty="0">
                <a:latin typeface="Sylfaen" panose="010A0502050306030303" pitchFamily="18" charset="0"/>
              </a:rPr>
              <a:t> </a:t>
            </a:r>
            <a:r>
              <a:rPr lang="en-US" sz="1200" dirty="0" err="1">
                <a:latin typeface="Sylfaen" panose="010A0502050306030303" pitchFamily="18" charset="0"/>
              </a:rPr>
              <a:t>ვიგო-ბერგტუნის</a:t>
            </a:r>
            <a:r>
              <a:rPr lang="en-US" sz="1200" dirty="0">
                <a:latin typeface="Sylfaen" panose="010A0502050306030303" pitchFamily="18" charset="0"/>
              </a:rPr>
              <a:t> </a:t>
            </a:r>
            <a:r>
              <a:rPr lang="en-US" sz="1200" dirty="0" err="1">
                <a:latin typeface="Sylfaen" panose="010A0502050306030303" pitchFamily="18" charset="0"/>
              </a:rPr>
              <a:t>მიწვევით</a:t>
            </a:r>
            <a:r>
              <a:rPr lang="en-US" sz="1200" dirty="0">
                <a:latin typeface="Sylfaen" panose="010A0502050306030303" pitchFamily="18" charset="0"/>
              </a:rPr>
              <a:t>, </a:t>
            </a:r>
            <a:r>
              <a:rPr lang="ka-GE" sz="1200" dirty="0" smtClean="0">
                <a:latin typeface="Sylfaen" panose="010A0502050306030303" pitchFamily="18" charset="0"/>
              </a:rPr>
              <a:t>საფრანგეთის დედაქალაქ პარიზში, </a:t>
            </a:r>
            <a:r>
              <a:rPr lang="en-US" sz="1200" dirty="0" err="1" smtClean="0">
                <a:latin typeface="Sylfaen" panose="010A0502050306030303" pitchFamily="18" charset="0"/>
              </a:rPr>
              <a:t>ვეტერანთა</a:t>
            </a:r>
            <a:r>
              <a:rPr lang="en-US" sz="1200" dirty="0" smtClean="0">
                <a:latin typeface="Sylfaen" panose="010A0502050306030303" pitchFamily="18" charset="0"/>
              </a:rPr>
              <a:t> </a:t>
            </a:r>
            <a:r>
              <a:rPr lang="en-US" sz="1200" dirty="0" err="1">
                <a:latin typeface="Sylfaen" panose="010A0502050306030303" pitchFamily="18" charset="0"/>
              </a:rPr>
              <a:t>მსოფლიო</a:t>
            </a:r>
            <a:r>
              <a:rPr lang="en-US" sz="1200" dirty="0">
                <a:latin typeface="Sylfaen" panose="010A0502050306030303" pitchFamily="18" charset="0"/>
              </a:rPr>
              <a:t> </a:t>
            </a:r>
            <a:r>
              <a:rPr lang="en-US" sz="1200" dirty="0" err="1">
                <a:latin typeface="Sylfaen" panose="010A0502050306030303" pitchFamily="18" charset="0"/>
              </a:rPr>
              <a:t>კონგრესს</a:t>
            </a:r>
            <a:r>
              <a:rPr lang="en-US" sz="1200" dirty="0">
                <a:latin typeface="Sylfaen" panose="010A0502050306030303" pitchFamily="18" charset="0"/>
              </a:rPr>
              <a:t> </a:t>
            </a:r>
            <a:r>
              <a:rPr lang="en-US" sz="1200" dirty="0" err="1" smtClean="0">
                <a:latin typeface="Sylfaen" panose="010A0502050306030303" pitchFamily="18" charset="0"/>
              </a:rPr>
              <a:t>დაესწ</a:t>
            </a:r>
            <a:r>
              <a:rPr lang="ka-GE" sz="1200" dirty="0" smtClean="0">
                <a:latin typeface="Sylfaen" panose="010A0502050306030303" pitchFamily="18" charset="0"/>
              </a:rPr>
              <a:t>რნენ. </a:t>
            </a:r>
            <a:r>
              <a:rPr lang="en-US" sz="1200" dirty="0" err="1" smtClean="0">
                <a:latin typeface="Sylfaen" panose="010A0502050306030303" pitchFamily="18" charset="0"/>
              </a:rPr>
              <a:t>კონგრესი</a:t>
            </a:r>
            <a:r>
              <a:rPr lang="en-US" sz="1200" dirty="0" smtClean="0">
                <a:latin typeface="Sylfaen" panose="010A0502050306030303" pitchFamily="18" charset="0"/>
              </a:rPr>
              <a:t> </a:t>
            </a:r>
            <a:r>
              <a:rPr lang="en-US" sz="1200" dirty="0" err="1">
                <a:latin typeface="Sylfaen" panose="010A0502050306030303" pitchFamily="18" charset="0"/>
              </a:rPr>
              <a:t>მიეძღვნა</a:t>
            </a:r>
            <a:r>
              <a:rPr lang="en-US" sz="1200" dirty="0">
                <a:latin typeface="Sylfaen" panose="010A0502050306030303" pitchFamily="18" charset="0"/>
              </a:rPr>
              <a:t> </a:t>
            </a:r>
            <a:r>
              <a:rPr lang="en-US" sz="1200" dirty="0" err="1">
                <a:latin typeface="Sylfaen" panose="010A0502050306030303" pitchFamily="18" charset="0"/>
              </a:rPr>
              <a:t>მსოფლიოს</a:t>
            </a:r>
            <a:r>
              <a:rPr lang="en-US" sz="1200" dirty="0">
                <a:latin typeface="Sylfaen" panose="010A0502050306030303" pitchFamily="18" charset="0"/>
              </a:rPr>
              <a:t> </a:t>
            </a:r>
            <a:r>
              <a:rPr lang="en-US" sz="1200" dirty="0" err="1">
                <a:latin typeface="Sylfaen" panose="010A0502050306030303" pitchFamily="18" charset="0"/>
              </a:rPr>
              <a:t>გლობალურ</a:t>
            </a:r>
            <a:r>
              <a:rPr lang="en-US" sz="1200" dirty="0">
                <a:latin typeface="Sylfaen" panose="010A0502050306030303" pitchFamily="18" charset="0"/>
              </a:rPr>
              <a:t> </a:t>
            </a:r>
            <a:r>
              <a:rPr lang="en-US" sz="1200" dirty="0" err="1">
                <a:latin typeface="Sylfaen" panose="010A0502050306030303" pitchFamily="18" charset="0"/>
              </a:rPr>
              <a:t>უსაფრთხოებაში</a:t>
            </a:r>
            <a:r>
              <a:rPr lang="en-US" sz="1200" dirty="0">
                <a:latin typeface="Sylfaen" panose="010A0502050306030303" pitchFamily="18" charset="0"/>
              </a:rPr>
              <a:t> </a:t>
            </a: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როლს</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იმ</a:t>
            </a:r>
            <a:r>
              <a:rPr lang="en-US" sz="1200" dirty="0">
                <a:latin typeface="Sylfaen" panose="010A0502050306030303" pitchFamily="18" charset="0"/>
              </a:rPr>
              <a:t> </a:t>
            </a:r>
            <a:r>
              <a:rPr lang="en-US" sz="1200" dirty="0" err="1">
                <a:latin typeface="Sylfaen" panose="010A0502050306030303" pitchFamily="18" charset="0"/>
              </a:rPr>
              <a:t>გამოწვევებს</a:t>
            </a:r>
            <a:r>
              <a:rPr lang="en-US" sz="1200" dirty="0">
                <a:latin typeface="Sylfaen" panose="010A0502050306030303" pitchFamily="18" charset="0"/>
              </a:rPr>
              <a:t>, </a:t>
            </a:r>
            <a:r>
              <a:rPr lang="en-US" sz="1200" dirty="0" err="1" smtClean="0">
                <a:latin typeface="Sylfaen" panose="010A0502050306030303" pitchFamily="18" charset="0"/>
              </a:rPr>
              <a:t>რომლებიც</a:t>
            </a:r>
            <a:r>
              <a:rPr lang="en-US" sz="1200" dirty="0" smtClean="0">
                <a:latin typeface="Sylfaen" panose="010A0502050306030303" pitchFamily="18" charset="0"/>
              </a:rPr>
              <a:t> </a:t>
            </a:r>
            <a:r>
              <a:rPr lang="en-US" sz="1200" dirty="0" err="1">
                <a:latin typeface="Sylfaen" panose="010A0502050306030303" pitchFamily="18" charset="0"/>
              </a:rPr>
              <a:t>მსოფლიო</a:t>
            </a:r>
            <a:r>
              <a:rPr lang="en-US" sz="1200" dirty="0">
                <a:latin typeface="Sylfaen" panose="010A0502050306030303" pitchFamily="18" charset="0"/>
              </a:rPr>
              <a:t> </a:t>
            </a:r>
            <a:r>
              <a:rPr lang="en-US" sz="1200" dirty="0" err="1">
                <a:latin typeface="Sylfaen" panose="010A0502050306030303" pitchFamily="18" charset="0"/>
              </a:rPr>
              <a:t>მასშტაბით</a:t>
            </a:r>
            <a:r>
              <a:rPr lang="en-US" sz="1200" dirty="0">
                <a:latin typeface="Sylfaen" panose="010A0502050306030303" pitchFamily="18" charset="0"/>
              </a:rPr>
              <a:t>, </a:t>
            </a:r>
            <a:r>
              <a:rPr lang="en-US" sz="1200" dirty="0" err="1">
                <a:latin typeface="Sylfaen" panose="010A0502050306030303" pitchFamily="18" charset="0"/>
              </a:rPr>
              <a:t>ვეტერანთა</a:t>
            </a:r>
            <a:r>
              <a:rPr lang="en-US" sz="1200" dirty="0">
                <a:latin typeface="Sylfaen" panose="010A0502050306030303" pitchFamily="18" charset="0"/>
              </a:rPr>
              <a:t> </a:t>
            </a:r>
            <a:r>
              <a:rPr lang="en-US" sz="1200" dirty="0" err="1">
                <a:latin typeface="Sylfaen" panose="010A0502050306030303" pitchFamily="18" charset="0"/>
              </a:rPr>
              <a:t>სოციალური</a:t>
            </a:r>
            <a:r>
              <a:rPr lang="en-US" sz="1200" dirty="0">
                <a:latin typeface="Sylfaen" panose="010A0502050306030303" pitchFamily="18" charset="0"/>
              </a:rPr>
              <a:t> </a:t>
            </a:r>
            <a:r>
              <a:rPr lang="en-US" sz="1200" dirty="0" err="1">
                <a:latin typeface="Sylfaen" panose="010A0502050306030303" pitchFamily="18" charset="0"/>
              </a:rPr>
              <a:t>უზრუნველყოფისა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ჯანდაცვის</a:t>
            </a:r>
            <a:r>
              <a:rPr lang="en-US" sz="1200" dirty="0">
                <a:latin typeface="Sylfaen" panose="010A0502050306030303" pitchFamily="18" charset="0"/>
              </a:rPr>
              <a:t> </a:t>
            </a:r>
            <a:r>
              <a:rPr lang="en-US" sz="1200" dirty="0" err="1">
                <a:latin typeface="Sylfaen" panose="010A0502050306030303" pitchFamily="18" charset="0"/>
              </a:rPr>
              <a:t>წინაშე</a:t>
            </a:r>
            <a:r>
              <a:rPr lang="en-US" sz="1200" dirty="0">
                <a:latin typeface="Sylfaen" panose="010A0502050306030303" pitchFamily="18" charset="0"/>
              </a:rPr>
              <a:t> </a:t>
            </a:r>
            <a:r>
              <a:rPr lang="en-US" sz="1200" dirty="0" err="1">
                <a:latin typeface="Sylfaen" panose="010A0502050306030303" pitchFamily="18" charset="0"/>
              </a:rPr>
              <a:t>დგას</a:t>
            </a:r>
            <a:r>
              <a:rPr lang="en-US" sz="1200" dirty="0">
                <a:latin typeface="Sylfaen" panose="010A0502050306030303" pitchFamily="18" charset="0"/>
              </a:rPr>
              <a:t>.</a:t>
            </a:r>
          </a:p>
          <a:p>
            <a:pPr marL="0" indent="0" algn="just">
              <a:lnSpc>
                <a:spcPct val="150000"/>
              </a:lnSpc>
              <a:buNone/>
            </a:pPr>
            <a:endParaRPr lang="en-US" sz="1200" dirty="0">
              <a:latin typeface="Sylfaen" panose="010A0502050306030303" pitchFamily="18" charset="0"/>
            </a:endParaRPr>
          </a:p>
          <a:p>
            <a:endParaRPr lang="en-US"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1</a:t>
            </a:r>
            <a:r>
              <a:rPr lang="ka-GE" sz="1200" b="0" dirty="0">
                <a:solidFill>
                  <a:schemeClr val="tx1"/>
                </a:solidFill>
              </a:rPr>
              <a:t>8</a:t>
            </a:r>
            <a:endParaRPr lang="en-US" sz="1200" b="0" dirty="0">
              <a:solidFill>
                <a:schemeClr val="tx1"/>
              </a:solidFill>
            </a:endParaRPr>
          </a:p>
        </p:txBody>
      </p:sp>
    </p:spTree>
    <p:extLst>
      <p:ext uri="{BB962C8B-B14F-4D97-AF65-F5344CB8AC3E}">
        <p14:creationId xmlns:p14="http://schemas.microsoft.com/office/powerpoint/2010/main" val="3485977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4866" y="838200"/>
            <a:ext cx="8331200" cy="685800"/>
          </a:xfrm>
        </p:spPr>
        <p:txBody>
          <a:bodyPr>
            <a:normAutofit/>
          </a:bodyPr>
          <a:lstStyle/>
          <a:p>
            <a:r>
              <a:rPr lang="ka-GE" sz="2000" dirty="0" smtClean="0"/>
              <a:t>შესავალი</a:t>
            </a:r>
            <a:endParaRPr lang="en-US" sz="2000" dirty="0"/>
          </a:p>
        </p:txBody>
      </p:sp>
      <p:sp>
        <p:nvSpPr>
          <p:cNvPr id="3" name="Объект 2"/>
          <p:cNvSpPr>
            <a:spLocks noGrp="1"/>
          </p:cNvSpPr>
          <p:nvPr>
            <p:ph idx="1"/>
          </p:nvPr>
        </p:nvSpPr>
        <p:spPr>
          <a:xfrm>
            <a:off x="177801" y="1600200"/>
            <a:ext cx="8822266" cy="3208867"/>
          </a:xfrm>
        </p:spPr>
        <p:txBody>
          <a:bodyPr>
            <a:normAutofit fontScale="70000" lnSpcReduction="20000"/>
          </a:bodyPr>
          <a:lstStyle/>
          <a:p>
            <a:pPr algn="just">
              <a:lnSpc>
                <a:spcPct val="170000"/>
              </a:lnSpc>
            </a:pPr>
            <a:r>
              <a:rPr lang="ka-GE" sz="1700" dirty="0"/>
              <a:t>საქართველოს ვეტერანთა საქმეების დეპარტამენტი შეიქმნა საქართველოს პრეზიდენტის 1997 წლის 22 სექტემბრის № 526 ბრძანებულებით. ვეტერანთა საქმეების დეპარტამენტი აღმასრულებელ ხელისუფლებაში იყო კანონით განსაზღვრული დამოუკიდებლად მოქმედი სამთავრობო დაწესებულება, რომელიც საქართველოს კანონდებლობის ფარგლებში მმართველობით ფუნქციებს ახორციელებდა</a:t>
            </a:r>
            <a:r>
              <a:rPr lang="ka-GE" sz="1700" dirty="0" smtClean="0"/>
              <a:t>.</a:t>
            </a:r>
            <a:endParaRPr lang="en-US" sz="1700" dirty="0"/>
          </a:p>
          <a:p>
            <a:pPr algn="just">
              <a:lnSpc>
                <a:spcPct val="170000"/>
              </a:lnSpc>
            </a:pPr>
            <a:r>
              <a:rPr lang="ka-GE" sz="1700" dirty="0"/>
              <a:t>2004 წლის 11 თებერვალს „საქართველოს მთავრობის სტრუქტურის, უფლებამოსილებისა და საქმიანობის წესის შესახებ“ საქართველოს კანონის 35-ე მუხლის თანახმად, რეორგანიზებული იქნა ვეტერანთა საქმეების სახელმწიფო დეპარტამენტი სახელმწიფო საქვეუწყებო დაწესებულებად და მმართველობის სფეროში გადაეცა შრომის, ჯანმრთელობისა და სოციალური დაცვის სამინისტროს ხუთი სტრუქტურული ქვედანაყოფითა და თერთმეტი ტერიტორიული ორგანოთი. </a:t>
            </a:r>
            <a:endParaRPr lang="en-US" sz="1700" dirty="0"/>
          </a:p>
          <a:p>
            <a:pPr algn="just">
              <a:lnSpc>
                <a:spcPct val="170000"/>
              </a:lnSpc>
            </a:pPr>
            <a:r>
              <a:rPr lang="en-US" sz="1700" dirty="0" smtClean="0"/>
              <a:t>2004 </a:t>
            </a:r>
            <a:r>
              <a:rPr lang="ka-GE" sz="1700" dirty="0"/>
              <a:t>წლიდან დაიწყო ვეტერანების ერთიანი მონაცემთ ბაზის განახლება, რაც გულისხმობდა საქართველოში მცხოვრები ვეტერანების ხელახალ რეგისტრაციას.</a:t>
            </a:r>
            <a:endParaRPr lang="en-US" sz="1700" dirty="0"/>
          </a:p>
          <a:p>
            <a:pPr marL="0" indent="0">
              <a:lnSpc>
                <a:spcPct val="170000"/>
              </a:lnSpc>
              <a:buNone/>
            </a:pPr>
            <a:endParaRPr lang="en-US" dirty="0"/>
          </a:p>
        </p:txBody>
      </p:sp>
      <p:sp>
        <p:nvSpPr>
          <p:cNvPr id="7" name="Номер слайда 6"/>
          <p:cNvSpPr>
            <a:spLocks noGrp="1"/>
          </p:cNvSpPr>
          <p:nvPr>
            <p:ph type="sldNum" sz="quarter" idx="12"/>
          </p:nvPr>
        </p:nvSpPr>
        <p:spPr>
          <a:xfrm>
            <a:off x="8014447" y="6492957"/>
            <a:ext cx="1066800" cy="329184"/>
          </a:xfrm>
        </p:spPr>
        <p:txBody>
          <a:bodyPr/>
          <a:lstStyle/>
          <a:p>
            <a:pPr algn="r"/>
            <a:r>
              <a:rPr lang="en-US" sz="1200" b="0" dirty="0">
                <a:solidFill>
                  <a:schemeClr val="tx1"/>
                </a:solidFill>
                <a:latin typeface="Sylfaen" panose="010A0502050306030303" pitchFamily="18" charset="0"/>
              </a:rPr>
              <a:t>1</a:t>
            </a:r>
          </a:p>
        </p:txBody>
      </p:sp>
    </p:spTree>
    <p:extLst>
      <p:ext uri="{BB962C8B-B14F-4D97-AF65-F5344CB8AC3E}">
        <p14:creationId xmlns:p14="http://schemas.microsoft.com/office/powerpoint/2010/main" val="33680067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626532"/>
            <a:ext cx="9143999" cy="6231467"/>
          </a:xfrm>
        </p:spPr>
        <p:txBody>
          <a:bodyPr>
            <a:normAutofit/>
          </a:bodyPr>
          <a:lstStyle/>
          <a:p>
            <a:pPr marL="0" indent="0" algn="just">
              <a:lnSpc>
                <a:spcPct val="120000"/>
              </a:lnSpc>
              <a:buNone/>
            </a:pPr>
            <a:r>
              <a:rPr lang="ka-GE" sz="1200" b="1" i="1" dirty="0" smtClean="0"/>
              <a:t> გამართული </a:t>
            </a:r>
            <a:r>
              <a:rPr lang="ka-GE" sz="1200" b="1" i="1" dirty="0"/>
              <a:t>შეხვედრები</a:t>
            </a:r>
            <a:r>
              <a:rPr lang="en-US" sz="1200" b="1" i="1" dirty="0"/>
              <a:t>:</a:t>
            </a:r>
          </a:p>
          <a:p>
            <a:pPr marL="0" lvl="0" indent="0" algn="just">
              <a:lnSpc>
                <a:spcPct val="120000"/>
              </a:lnSpc>
              <a:buNone/>
            </a:pPr>
            <a:endParaRPr lang="ka-GE" sz="1200" b="1" dirty="0"/>
          </a:p>
          <a:p>
            <a:pPr lvl="0" algn="just">
              <a:lnSpc>
                <a:spcPct val="150000"/>
              </a:lnSpc>
            </a:pPr>
            <a:r>
              <a:rPr lang="ka-GE" sz="1200" b="1" dirty="0" smtClean="0"/>
              <a:t>ვეტერანების </a:t>
            </a:r>
            <a:r>
              <a:rPr lang="ka-GE" sz="1200" b="1" dirty="0"/>
              <a:t>საქმეთა სახელმწიფო სამსახურმა </a:t>
            </a:r>
            <a:r>
              <a:rPr lang="en-US" sz="1200" dirty="0" err="1"/>
              <a:t>ვეტერანების</a:t>
            </a:r>
            <a:r>
              <a:rPr lang="en-US" sz="1200" dirty="0"/>
              <a:t> </a:t>
            </a:r>
            <a:r>
              <a:rPr lang="en-US" sz="1200" dirty="0" err="1"/>
              <a:t>არასამთავრობო</a:t>
            </a:r>
            <a:r>
              <a:rPr lang="en-US" sz="1200" dirty="0"/>
              <a:t> </a:t>
            </a:r>
            <a:r>
              <a:rPr lang="en-US" sz="1200" dirty="0" err="1"/>
              <a:t>ორგანიზაციათა</a:t>
            </a:r>
            <a:r>
              <a:rPr lang="en-US" sz="1200" dirty="0"/>
              <a:t> </a:t>
            </a:r>
            <a:r>
              <a:rPr lang="en-US" sz="1200" dirty="0" err="1"/>
              <a:t>კოალიციის</a:t>
            </a:r>
            <a:r>
              <a:rPr lang="en-US" sz="1200" dirty="0"/>
              <a:t> </a:t>
            </a:r>
            <a:r>
              <a:rPr lang="en-US" sz="1200" dirty="0" err="1"/>
              <a:t>წარმომადგენლებთან</a:t>
            </a:r>
            <a:r>
              <a:rPr lang="en-US" sz="1200" dirty="0"/>
              <a:t>  </a:t>
            </a:r>
            <a:r>
              <a:rPr lang="en-US" sz="1200" dirty="0" err="1" smtClean="0"/>
              <a:t>შეხვედრ</a:t>
            </a:r>
            <a:r>
              <a:rPr lang="ka-GE" sz="1200" dirty="0" smtClean="0"/>
              <a:t>ა</a:t>
            </a:r>
            <a:r>
              <a:rPr lang="en-US" sz="1200" dirty="0" smtClean="0"/>
              <a:t> </a:t>
            </a:r>
            <a:r>
              <a:rPr lang="ka-GE" sz="1200" dirty="0" smtClean="0"/>
              <a:t>გამართა</a:t>
            </a:r>
            <a:r>
              <a:rPr lang="ka-GE" sz="1200" dirty="0" smtClean="0"/>
              <a:t>.</a:t>
            </a:r>
            <a:r>
              <a:rPr lang="en-US" sz="1200" dirty="0" smtClean="0"/>
              <a:t> </a:t>
            </a:r>
            <a:r>
              <a:rPr lang="en-US" sz="1200" dirty="0" err="1"/>
              <a:t>მხარეებმა</a:t>
            </a:r>
            <a:r>
              <a:rPr lang="en-US" sz="1200" dirty="0"/>
              <a:t> </a:t>
            </a:r>
            <a:r>
              <a:rPr lang="en-US" sz="1200" dirty="0" err="1"/>
              <a:t>განიხილეს</a:t>
            </a:r>
            <a:r>
              <a:rPr lang="en-US" sz="1200" dirty="0"/>
              <a:t> </a:t>
            </a:r>
            <a:r>
              <a:rPr lang="en-US" sz="1200" dirty="0" err="1"/>
              <a:t>სახალხო</a:t>
            </a:r>
            <a:r>
              <a:rPr lang="en-US" sz="1200" dirty="0"/>
              <a:t> </a:t>
            </a:r>
            <a:r>
              <a:rPr lang="en-US" sz="1200" dirty="0" err="1"/>
              <a:t>დამცველის</a:t>
            </a:r>
            <a:r>
              <a:rPr lang="en-US" sz="1200" dirty="0"/>
              <a:t> </a:t>
            </a:r>
            <a:r>
              <a:rPr lang="en-US" sz="1200" dirty="0" err="1"/>
              <a:t>მოადგილეს</a:t>
            </a:r>
            <a:r>
              <a:rPr lang="en-US" sz="1200" dirty="0"/>
              <a:t>, </a:t>
            </a:r>
            <a:r>
              <a:rPr lang="en-US" sz="1200" dirty="0" err="1"/>
              <a:t>გიორგი</a:t>
            </a:r>
            <a:r>
              <a:rPr lang="en-US" sz="1200" dirty="0"/>
              <a:t> </a:t>
            </a:r>
            <a:r>
              <a:rPr lang="en-US" sz="1200" dirty="0" err="1"/>
              <a:t>ბურჯანაძესა</a:t>
            </a:r>
            <a:r>
              <a:rPr lang="en-US" sz="1200" dirty="0"/>
              <a:t> </a:t>
            </a:r>
            <a:r>
              <a:rPr lang="en-US" sz="1200" dirty="0" err="1"/>
              <a:t>და</a:t>
            </a:r>
            <a:r>
              <a:rPr lang="en-US" sz="1200" dirty="0"/>
              <a:t> </a:t>
            </a:r>
            <a:r>
              <a:rPr lang="en-US" sz="1200" dirty="0" err="1"/>
              <a:t>კოალიციის</a:t>
            </a:r>
            <a:r>
              <a:rPr lang="en-US" sz="1200" dirty="0"/>
              <a:t> </a:t>
            </a:r>
            <a:r>
              <a:rPr lang="en-US" sz="1200" dirty="0" err="1"/>
              <a:t>წარმომადგენელთა</a:t>
            </a:r>
            <a:r>
              <a:rPr lang="en-US" sz="1200" dirty="0"/>
              <a:t> </a:t>
            </a:r>
            <a:r>
              <a:rPr lang="en-US" sz="1200" dirty="0" err="1"/>
              <a:t>შორის</a:t>
            </a:r>
            <a:r>
              <a:rPr lang="en-US" sz="1200" dirty="0"/>
              <a:t> </a:t>
            </a:r>
            <a:r>
              <a:rPr lang="en-US" sz="1200" dirty="0" err="1"/>
              <a:t>გამართული</a:t>
            </a:r>
            <a:r>
              <a:rPr lang="en-US" sz="1200" dirty="0"/>
              <a:t> </a:t>
            </a:r>
            <a:r>
              <a:rPr lang="en-US" sz="1200" dirty="0" err="1"/>
              <a:t>შეხვედრის</a:t>
            </a:r>
            <a:r>
              <a:rPr lang="en-US" sz="1200" dirty="0"/>
              <a:t> </a:t>
            </a:r>
            <a:r>
              <a:rPr lang="en-US" sz="1200" dirty="0" err="1"/>
              <a:t>დეტალები</a:t>
            </a:r>
            <a:r>
              <a:rPr lang="en-US" sz="1200" dirty="0" smtClean="0"/>
              <a:t>.</a:t>
            </a:r>
            <a:endParaRPr lang="ka-GE" sz="1200" dirty="0" smtClean="0"/>
          </a:p>
          <a:p>
            <a:pPr marL="0" lvl="0" indent="0" algn="just">
              <a:lnSpc>
                <a:spcPct val="150000"/>
              </a:lnSpc>
              <a:buNone/>
            </a:pPr>
            <a:endParaRPr lang="ka-GE" sz="1200" b="1" dirty="0"/>
          </a:p>
          <a:p>
            <a:pPr lvl="0" algn="just">
              <a:lnSpc>
                <a:spcPct val="150000"/>
              </a:lnSpc>
            </a:pPr>
            <a:r>
              <a:rPr lang="en-US" sz="1200" b="1" dirty="0" err="1" smtClean="0"/>
              <a:t>ვეტერანების</a:t>
            </a:r>
            <a:r>
              <a:rPr lang="en-US" sz="1200" b="1" dirty="0" smtClean="0"/>
              <a:t> </a:t>
            </a:r>
            <a:r>
              <a:rPr lang="en-US" sz="1200" b="1" dirty="0" err="1"/>
              <a:t>საქმეთა</a:t>
            </a:r>
            <a:r>
              <a:rPr lang="en-US" sz="1200" b="1" dirty="0"/>
              <a:t> </a:t>
            </a:r>
            <a:r>
              <a:rPr lang="en-US" sz="1200" b="1" dirty="0" err="1"/>
              <a:t>სახელმწიფო</a:t>
            </a:r>
            <a:r>
              <a:rPr lang="en-US" sz="1200" b="1" dirty="0"/>
              <a:t> </a:t>
            </a:r>
            <a:r>
              <a:rPr lang="en-US" sz="1200" b="1" dirty="0" err="1"/>
              <a:t>სამსახურში</a:t>
            </a:r>
            <a:r>
              <a:rPr lang="en-US" sz="1200" dirty="0"/>
              <a:t>, </a:t>
            </a:r>
            <a:r>
              <a:rPr lang="en-US" sz="1200" dirty="0" err="1"/>
              <a:t>სამსახურის</a:t>
            </a:r>
            <a:r>
              <a:rPr lang="en-US" sz="1200" dirty="0"/>
              <a:t> </a:t>
            </a:r>
            <a:r>
              <a:rPr lang="en-US" sz="1200" dirty="0" err="1" smtClean="0"/>
              <a:t>ხელმძღვანელობასა</a:t>
            </a:r>
            <a:r>
              <a:rPr lang="ka-GE" sz="1200" dirty="0" smtClean="0"/>
              <a:t> და </a:t>
            </a:r>
            <a:r>
              <a:rPr lang="en-US" sz="1200" dirty="0" err="1" smtClean="0"/>
              <a:t>საქართველოს</a:t>
            </a:r>
            <a:r>
              <a:rPr lang="en-US" sz="1200" dirty="0" smtClean="0"/>
              <a:t> </a:t>
            </a:r>
            <a:r>
              <a:rPr lang="en-US" sz="1200" dirty="0" err="1"/>
              <a:t>სახალხო</a:t>
            </a:r>
            <a:r>
              <a:rPr lang="en-US" sz="1200" dirty="0"/>
              <a:t> </a:t>
            </a:r>
            <a:r>
              <a:rPr lang="en-US" sz="1200" dirty="0" err="1"/>
              <a:t>დამცველის</a:t>
            </a:r>
            <a:r>
              <a:rPr lang="en-US" sz="1200" dirty="0"/>
              <a:t> </a:t>
            </a:r>
            <a:r>
              <a:rPr lang="en-US" sz="1200" dirty="0" err="1"/>
              <a:t>მოადგილეს</a:t>
            </a:r>
            <a:r>
              <a:rPr lang="en-US" sz="1200" dirty="0"/>
              <a:t>, </a:t>
            </a:r>
            <a:r>
              <a:rPr lang="en-US" sz="1200" dirty="0" err="1"/>
              <a:t>გიორგი</a:t>
            </a:r>
            <a:r>
              <a:rPr lang="en-US" sz="1200" dirty="0"/>
              <a:t> </a:t>
            </a:r>
            <a:r>
              <a:rPr lang="en-US" sz="1200" dirty="0" err="1"/>
              <a:t>ბუჯრანაძეს</a:t>
            </a:r>
            <a:r>
              <a:rPr lang="en-US" sz="1200" dirty="0"/>
              <a:t>, </a:t>
            </a:r>
            <a:r>
              <a:rPr lang="en-US" sz="1200" dirty="0" err="1"/>
              <a:t>თავდაცვის</a:t>
            </a:r>
            <a:r>
              <a:rPr lang="en-US" sz="1200" dirty="0"/>
              <a:t> </a:t>
            </a:r>
            <a:r>
              <a:rPr lang="en-US" sz="1200" dirty="0" err="1"/>
              <a:t>სფეროში</a:t>
            </a:r>
            <a:r>
              <a:rPr lang="en-US" sz="1200" dirty="0"/>
              <a:t> </a:t>
            </a:r>
            <a:r>
              <a:rPr lang="en-US" sz="1200" dirty="0" err="1"/>
              <a:t>ადამიანის</a:t>
            </a:r>
            <a:r>
              <a:rPr lang="en-US" sz="1200" dirty="0"/>
              <a:t> </a:t>
            </a:r>
            <a:r>
              <a:rPr lang="en-US" sz="1200" dirty="0" err="1"/>
              <a:t>უფლებათა</a:t>
            </a:r>
            <a:r>
              <a:rPr lang="en-US" sz="1200" dirty="0"/>
              <a:t> </a:t>
            </a:r>
            <a:r>
              <a:rPr lang="en-US" sz="1200" dirty="0" err="1"/>
              <a:t>დაცვის</a:t>
            </a:r>
            <a:r>
              <a:rPr lang="en-US" sz="1200" dirty="0"/>
              <a:t> </a:t>
            </a:r>
            <a:r>
              <a:rPr lang="en-US" sz="1200" dirty="0" err="1"/>
              <a:t>დეპარტამენტის</a:t>
            </a:r>
            <a:r>
              <a:rPr lang="en-US" sz="1200" dirty="0"/>
              <a:t> </a:t>
            </a:r>
            <a:r>
              <a:rPr lang="en-US" sz="1200" dirty="0" err="1" smtClean="0"/>
              <a:t>უფრო</a:t>
            </a:r>
            <a:r>
              <a:rPr lang="ka-GE" sz="1200" dirty="0"/>
              <a:t>ს</a:t>
            </a:r>
            <a:r>
              <a:rPr lang="en-US" sz="1200" dirty="0" smtClean="0"/>
              <a:t>ს</a:t>
            </a:r>
            <a:r>
              <a:rPr lang="en-US" sz="1200" dirty="0"/>
              <a:t>, </a:t>
            </a:r>
            <a:r>
              <a:rPr lang="en-US" sz="1200" dirty="0" err="1"/>
              <a:t>თამარ</a:t>
            </a:r>
            <a:r>
              <a:rPr lang="en-US" sz="1200" dirty="0"/>
              <a:t> </a:t>
            </a:r>
            <a:r>
              <a:rPr lang="en-US" sz="1200" dirty="0" err="1"/>
              <a:t>გაბიანსა</a:t>
            </a:r>
            <a:r>
              <a:rPr lang="en-US" sz="1200" dirty="0"/>
              <a:t> </a:t>
            </a:r>
            <a:r>
              <a:rPr lang="en-US" sz="1200" dirty="0" err="1"/>
              <a:t>და</a:t>
            </a:r>
            <a:r>
              <a:rPr lang="en-US" sz="1200" dirty="0"/>
              <a:t> </a:t>
            </a:r>
            <a:r>
              <a:rPr lang="en-US" sz="1200" dirty="0" err="1"/>
              <a:t>ვეტერანების</a:t>
            </a:r>
            <a:r>
              <a:rPr lang="en-US" sz="1200" dirty="0"/>
              <a:t> </a:t>
            </a:r>
            <a:r>
              <a:rPr lang="en-US" sz="1200" dirty="0" err="1"/>
              <a:t>არასამთავრობო</a:t>
            </a:r>
            <a:r>
              <a:rPr lang="en-US" sz="1200" dirty="0"/>
              <a:t> </a:t>
            </a:r>
            <a:r>
              <a:rPr lang="en-US" sz="1200" dirty="0" err="1"/>
              <a:t>ორგანიზაციათა</a:t>
            </a:r>
            <a:r>
              <a:rPr lang="en-US" sz="1200" dirty="0"/>
              <a:t> </a:t>
            </a:r>
            <a:r>
              <a:rPr lang="en-US" sz="1200" dirty="0" err="1"/>
              <a:t>კოალიციის</a:t>
            </a:r>
            <a:r>
              <a:rPr lang="en-US" sz="1200" dirty="0"/>
              <a:t> </a:t>
            </a:r>
            <a:r>
              <a:rPr lang="en-US" sz="1200" dirty="0" err="1"/>
              <a:t>წარმომადგენლებს</a:t>
            </a:r>
            <a:r>
              <a:rPr lang="en-US" sz="1200" dirty="0"/>
              <a:t> </a:t>
            </a:r>
            <a:r>
              <a:rPr lang="en-US" sz="1200" dirty="0" err="1"/>
              <a:t>შორის</a:t>
            </a:r>
            <a:r>
              <a:rPr lang="en-US" sz="1200" dirty="0"/>
              <a:t> </a:t>
            </a:r>
            <a:r>
              <a:rPr lang="en-US" sz="1200" dirty="0" err="1" smtClean="0"/>
              <a:t>შეხვედრ</a:t>
            </a:r>
            <a:r>
              <a:rPr lang="ka-GE" sz="1200" dirty="0" smtClean="0"/>
              <a:t>ა</a:t>
            </a:r>
            <a:r>
              <a:rPr lang="en-US" sz="1200" dirty="0" smtClean="0"/>
              <a:t> </a:t>
            </a:r>
            <a:r>
              <a:rPr lang="ka-GE" sz="1200" dirty="0" smtClean="0"/>
              <a:t>გაიმართა</a:t>
            </a:r>
            <a:r>
              <a:rPr lang="en-US" sz="1200" dirty="0" smtClean="0"/>
              <a:t>.  </a:t>
            </a:r>
            <a:r>
              <a:rPr lang="en-US" sz="1200" dirty="0" err="1"/>
              <a:t>შეხვედრაზე</a:t>
            </a:r>
            <a:r>
              <a:rPr lang="en-US" sz="1200" dirty="0"/>
              <a:t>, </a:t>
            </a:r>
            <a:r>
              <a:rPr lang="en-US" sz="1200" dirty="0" err="1"/>
              <a:t>ურთიერთთანამშრომლობისა</a:t>
            </a:r>
            <a:r>
              <a:rPr lang="en-US" sz="1200" dirty="0"/>
              <a:t> </a:t>
            </a:r>
            <a:r>
              <a:rPr lang="en-US" sz="1200" dirty="0" err="1"/>
              <a:t>და</a:t>
            </a:r>
            <a:r>
              <a:rPr lang="en-US" sz="1200" dirty="0"/>
              <a:t> </a:t>
            </a:r>
            <a:r>
              <a:rPr lang="en-US" sz="1200" dirty="0" err="1"/>
              <a:t>ომბუდსმენის</a:t>
            </a:r>
            <a:r>
              <a:rPr lang="en-US" sz="1200" dirty="0"/>
              <a:t> </a:t>
            </a:r>
            <a:r>
              <a:rPr lang="en-US" sz="1200" dirty="0" err="1"/>
              <a:t>აპარატთან</a:t>
            </a:r>
            <a:r>
              <a:rPr lang="en-US" sz="1200" dirty="0"/>
              <a:t> </a:t>
            </a:r>
            <a:r>
              <a:rPr lang="en-US" sz="1200" dirty="0" err="1"/>
              <a:t>მომავალი</a:t>
            </a:r>
            <a:r>
              <a:rPr lang="en-US" sz="1200" dirty="0"/>
              <a:t> </a:t>
            </a:r>
            <a:r>
              <a:rPr lang="en-US" sz="1200" dirty="0" err="1"/>
              <a:t>თანამშრომლობის</a:t>
            </a:r>
            <a:r>
              <a:rPr lang="en-US" sz="1200" dirty="0"/>
              <a:t> </a:t>
            </a:r>
            <a:r>
              <a:rPr lang="en-US" sz="1200" dirty="0" err="1"/>
              <a:t>საკითხები</a:t>
            </a:r>
            <a:r>
              <a:rPr lang="en-US" sz="1200" dirty="0"/>
              <a:t> </a:t>
            </a:r>
            <a:r>
              <a:rPr lang="en-US" sz="1200" dirty="0" err="1"/>
              <a:t>განიხილეს</a:t>
            </a:r>
            <a:r>
              <a:rPr lang="en-US" sz="1200" dirty="0"/>
              <a:t>. </a:t>
            </a:r>
            <a:endParaRPr lang="ka-GE" sz="1200" dirty="0" smtClean="0"/>
          </a:p>
          <a:p>
            <a:pPr marL="0" lvl="0" indent="0" algn="just">
              <a:lnSpc>
                <a:spcPct val="150000"/>
              </a:lnSpc>
              <a:buNone/>
            </a:pPr>
            <a:endParaRPr lang="ka-GE" sz="1200" b="1" dirty="0" smtClean="0"/>
          </a:p>
          <a:p>
            <a:pPr lvl="0" algn="just">
              <a:lnSpc>
                <a:spcPct val="150000"/>
              </a:lnSpc>
            </a:pPr>
            <a:r>
              <a:rPr lang="ka-GE" sz="1200" b="1" dirty="0" smtClean="0"/>
              <a:t>ვეტერანების </a:t>
            </a:r>
            <a:r>
              <a:rPr lang="ka-GE" sz="1200" b="1" dirty="0"/>
              <a:t>საქმეთა სახელმწიფო </a:t>
            </a:r>
            <a:r>
              <a:rPr lang="ka-GE" sz="1200" b="1" dirty="0" smtClean="0"/>
              <a:t>სამსახურის  </a:t>
            </a:r>
            <a:r>
              <a:rPr lang="en-US" sz="1200" dirty="0" err="1"/>
              <a:t>ხელმძღვანელობასა</a:t>
            </a:r>
            <a:r>
              <a:rPr lang="en-US" sz="1200" dirty="0"/>
              <a:t> </a:t>
            </a:r>
            <a:r>
              <a:rPr lang="en-US" sz="1200" dirty="0" err="1"/>
              <a:t>და</a:t>
            </a:r>
            <a:r>
              <a:rPr lang="en-US" sz="1200" dirty="0"/>
              <a:t> TAPS-Ukraine-ს </a:t>
            </a:r>
            <a:r>
              <a:rPr lang="en-US" sz="1200" dirty="0" err="1" smtClean="0"/>
              <a:t>დამფუძნებლის</a:t>
            </a:r>
            <a:r>
              <a:rPr lang="en-US" sz="1200" dirty="0"/>
              <a:t>, </a:t>
            </a:r>
            <a:r>
              <a:rPr lang="en-US" sz="1200" dirty="0" err="1"/>
              <a:t>ვეტერანთა</a:t>
            </a:r>
            <a:r>
              <a:rPr lang="en-US" sz="1200" dirty="0"/>
              <a:t> </a:t>
            </a:r>
            <a:r>
              <a:rPr lang="en-US" sz="1200" dirty="0" err="1"/>
              <a:t>საქმეების</a:t>
            </a:r>
            <a:r>
              <a:rPr lang="en-US" sz="1200" dirty="0"/>
              <a:t> </a:t>
            </a:r>
            <a:r>
              <a:rPr lang="en-US" sz="1200" dirty="0" err="1"/>
              <a:t>დეპარტამენტის</a:t>
            </a:r>
            <a:r>
              <a:rPr lang="en-US" sz="1200" dirty="0"/>
              <a:t> </a:t>
            </a:r>
            <a:r>
              <a:rPr lang="en-US" sz="1200" dirty="0" err="1"/>
              <a:t>დირექტორის</a:t>
            </a:r>
            <a:r>
              <a:rPr lang="en-US" sz="1200" dirty="0"/>
              <a:t> </a:t>
            </a:r>
            <a:r>
              <a:rPr lang="en-US" sz="1200" dirty="0" err="1"/>
              <a:t>მოადგილეს</a:t>
            </a:r>
            <a:r>
              <a:rPr lang="en-US" sz="1200" dirty="0"/>
              <a:t>, </a:t>
            </a:r>
            <a:r>
              <a:rPr lang="en-US" sz="1200" dirty="0" err="1"/>
              <a:t>იულია</a:t>
            </a:r>
            <a:r>
              <a:rPr lang="en-US" sz="1200" dirty="0"/>
              <a:t> </a:t>
            </a:r>
            <a:r>
              <a:rPr lang="en-US" sz="1200" dirty="0" err="1"/>
              <a:t>დიმიტროვას</a:t>
            </a:r>
            <a:r>
              <a:rPr lang="en-US" sz="1200" dirty="0"/>
              <a:t> </a:t>
            </a:r>
            <a:r>
              <a:rPr lang="en-US" sz="1200" dirty="0" err="1"/>
              <a:t>შორის</a:t>
            </a:r>
            <a:r>
              <a:rPr lang="en-US" sz="1200" dirty="0"/>
              <a:t> </a:t>
            </a:r>
            <a:r>
              <a:rPr lang="en-US" sz="1200" dirty="0" err="1" smtClean="0"/>
              <a:t>შეხვედრ</a:t>
            </a:r>
            <a:r>
              <a:rPr lang="ka-GE" sz="1200" dirty="0" smtClean="0"/>
              <a:t>ა გაიმართა</a:t>
            </a:r>
            <a:r>
              <a:rPr lang="en-US" sz="1200" dirty="0" smtClean="0"/>
              <a:t>. </a:t>
            </a:r>
            <a:r>
              <a:rPr lang="en-US" sz="1200" dirty="0" err="1"/>
              <a:t>მხარეებმა</a:t>
            </a:r>
            <a:r>
              <a:rPr lang="en-US" sz="1200" dirty="0"/>
              <a:t> </a:t>
            </a:r>
            <a:r>
              <a:rPr lang="en-US" sz="1200" dirty="0" err="1"/>
              <a:t>ურთიერთანამშრომლობის</a:t>
            </a:r>
            <a:r>
              <a:rPr lang="en-US" sz="1200" dirty="0"/>
              <a:t> </a:t>
            </a:r>
            <a:r>
              <a:rPr lang="en-US" sz="1200" dirty="0" err="1"/>
              <a:t>საკითხებზე</a:t>
            </a:r>
            <a:r>
              <a:rPr lang="en-US" sz="1200" dirty="0"/>
              <a:t> </a:t>
            </a:r>
            <a:r>
              <a:rPr lang="en-US" sz="1200" dirty="0" err="1"/>
              <a:t>ისაუბრეს</a:t>
            </a:r>
            <a:r>
              <a:rPr lang="en-US" sz="1200" dirty="0"/>
              <a:t> </a:t>
            </a:r>
            <a:r>
              <a:rPr lang="en-US" sz="1200" dirty="0" err="1"/>
              <a:t>და</a:t>
            </a:r>
            <a:r>
              <a:rPr lang="en-US" sz="1200" dirty="0"/>
              <a:t> </a:t>
            </a:r>
            <a:r>
              <a:rPr lang="en-US" sz="1200" dirty="0" err="1"/>
              <a:t>საქართველოს</a:t>
            </a:r>
            <a:r>
              <a:rPr lang="en-US" sz="1200" dirty="0"/>
              <a:t> </a:t>
            </a:r>
            <a:r>
              <a:rPr lang="en-US" sz="1200" dirty="0" err="1"/>
              <a:t>ვეტერანების</a:t>
            </a:r>
            <a:r>
              <a:rPr lang="en-US" sz="1200" dirty="0"/>
              <a:t> </a:t>
            </a:r>
            <a:r>
              <a:rPr lang="en-US" sz="1200" dirty="0" err="1"/>
              <a:t>საქმეთა</a:t>
            </a:r>
            <a:r>
              <a:rPr lang="en-US" sz="1200" dirty="0"/>
              <a:t> </a:t>
            </a:r>
            <a:r>
              <a:rPr lang="en-US" sz="1200" dirty="0" err="1"/>
              <a:t>სახელმწიფო</a:t>
            </a:r>
            <a:r>
              <a:rPr lang="en-US" sz="1200" dirty="0"/>
              <a:t> </a:t>
            </a:r>
            <a:r>
              <a:rPr lang="en-US" sz="1200" dirty="0" err="1"/>
              <a:t>სამსახურის</a:t>
            </a:r>
            <a:r>
              <a:rPr lang="en-US" sz="1200" dirty="0"/>
              <a:t> </a:t>
            </a:r>
            <a:r>
              <a:rPr lang="en-US" sz="1200" dirty="0" err="1"/>
              <a:t>გამოცდილება</a:t>
            </a:r>
            <a:r>
              <a:rPr lang="en-US" sz="1200" dirty="0"/>
              <a:t> </a:t>
            </a:r>
            <a:r>
              <a:rPr lang="en-US" sz="1200" dirty="0" err="1"/>
              <a:t>გაუზიარეს</a:t>
            </a:r>
            <a:r>
              <a:rPr lang="en-US" sz="1200" dirty="0"/>
              <a:t>. </a:t>
            </a:r>
            <a:endParaRPr lang="ka-GE" sz="1200" dirty="0" smtClean="0"/>
          </a:p>
          <a:p>
            <a:pPr marL="0" lvl="0" indent="0" algn="just">
              <a:lnSpc>
                <a:spcPct val="150000"/>
              </a:lnSpc>
              <a:buNone/>
            </a:pPr>
            <a:endParaRPr lang="ka-GE" sz="1200" dirty="0" smtClean="0"/>
          </a:p>
          <a:p>
            <a:pPr algn="just">
              <a:lnSpc>
                <a:spcPct val="150000"/>
              </a:lnSpc>
            </a:pPr>
            <a:r>
              <a:rPr lang="en-US" sz="1200" b="1" dirty="0" err="1" smtClean="0"/>
              <a:t>ვეტერანების</a:t>
            </a:r>
            <a:r>
              <a:rPr lang="en-US" sz="1200" b="1" dirty="0" smtClean="0"/>
              <a:t> </a:t>
            </a:r>
            <a:r>
              <a:rPr lang="en-US" sz="1200" b="1" dirty="0" err="1"/>
              <a:t>საქმეთა</a:t>
            </a:r>
            <a:r>
              <a:rPr lang="en-US" sz="1200" b="1" dirty="0"/>
              <a:t> </a:t>
            </a:r>
            <a:r>
              <a:rPr lang="en-US" sz="1200" b="1" dirty="0" err="1" smtClean="0"/>
              <a:t>სახელმწიფო</a:t>
            </a:r>
            <a:r>
              <a:rPr lang="en-US" sz="1200" b="1" dirty="0" smtClean="0"/>
              <a:t> </a:t>
            </a:r>
            <a:r>
              <a:rPr lang="en-US" sz="1200" b="1" dirty="0" err="1"/>
              <a:t>სამსახურის</a:t>
            </a:r>
            <a:r>
              <a:rPr lang="en-US" sz="1200" b="1" dirty="0"/>
              <a:t> </a:t>
            </a:r>
            <a:r>
              <a:rPr lang="en-US" sz="1200" dirty="0" err="1" smtClean="0"/>
              <a:t>დირექტორ</a:t>
            </a:r>
            <a:r>
              <a:rPr lang="ka-GE" sz="1200" dirty="0" smtClean="0"/>
              <a:t>ს</a:t>
            </a:r>
            <a:r>
              <a:rPr lang="en-US" sz="1200" dirty="0"/>
              <a:t>, </a:t>
            </a:r>
            <a:r>
              <a:rPr lang="en-US" sz="1200" dirty="0" err="1"/>
              <a:t>ვლადიმერ</a:t>
            </a:r>
            <a:r>
              <a:rPr lang="en-US" sz="1200" dirty="0"/>
              <a:t> </a:t>
            </a:r>
            <a:r>
              <a:rPr lang="en-US" sz="1200" dirty="0" err="1" smtClean="0"/>
              <a:t>იმნაძ</a:t>
            </a:r>
            <a:r>
              <a:rPr lang="ka-GE" sz="1200" dirty="0" smtClean="0"/>
              <a:t>ე</a:t>
            </a:r>
            <a:r>
              <a:rPr lang="en-US" sz="1200" dirty="0" err="1" smtClean="0"/>
              <a:t>სა</a:t>
            </a:r>
            <a:r>
              <a:rPr lang="en-US" sz="1200" dirty="0" smtClean="0"/>
              <a:t> </a:t>
            </a:r>
            <a:r>
              <a:rPr lang="en-US" sz="1200" dirty="0" err="1"/>
              <a:t>და</a:t>
            </a:r>
            <a:r>
              <a:rPr lang="en-US" sz="1200" dirty="0"/>
              <a:t> </a:t>
            </a:r>
            <a:r>
              <a:rPr lang="en-US" sz="1200" dirty="0" err="1"/>
              <a:t>ამერიკის</a:t>
            </a:r>
            <a:r>
              <a:rPr lang="en-US" sz="1200" dirty="0"/>
              <a:t> </a:t>
            </a:r>
            <a:r>
              <a:rPr lang="en-US" sz="1200" dirty="0" err="1"/>
              <a:t>შეერთებული</a:t>
            </a:r>
            <a:r>
              <a:rPr lang="en-US" sz="1200" dirty="0"/>
              <a:t> </a:t>
            </a:r>
            <a:r>
              <a:rPr lang="en-US" sz="1200" dirty="0" err="1"/>
              <a:t>შტატების</a:t>
            </a:r>
            <a:r>
              <a:rPr lang="en-US" sz="1200" dirty="0"/>
              <a:t> </a:t>
            </a:r>
            <a:r>
              <a:rPr lang="en-US" sz="1200" dirty="0" err="1"/>
              <a:t>ჯორჯიის</a:t>
            </a:r>
            <a:r>
              <a:rPr lang="en-US" sz="1200" dirty="0"/>
              <a:t> </a:t>
            </a:r>
            <a:r>
              <a:rPr lang="en-US" sz="1200" dirty="0" err="1"/>
              <a:t>შტატის</a:t>
            </a:r>
            <a:r>
              <a:rPr lang="en-US" sz="1200" dirty="0"/>
              <a:t> 78-ე </a:t>
            </a:r>
            <a:r>
              <a:rPr lang="en-US" sz="1200" dirty="0" err="1"/>
              <a:t>შენაერთის</a:t>
            </a:r>
            <a:r>
              <a:rPr lang="en-US" sz="1200" dirty="0"/>
              <a:t> </a:t>
            </a:r>
            <a:r>
              <a:rPr lang="en-US" sz="1200" dirty="0" err="1" smtClean="0"/>
              <a:t>მეთაურს</a:t>
            </a:r>
            <a:r>
              <a:rPr lang="en-US" sz="1200" dirty="0"/>
              <a:t>, </a:t>
            </a:r>
            <a:r>
              <a:rPr lang="en-US" sz="1200" dirty="0" err="1"/>
              <a:t>გენერალ</a:t>
            </a:r>
            <a:r>
              <a:rPr lang="en-US" sz="1200" dirty="0"/>
              <a:t> </a:t>
            </a:r>
            <a:r>
              <a:rPr lang="en-US" sz="1200" dirty="0" err="1"/>
              <a:t>ტომას</a:t>
            </a:r>
            <a:r>
              <a:rPr lang="en-US" sz="1200" dirty="0"/>
              <a:t> </a:t>
            </a:r>
            <a:r>
              <a:rPr lang="en-US" sz="1200" dirty="0" err="1" smtClean="0"/>
              <a:t>ბლექსტოკს</a:t>
            </a:r>
            <a:r>
              <a:rPr lang="ka-GE" sz="1200" dirty="0" smtClean="0"/>
              <a:t> შორის</a:t>
            </a:r>
            <a:r>
              <a:rPr lang="en-US" sz="1200" dirty="0" smtClean="0"/>
              <a:t> </a:t>
            </a:r>
            <a:r>
              <a:rPr lang="en-US" sz="1200" dirty="0" err="1" smtClean="0"/>
              <a:t>შეხვდრ</a:t>
            </a:r>
            <a:r>
              <a:rPr lang="ka-GE" sz="1200" dirty="0" smtClean="0"/>
              <a:t>ა გაიმართა.</a:t>
            </a:r>
            <a:r>
              <a:rPr lang="en-US" sz="1200" dirty="0" smtClean="0"/>
              <a:t> </a:t>
            </a:r>
            <a:r>
              <a:rPr lang="en-US" sz="1200" dirty="0" err="1" smtClean="0"/>
              <a:t>სტუმრობის</a:t>
            </a:r>
            <a:r>
              <a:rPr lang="en-US" sz="1200" dirty="0" smtClean="0"/>
              <a:t> </a:t>
            </a:r>
            <a:r>
              <a:rPr lang="en-US" sz="1200" dirty="0" err="1" smtClean="0"/>
              <a:t>მიზან</a:t>
            </a:r>
            <a:r>
              <a:rPr lang="ka-GE" sz="1200" dirty="0" smtClean="0"/>
              <a:t>ს</a:t>
            </a:r>
            <a:r>
              <a:rPr lang="en-US" sz="1200" dirty="0" smtClean="0"/>
              <a:t> </a:t>
            </a:r>
            <a:r>
              <a:rPr lang="en-US" sz="1200" dirty="0" err="1"/>
              <a:t>ვეტერანების</a:t>
            </a:r>
            <a:r>
              <a:rPr lang="en-US" sz="1200" dirty="0"/>
              <a:t> </a:t>
            </a:r>
            <a:r>
              <a:rPr lang="en-US" sz="1200" dirty="0" err="1"/>
              <a:t>საქმეთა</a:t>
            </a:r>
            <a:r>
              <a:rPr lang="en-US" sz="1200" dirty="0"/>
              <a:t> </a:t>
            </a:r>
            <a:r>
              <a:rPr lang="en-US" sz="1200" dirty="0" err="1"/>
              <a:t>სახელმწიფო</a:t>
            </a:r>
            <a:r>
              <a:rPr lang="en-US" sz="1200" dirty="0"/>
              <a:t> </a:t>
            </a:r>
            <a:r>
              <a:rPr lang="en-US" sz="1200" dirty="0" err="1"/>
              <a:t>სამსახურის</a:t>
            </a:r>
            <a:r>
              <a:rPr lang="en-US" sz="1200" dirty="0"/>
              <a:t> </a:t>
            </a:r>
            <a:r>
              <a:rPr lang="en-US" sz="1200" dirty="0" err="1"/>
              <a:t>საქმიანობის</a:t>
            </a:r>
            <a:r>
              <a:rPr lang="en-US" sz="1200" dirty="0"/>
              <a:t> </a:t>
            </a:r>
            <a:r>
              <a:rPr lang="en-US" sz="1200" dirty="0" err="1"/>
              <a:t>ზოგადი</a:t>
            </a:r>
            <a:r>
              <a:rPr lang="en-US" sz="1200" dirty="0"/>
              <a:t> </a:t>
            </a:r>
            <a:r>
              <a:rPr lang="en-US" sz="1200" dirty="0" err="1"/>
              <a:t>მიმოხილვა</a:t>
            </a:r>
            <a:r>
              <a:rPr lang="en-US" sz="1200" dirty="0"/>
              <a:t> </a:t>
            </a:r>
            <a:r>
              <a:rPr lang="en-US" sz="1200" dirty="0" err="1"/>
              <a:t>და</a:t>
            </a:r>
            <a:r>
              <a:rPr lang="en-US" sz="1200" dirty="0"/>
              <a:t> </a:t>
            </a:r>
            <a:r>
              <a:rPr lang="en-US" sz="1200" dirty="0" err="1" smtClean="0"/>
              <a:t>სამომავლო</a:t>
            </a:r>
            <a:r>
              <a:rPr lang="ka-GE" sz="1200" dirty="0" smtClean="0"/>
              <a:t> </a:t>
            </a:r>
            <a:r>
              <a:rPr lang="en-US" sz="1200" dirty="0" err="1"/>
              <a:t>თანამშრომლობის</a:t>
            </a:r>
            <a:r>
              <a:rPr lang="en-US" sz="1200" dirty="0"/>
              <a:t> </a:t>
            </a:r>
            <a:r>
              <a:rPr lang="en-US" sz="1200" dirty="0" err="1" smtClean="0"/>
              <a:t>საკითხები</a:t>
            </a:r>
            <a:r>
              <a:rPr lang="ka-GE" sz="1200" dirty="0" smtClean="0"/>
              <a:t>ს</a:t>
            </a:r>
            <a:r>
              <a:rPr lang="en-US" sz="1200" dirty="0" smtClean="0"/>
              <a:t> </a:t>
            </a:r>
            <a:r>
              <a:rPr lang="en-US" sz="1200" dirty="0" err="1" smtClean="0"/>
              <a:t>განხილ</a:t>
            </a:r>
            <a:r>
              <a:rPr lang="ka-GE" sz="1200" dirty="0" smtClean="0"/>
              <a:t>ვა წარმოადგენდა.</a:t>
            </a:r>
            <a:endParaRPr lang="en-US" sz="1200" dirty="0"/>
          </a:p>
          <a:p>
            <a:pPr marL="0" indent="0" algn="just">
              <a:buNone/>
            </a:pPr>
            <a:endParaRPr lang="en-US" sz="1200" b="1" i="1"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19</a:t>
            </a:r>
            <a:endParaRPr lang="en-US" sz="1200" b="0" dirty="0">
              <a:solidFill>
                <a:schemeClr val="tx1"/>
              </a:solidFill>
            </a:endParaRPr>
          </a:p>
        </p:txBody>
      </p:sp>
    </p:spTree>
    <p:extLst>
      <p:ext uri="{BB962C8B-B14F-4D97-AF65-F5344CB8AC3E}">
        <p14:creationId xmlns:p14="http://schemas.microsoft.com/office/powerpoint/2010/main" val="2813106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5467" y="414867"/>
            <a:ext cx="8890000" cy="6443133"/>
          </a:xfrm>
        </p:spPr>
        <p:txBody>
          <a:bodyPr>
            <a:normAutofit/>
          </a:bodyPr>
          <a:lstStyle/>
          <a:p>
            <a:pPr lvl="0"/>
            <a:endParaRPr lang="ka-GE" sz="1200" dirty="0" smtClean="0"/>
          </a:p>
          <a:p>
            <a:pPr lvl="0"/>
            <a:endParaRPr lang="ka-GE" sz="1200" dirty="0"/>
          </a:p>
          <a:p>
            <a:pPr lvl="0"/>
            <a:endParaRPr lang="ka-GE" sz="1200" dirty="0" smtClean="0"/>
          </a:p>
          <a:p>
            <a:pPr marL="0" lvl="0" indent="0">
              <a:buNone/>
            </a:pPr>
            <a:endParaRPr lang="ka-GE" sz="1200" dirty="0" smtClean="0"/>
          </a:p>
          <a:p>
            <a:pPr lvl="0"/>
            <a:endParaRPr lang="ka-GE" sz="1200" dirty="0"/>
          </a:p>
          <a:p>
            <a:pPr algn="just">
              <a:lnSpc>
                <a:spcPct val="150000"/>
              </a:lnSpc>
            </a:pPr>
            <a:r>
              <a:rPr lang="en-US" sz="1200" b="1" dirty="0" err="1">
                <a:latin typeface="Sylfaen" panose="010A0502050306030303" pitchFamily="18" charset="0"/>
              </a:rPr>
              <a:t>ვეტერანების</a:t>
            </a:r>
            <a:r>
              <a:rPr lang="en-US" sz="1200" b="1" dirty="0">
                <a:latin typeface="Sylfaen" panose="010A0502050306030303" pitchFamily="18" charset="0"/>
              </a:rPr>
              <a:t> </a:t>
            </a:r>
            <a:r>
              <a:rPr lang="en-US" sz="1200" b="1" dirty="0" err="1">
                <a:latin typeface="Sylfaen" panose="010A0502050306030303" pitchFamily="18" charset="0"/>
              </a:rPr>
              <a:t>საქმეთა</a:t>
            </a:r>
            <a:r>
              <a:rPr lang="en-US" sz="1200" b="1" dirty="0">
                <a:latin typeface="Sylfaen" panose="010A0502050306030303" pitchFamily="18" charset="0"/>
              </a:rPr>
              <a:t> </a:t>
            </a:r>
            <a:r>
              <a:rPr lang="en-US" sz="1200" b="1" dirty="0" err="1">
                <a:latin typeface="Sylfaen" panose="010A0502050306030303" pitchFamily="18" charset="0"/>
              </a:rPr>
              <a:t>სახელმწიფო</a:t>
            </a:r>
            <a:r>
              <a:rPr lang="en-US" sz="1200" b="1" dirty="0">
                <a:latin typeface="Sylfaen" panose="010A0502050306030303" pitchFamily="18" charset="0"/>
              </a:rPr>
              <a:t> </a:t>
            </a:r>
            <a:r>
              <a:rPr lang="en-US" sz="1200" b="1" dirty="0" err="1">
                <a:latin typeface="Sylfaen" panose="010A0502050306030303" pitchFamily="18" charset="0"/>
              </a:rPr>
              <a:t>სამსახურის</a:t>
            </a:r>
            <a:r>
              <a:rPr lang="en-US" sz="1200" b="1" dirty="0">
                <a:latin typeface="Sylfaen" panose="010A0502050306030303" pitchFamily="18" charset="0"/>
              </a:rPr>
              <a:t> </a:t>
            </a:r>
            <a:r>
              <a:rPr lang="en-US" sz="1200" dirty="0" err="1" smtClean="0">
                <a:latin typeface="Sylfaen" panose="010A0502050306030303" pitchFamily="18" charset="0"/>
              </a:rPr>
              <a:t>დირექტორს</a:t>
            </a:r>
            <a:r>
              <a:rPr lang="en-US" sz="1200" dirty="0">
                <a:latin typeface="Sylfaen" panose="010A0502050306030303" pitchFamily="18" charset="0"/>
              </a:rPr>
              <a:t>, </a:t>
            </a:r>
            <a:r>
              <a:rPr lang="en-US" sz="1200" dirty="0" err="1">
                <a:latin typeface="Sylfaen" panose="010A0502050306030303" pitchFamily="18" charset="0"/>
              </a:rPr>
              <a:t>ვლადიმერ</a:t>
            </a:r>
            <a:r>
              <a:rPr lang="en-US" sz="1200" dirty="0">
                <a:latin typeface="Sylfaen" panose="010A0502050306030303" pitchFamily="18" charset="0"/>
              </a:rPr>
              <a:t> </a:t>
            </a:r>
            <a:r>
              <a:rPr lang="en-US" sz="1200" dirty="0" err="1" smtClean="0">
                <a:latin typeface="Sylfaen" panose="010A0502050306030303" pitchFamily="18" charset="0"/>
              </a:rPr>
              <a:t>იმნაძ</a:t>
            </a:r>
            <a:r>
              <a:rPr lang="ka-GE" sz="1200" dirty="0">
                <a:latin typeface="Sylfaen" panose="010A0502050306030303" pitchFamily="18" charset="0"/>
              </a:rPr>
              <a:t>ე</a:t>
            </a:r>
            <a:r>
              <a:rPr lang="en-US" sz="1200" dirty="0" err="1" smtClean="0">
                <a:latin typeface="Sylfaen" panose="010A0502050306030303" pitchFamily="18" charset="0"/>
              </a:rPr>
              <a:t>სა</a:t>
            </a:r>
            <a:r>
              <a:rPr lang="en-US" sz="1200" dirty="0" smtClean="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აფხაზეთის</a:t>
            </a:r>
            <a:r>
              <a:rPr lang="en-US" sz="1200" dirty="0">
                <a:latin typeface="Sylfaen" panose="010A0502050306030303" pitchFamily="18" charset="0"/>
              </a:rPr>
              <a:t> </a:t>
            </a:r>
            <a:r>
              <a:rPr lang="en-US" sz="1200" dirty="0" err="1">
                <a:latin typeface="Sylfaen" panose="010A0502050306030303" pitchFamily="18" charset="0"/>
              </a:rPr>
              <a:t>ავტონომიური</a:t>
            </a:r>
            <a:r>
              <a:rPr lang="en-US" sz="1200" dirty="0">
                <a:latin typeface="Sylfaen" panose="010A0502050306030303" pitchFamily="18" charset="0"/>
              </a:rPr>
              <a:t> </a:t>
            </a:r>
            <a:r>
              <a:rPr lang="en-US" sz="1200" dirty="0" err="1">
                <a:latin typeface="Sylfaen" panose="010A0502050306030303" pitchFamily="18" charset="0"/>
              </a:rPr>
              <a:t>რესპუბლიკის</a:t>
            </a:r>
            <a:r>
              <a:rPr lang="en-US" sz="1200" dirty="0">
                <a:latin typeface="Sylfaen" panose="010A0502050306030303" pitchFamily="18" charset="0"/>
              </a:rPr>
              <a:t> </a:t>
            </a:r>
            <a:r>
              <a:rPr lang="en-US" sz="1200" dirty="0" err="1">
                <a:latin typeface="Sylfaen" panose="010A0502050306030303" pitchFamily="18" charset="0"/>
              </a:rPr>
              <a:t>მთავრობის</a:t>
            </a:r>
            <a:r>
              <a:rPr lang="en-US" sz="1200" dirty="0">
                <a:latin typeface="Sylfaen" panose="010A0502050306030303" pitchFamily="18" charset="0"/>
              </a:rPr>
              <a:t> </a:t>
            </a:r>
            <a:r>
              <a:rPr lang="en-US" sz="1200" dirty="0" err="1">
                <a:latin typeface="Sylfaen" panose="010A0502050306030303" pitchFamily="18" charset="0"/>
              </a:rPr>
              <a:t>თავმჯდომარის</a:t>
            </a:r>
            <a:r>
              <a:rPr lang="en-US" sz="1200" dirty="0">
                <a:latin typeface="Sylfaen" panose="010A0502050306030303" pitchFamily="18" charset="0"/>
              </a:rPr>
              <a:t> </a:t>
            </a:r>
            <a:r>
              <a:rPr lang="en-US" sz="1200" dirty="0" err="1">
                <a:latin typeface="Sylfaen" panose="010A0502050306030303" pitchFamily="18" charset="0"/>
              </a:rPr>
              <a:t>მოვალეობის</a:t>
            </a:r>
            <a:r>
              <a:rPr lang="en-US" sz="1200" dirty="0">
                <a:latin typeface="Sylfaen" panose="010A0502050306030303" pitchFamily="18" charset="0"/>
              </a:rPr>
              <a:t> </a:t>
            </a:r>
            <a:r>
              <a:rPr lang="en-US" sz="1200" dirty="0" err="1" smtClean="0">
                <a:latin typeface="Sylfaen" panose="010A0502050306030303" pitchFamily="18" charset="0"/>
              </a:rPr>
              <a:t>შემსრულებელს</a:t>
            </a:r>
            <a:r>
              <a:rPr lang="en-US" sz="1200" dirty="0">
                <a:latin typeface="Sylfaen" panose="010A0502050306030303" pitchFamily="18" charset="0"/>
              </a:rPr>
              <a:t>, </a:t>
            </a:r>
            <a:r>
              <a:rPr lang="en-US" sz="1200" dirty="0" err="1">
                <a:latin typeface="Sylfaen" panose="010A0502050306030303" pitchFamily="18" charset="0"/>
              </a:rPr>
              <a:t>რუსლან</a:t>
            </a:r>
            <a:r>
              <a:rPr lang="en-US" sz="1200" dirty="0">
                <a:latin typeface="Sylfaen" panose="010A0502050306030303" pitchFamily="18" charset="0"/>
              </a:rPr>
              <a:t> </a:t>
            </a:r>
            <a:r>
              <a:rPr lang="en-US" sz="1200" dirty="0" err="1">
                <a:latin typeface="Sylfaen" panose="010A0502050306030303" pitchFamily="18" charset="0"/>
              </a:rPr>
              <a:t>აბაშიძეს</a:t>
            </a:r>
            <a:r>
              <a:rPr lang="en-US" sz="1200" dirty="0">
                <a:latin typeface="Sylfaen" panose="010A0502050306030303" pitchFamily="18" charset="0"/>
              </a:rPr>
              <a:t> </a:t>
            </a:r>
            <a:r>
              <a:rPr lang="en-US" sz="1200" dirty="0" err="1">
                <a:latin typeface="Sylfaen" panose="010A0502050306030303" pitchFamily="18" charset="0"/>
              </a:rPr>
              <a:t>შორის</a:t>
            </a:r>
            <a:r>
              <a:rPr lang="en-US" sz="1200" dirty="0">
                <a:latin typeface="Sylfaen" panose="010A0502050306030303" pitchFamily="18" charset="0"/>
              </a:rPr>
              <a:t>,  </a:t>
            </a:r>
            <a:r>
              <a:rPr lang="en-US" sz="1200" dirty="0" err="1">
                <a:latin typeface="Sylfaen" panose="010A0502050306030303" pitchFamily="18" charset="0"/>
              </a:rPr>
              <a:t>საქმიანი</a:t>
            </a:r>
            <a:r>
              <a:rPr lang="en-US" sz="1200" dirty="0">
                <a:latin typeface="Sylfaen" panose="010A0502050306030303" pitchFamily="18" charset="0"/>
              </a:rPr>
              <a:t> </a:t>
            </a:r>
            <a:r>
              <a:rPr lang="en-US" sz="1200" dirty="0" err="1" smtClean="0">
                <a:latin typeface="Sylfaen" panose="010A0502050306030303" pitchFamily="18" charset="0"/>
              </a:rPr>
              <a:t>შეხვედრ</a:t>
            </a:r>
            <a:r>
              <a:rPr lang="ka-GE" sz="1200" dirty="0" smtClean="0">
                <a:latin typeface="Sylfaen" panose="010A0502050306030303" pitchFamily="18" charset="0"/>
              </a:rPr>
              <a:t>ა</a:t>
            </a:r>
            <a:r>
              <a:rPr lang="en-US" sz="1200" dirty="0" smtClean="0">
                <a:latin typeface="Sylfaen" panose="010A0502050306030303" pitchFamily="18" charset="0"/>
              </a:rPr>
              <a:t> </a:t>
            </a:r>
            <a:r>
              <a:rPr lang="en-US" sz="1200" dirty="0" err="1">
                <a:latin typeface="Sylfaen" panose="010A0502050306030303" pitchFamily="18" charset="0"/>
              </a:rPr>
              <a:t>გა</a:t>
            </a:r>
            <a:r>
              <a:rPr lang="ka-GE" sz="1200" dirty="0">
                <a:latin typeface="Sylfaen" panose="010A0502050306030303" pitchFamily="18" charset="0"/>
              </a:rPr>
              <a:t>ი</a:t>
            </a:r>
            <a:r>
              <a:rPr lang="en-US" sz="1200" dirty="0" err="1">
                <a:latin typeface="Sylfaen" panose="010A0502050306030303" pitchFamily="18" charset="0"/>
              </a:rPr>
              <a:t>მართ</a:t>
            </a:r>
            <a:r>
              <a:rPr lang="ka-GE" sz="1200" dirty="0">
                <a:latin typeface="Sylfaen" panose="010A0502050306030303" pitchFamily="18" charset="0"/>
              </a:rPr>
              <a:t>ა</a:t>
            </a:r>
            <a:r>
              <a:rPr lang="en-US" sz="1200" dirty="0">
                <a:latin typeface="Sylfaen" panose="010A0502050306030303" pitchFamily="18" charset="0"/>
              </a:rPr>
              <a:t>. </a:t>
            </a:r>
            <a:r>
              <a:rPr lang="en-US" sz="1200" dirty="0" err="1">
                <a:latin typeface="Sylfaen" panose="010A0502050306030303" pitchFamily="18" charset="0"/>
              </a:rPr>
              <a:t>მხარეებმა</a:t>
            </a:r>
            <a:r>
              <a:rPr lang="en-US" sz="1200" dirty="0">
                <a:latin typeface="Sylfaen" panose="010A0502050306030303" pitchFamily="18" charset="0"/>
              </a:rPr>
              <a:t> </a:t>
            </a:r>
            <a:r>
              <a:rPr lang="en-US" sz="1200" dirty="0" err="1">
                <a:latin typeface="Sylfaen" panose="010A0502050306030303" pitchFamily="18" charset="0"/>
              </a:rPr>
              <a:t>ისაუბრეს</a:t>
            </a:r>
            <a:r>
              <a:rPr lang="en-US" sz="1200" dirty="0">
                <a:latin typeface="Sylfaen" panose="010A0502050306030303" pitchFamily="18" charset="0"/>
              </a:rPr>
              <a:t> </a:t>
            </a:r>
            <a:r>
              <a:rPr lang="en-US" sz="1200" dirty="0" err="1">
                <a:latin typeface="Sylfaen" panose="010A0502050306030303" pitchFamily="18" charset="0"/>
              </a:rPr>
              <a:t>საქართველოს</a:t>
            </a:r>
            <a:r>
              <a:rPr lang="en-US" sz="1200" dirty="0">
                <a:latin typeface="Sylfaen" panose="010A0502050306030303" pitchFamily="18" charset="0"/>
              </a:rPr>
              <a:t> </a:t>
            </a:r>
            <a:r>
              <a:rPr lang="en-US" sz="1200" dirty="0" err="1">
                <a:latin typeface="Sylfaen" panose="010A0502050306030303" pitchFamily="18" charset="0"/>
              </a:rPr>
              <a:t>სხვადასხვა</a:t>
            </a:r>
            <a:r>
              <a:rPr lang="en-US" sz="1200" dirty="0">
                <a:latin typeface="Sylfaen" panose="010A0502050306030303" pitchFamily="18" charset="0"/>
              </a:rPr>
              <a:t> </a:t>
            </a:r>
            <a:r>
              <a:rPr lang="en-US" sz="1200" dirty="0" err="1">
                <a:latin typeface="Sylfaen" panose="010A0502050306030303" pitchFamily="18" charset="0"/>
              </a:rPr>
              <a:t>რეგიონში</a:t>
            </a:r>
            <a:r>
              <a:rPr lang="en-US" sz="1200" dirty="0">
                <a:latin typeface="Sylfaen" panose="010A0502050306030303" pitchFamily="18" charset="0"/>
              </a:rPr>
              <a:t> </a:t>
            </a:r>
            <a:r>
              <a:rPr lang="en-US" sz="1200" dirty="0" err="1">
                <a:latin typeface="Sylfaen" panose="010A0502050306030303" pitchFamily="18" charset="0"/>
              </a:rPr>
              <a:t>ჩასახლებული</a:t>
            </a:r>
            <a:r>
              <a:rPr lang="en-US" sz="1200" dirty="0">
                <a:latin typeface="Sylfaen" panose="010A0502050306030303" pitchFamily="18" charset="0"/>
              </a:rPr>
              <a:t> </a:t>
            </a:r>
            <a:r>
              <a:rPr lang="en-US" sz="1200" dirty="0" err="1">
                <a:latin typeface="Sylfaen" panose="010A0502050306030303" pitchFamily="18" charset="0"/>
              </a:rPr>
              <a:t>აფხაზეთიდან</a:t>
            </a:r>
            <a:r>
              <a:rPr lang="en-US" sz="1200" dirty="0">
                <a:latin typeface="Sylfaen" panose="010A0502050306030303" pitchFamily="18" charset="0"/>
              </a:rPr>
              <a:t> </a:t>
            </a:r>
            <a:r>
              <a:rPr lang="en-US" sz="1200" dirty="0" err="1">
                <a:latin typeface="Sylfaen" panose="010A0502050306030303" pitchFamily="18" charset="0"/>
              </a:rPr>
              <a:t>დევნილი</a:t>
            </a:r>
            <a:r>
              <a:rPr lang="en-US" sz="1200" dirty="0">
                <a:latin typeface="Sylfaen" panose="010A0502050306030303" pitchFamily="18" charset="0"/>
              </a:rPr>
              <a:t> </a:t>
            </a: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პრობლემებზე</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მათი</a:t>
            </a:r>
            <a:r>
              <a:rPr lang="en-US" sz="1200" dirty="0">
                <a:latin typeface="Sylfaen" panose="010A0502050306030303" pitchFamily="18" charset="0"/>
              </a:rPr>
              <a:t> </a:t>
            </a:r>
            <a:r>
              <a:rPr lang="en-US" sz="1200" dirty="0" err="1">
                <a:latin typeface="Sylfaen" panose="010A0502050306030303" pitchFamily="18" charset="0"/>
              </a:rPr>
              <a:t>გადაწყვეტის</a:t>
            </a:r>
            <a:r>
              <a:rPr lang="en-US" sz="1200" dirty="0">
                <a:latin typeface="Sylfaen" panose="010A0502050306030303" pitchFamily="18" charset="0"/>
              </a:rPr>
              <a:t> </a:t>
            </a:r>
            <a:r>
              <a:rPr lang="en-US" sz="1200" dirty="0" err="1">
                <a:latin typeface="Sylfaen" panose="010A0502050306030303" pitchFamily="18" charset="0"/>
              </a:rPr>
              <a:t>გზებზე</a:t>
            </a:r>
            <a:r>
              <a:rPr lang="en-US" sz="1200" dirty="0">
                <a:latin typeface="Sylfaen" panose="010A0502050306030303" pitchFamily="18" charset="0"/>
              </a:rPr>
              <a:t>. </a:t>
            </a:r>
            <a:r>
              <a:rPr lang="en-US" sz="1200" dirty="0" err="1">
                <a:latin typeface="Sylfaen" panose="010A0502050306030303" pitchFamily="18" charset="0"/>
              </a:rPr>
              <a:t>დაისახა</a:t>
            </a:r>
            <a:r>
              <a:rPr lang="en-US" sz="1200" dirty="0">
                <a:latin typeface="Sylfaen" panose="010A0502050306030303" pitchFamily="18" charset="0"/>
              </a:rPr>
              <a:t> </a:t>
            </a:r>
            <a:r>
              <a:rPr lang="en-US" sz="1200" dirty="0" err="1">
                <a:latin typeface="Sylfaen" panose="010A0502050306030303" pitchFamily="18" charset="0"/>
              </a:rPr>
              <a:t>სამომავლო</a:t>
            </a:r>
            <a:r>
              <a:rPr lang="en-US" sz="1200" dirty="0">
                <a:latin typeface="Sylfaen" panose="010A0502050306030303" pitchFamily="18" charset="0"/>
              </a:rPr>
              <a:t>, </a:t>
            </a:r>
            <a:r>
              <a:rPr lang="en-US" sz="1200" dirty="0" err="1">
                <a:latin typeface="Sylfaen" panose="010A0502050306030303" pitchFamily="18" charset="0"/>
              </a:rPr>
              <a:t>ერთობლივი</a:t>
            </a:r>
            <a:r>
              <a:rPr lang="en-US" sz="1200" dirty="0">
                <a:latin typeface="Sylfaen" panose="010A0502050306030303" pitchFamily="18" charset="0"/>
              </a:rPr>
              <a:t> </a:t>
            </a:r>
            <a:r>
              <a:rPr lang="en-US" sz="1200" dirty="0" err="1">
                <a:latin typeface="Sylfaen" panose="010A0502050306030303" pitchFamily="18" charset="0"/>
              </a:rPr>
              <a:t>მოქმედების</a:t>
            </a:r>
            <a:r>
              <a:rPr lang="en-US" sz="1200" dirty="0">
                <a:latin typeface="Sylfaen" panose="010A0502050306030303" pitchFamily="18" charset="0"/>
              </a:rPr>
              <a:t> </a:t>
            </a:r>
            <a:r>
              <a:rPr lang="en-US" sz="1200" dirty="0" err="1">
                <a:latin typeface="Sylfaen" panose="010A0502050306030303" pitchFamily="18" charset="0"/>
              </a:rPr>
              <a:t>გეგმები</a:t>
            </a:r>
            <a:r>
              <a:rPr lang="en-US" sz="1200" dirty="0">
                <a:latin typeface="Sylfaen" panose="010A0502050306030303" pitchFamily="18" charset="0"/>
              </a:rPr>
              <a:t>.</a:t>
            </a:r>
          </a:p>
          <a:p>
            <a:pPr marL="0" lvl="0" indent="0" algn="just">
              <a:lnSpc>
                <a:spcPct val="150000"/>
              </a:lnSpc>
              <a:buNone/>
            </a:pPr>
            <a:endParaRPr lang="ka-GE" sz="1200" dirty="0" smtClean="0">
              <a:latin typeface="Sylfaen" panose="010A0502050306030303" pitchFamily="18" charset="0"/>
            </a:endParaRPr>
          </a:p>
          <a:p>
            <a:pPr lvl="0" algn="just">
              <a:lnSpc>
                <a:spcPct val="150000"/>
              </a:lnSpc>
            </a:pPr>
            <a:r>
              <a:rPr lang="ka-GE" sz="1200" b="1" dirty="0" smtClean="0">
                <a:latin typeface="Sylfaen" panose="010A0502050306030303" pitchFamily="18" charset="0"/>
              </a:rPr>
              <a:t>ვეტერანების </a:t>
            </a:r>
            <a:r>
              <a:rPr lang="ka-GE" sz="1200" b="1" dirty="0">
                <a:latin typeface="Sylfaen" panose="010A0502050306030303" pitchFamily="18" charset="0"/>
              </a:rPr>
              <a:t>საქმეთა სახელმწიფო სამსახური</a:t>
            </a:r>
            <a:r>
              <a:rPr lang="ka-GE" sz="1200" dirty="0">
                <a:latin typeface="Sylfaen" panose="010A0502050306030303" pitchFamily="18" charset="0"/>
              </a:rPr>
              <a:t>ს დირექტორსა და თავდაცვის სამინისტროს სოციალურ საკითხთა და ფსიქოლოგიური მხარდაჭერის დეპარტამენტის უფროსს, ბუბა ლომუაშვილს, დეპარტამენტის უფროსის მოადგილეს, კარლო ლაბაძეს და თავდაცვის სამინისტროს, დაჭრილ და დაშავებულ სამხედრო მოსამსახურეთა მხარდაჭერის სამმართველოს უფროსს, დავით დავლაშელიძესთან </a:t>
            </a:r>
            <a:r>
              <a:rPr lang="ka-GE" sz="1200" dirty="0" smtClean="0">
                <a:latin typeface="Sylfaen" panose="010A0502050306030303" pitchFamily="18" charset="0"/>
              </a:rPr>
              <a:t>შეხვედა გაიმართა. სამსახურის დირექტორმა უწყების მუშაობის პრინციპები და პრიორიტეტები გააცნო.</a:t>
            </a:r>
          </a:p>
          <a:p>
            <a:pPr marL="0" lvl="0" indent="0" algn="just">
              <a:lnSpc>
                <a:spcPct val="150000"/>
              </a:lnSpc>
              <a:buNone/>
            </a:pPr>
            <a:endParaRPr lang="ka-GE" sz="1200" dirty="0" smtClean="0">
              <a:latin typeface="Sylfaen" panose="010A0502050306030303" pitchFamily="18" charset="0"/>
            </a:endParaRPr>
          </a:p>
          <a:p>
            <a:pPr algn="just">
              <a:lnSpc>
                <a:spcPct val="150000"/>
              </a:lnSpc>
            </a:pPr>
            <a:r>
              <a:rPr lang="ka-GE" sz="1200" b="1" dirty="0">
                <a:latin typeface="Sylfaen" panose="010A0502050306030303" pitchFamily="18" charset="0"/>
              </a:rPr>
              <a:t>ვეტერანების საქმეთა სახელმწიფო სამსახურის</a:t>
            </a:r>
            <a:r>
              <a:rPr lang="ka-GE" sz="1200" dirty="0">
                <a:latin typeface="Sylfaen" panose="010A0502050306030303" pitchFamily="18" charset="0"/>
              </a:rPr>
              <a:t> დირექტორსა და აშშ სამხედრო თანამშრომლობის ოფისის ორმხრივი ურთიერთობების ოფიცრის, მაიორ კვენტინ დოლის შორის </a:t>
            </a:r>
            <a:r>
              <a:rPr lang="ka-GE" sz="1200" dirty="0" smtClean="0">
                <a:latin typeface="Sylfaen" panose="010A0502050306030303" pitchFamily="18" charset="0"/>
              </a:rPr>
              <a:t>შეხვედრა გაიმართა.  შეხვედრას ესწრებიდა აშშ არმიის მაიორი  სეკულა, რომელიც მაიორ დოლის 2020 ივნისში როტაციის წესით შეცვლის. შეხვედრა გაცნობითი ხასიათის იყო, სადაც ისაუბრეს სამსახურის ფუნქციაზე, მიმდინარე </a:t>
            </a:r>
            <a:r>
              <a:rPr lang="ka-GE" sz="1200" dirty="0" smtClean="0"/>
              <a:t>საკითხებსა </a:t>
            </a:r>
            <a:r>
              <a:rPr lang="ka-GE" sz="1200" dirty="0" smtClean="0">
                <a:latin typeface="Sylfaen" panose="010A0502050306030303" pitchFamily="18" charset="0"/>
              </a:rPr>
              <a:t>და სამომავლოდ დასახულ გეგმებზე.</a:t>
            </a:r>
            <a:endParaRPr lang="en-US" sz="1200" dirty="0">
              <a:latin typeface="Sylfaen" panose="010A0502050306030303" pitchFamily="18" charset="0"/>
            </a:endParaRPr>
          </a:p>
          <a:p>
            <a:pPr marL="0" lvl="0" indent="0" algn="just">
              <a:lnSpc>
                <a:spcPct val="150000"/>
              </a:lnSpc>
              <a:buNone/>
            </a:pPr>
            <a:endParaRPr lang="en-US" sz="1200" dirty="0">
              <a:effectLst/>
              <a:latin typeface="Sylfaen" panose="010A0502050306030303" pitchFamily="18" charset="0"/>
            </a:endParaRPr>
          </a:p>
        </p:txBody>
      </p:sp>
      <p:sp>
        <p:nvSpPr>
          <p:cNvPr id="4" name="Номер слайда 6"/>
          <p:cNvSpPr>
            <a:spLocks noGrp="1"/>
          </p:cNvSpPr>
          <p:nvPr>
            <p:ph type="sldNum" sz="quarter" idx="12"/>
          </p:nvPr>
        </p:nvSpPr>
        <p:spPr>
          <a:xfrm>
            <a:off x="8077200" y="6528816"/>
            <a:ext cx="1066800" cy="329184"/>
          </a:xfrm>
        </p:spPr>
        <p:txBody>
          <a:bodyPr/>
          <a:lstStyle/>
          <a:p>
            <a:pPr algn="r"/>
            <a:r>
              <a:rPr lang="ka-GE" sz="1200" b="0" dirty="0" smtClean="0">
                <a:solidFill>
                  <a:schemeClr val="tx1"/>
                </a:solidFill>
              </a:rPr>
              <a:t>20</a:t>
            </a:r>
            <a:endParaRPr lang="en-US" sz="1200" b="0" dirty="0">
              <a:solidFill>
                <a:schemeClr val="tx1"/>
              </a:solidFill>
            </a:endParaRPr>
          </a:p>
        </p:txBody>
      </p:sp>
    </p:spTree>
    <p:extLst>
      <p:ext uri="{BB962C8B-B14F-4D97-AF65-F5344CB8AC3E}">
        <p14:creationId xmlns:p14="http://schemas.microsoft.com/office/powerpoint/2010/main" val="2103432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14866"/>
            <a:ext cx="9144000" cy="6443134"/>
          </a:xfrm>
        </p:spPr>
        <p:txBody>
          <a:bodyPr>
            <a:normAutofit/>
          </a:bodyPr>
          <a:lstStyle/>
          <a:p>
            <a:pPr algn="just">
              <a:lnSpc>
                <a:spcPct val="150000"/>
              </a:lnSpc>
            </a:pPr>
            <a:endParaRPr lang="ka-GE" sz="1400" b="1" dirty="0" smtClean="0"/>
          </a:p>
          <a:p>
            <a:pPr marL="0" indent="0" algn="just">
              <a:lnSpc>
                <a:spcPct val="150000"/>
              </a:lnSpc>
              <a:buNone/>
            </a:pPr>
            <a:endParaRPr lang="ka-GE" sz="1400" b="1" dirty="0"/>
          </a:p>
          <a:p>
            <a:pPr marL="0" indent="0" algn="just">
              <a:lnSpc>
                <a:spcPct val="150000"/>
              </a:lnSpc>
              <a:buNone/>
            </a:pPr>
            <a:endParaRPr lang="ka-GE" sz="1400" b="1" dirty="0" smtClean="0"/>
          </a:p>
          <a:p>
            <a:pPr algn="just">
              <a:lnSpc>
                <a:spcPct val="150000"/>
              </a:lnSpc>
            </a:pPr>
            <a:r>
              <a:rPr lang="ka-GE" sz="1400" b="1" dirty="0" smtClean="0"/>
              <a:t>საინფორმაციო-ტექნოლოგიების </a:t>
            </a:r>
            <a:r>
              <a:rPr lang="ka-GE" sz="1400" b="1" dirty="0"/>
              <a:t>პროგრამული უზრუნველყოფის ჯგუფის </a:t>
            </a:r>
            <a:r>
              <a:rPr lang="ka-GE" sz="1400" b="1" dirty="0" smtClean="0"/>
              <a:t>მიერ </a:t>
            </a:r>
            <a:r>
              <a:rPr lang="ka-GE" sz="1200" dirty="0"/>
              <a:t>გეგმიურად ხდებოდა მონაცემების მიწოდება რეგიონალურ სამმართველოებისთვის, სახელმწიფო სერვისების განვითარების სააგენტოსთვის, ჯანმრთელობის დაცვის მართვის დეპარტამენტისთვის - საყოველთაო ჯანდაცვის პროგრამით ვეტერანებისთვის გათვალისწინებული მომსახურების მისაღებად. </a:t>
            </a:r>
            <a:r>
              <a:rPr lang="ka-GE" sz="1200" dirty="0" smtClean="0"/>
              <a:t>ასევე ქ.თბილისის </a:t>
            </a:r>
            <a:r>
              <a:rPr lang="ka-GE" sz="1200" dirty="0"/>
              <a:t>მერიის, ჯანდაცვისა და სოციალური მომსახურების საქალაქო სამსახურისთვის მუნიციპალურ ტრანსპორტეზე შეღავათების გავრცელების </a:t>
            </a:r>
            <a:r>
              <a:rPr lang="ka-GE" sz="1200" dirty="0" smtClean="0"/>
              <a:t>მიზნით, ასევე სს „საქართველოს რკინიგზას</a:t>
            </a:r>
            <a:r>
              <a:rPr lang="ka-GE" sz="1200" dirty="0" smtClean="0"/>
              <a:t>“ ვეტერანებისთვის </a:t>
            </a:r>
            <a:r>
              <a:rPr lang="ka-GE" sz="1200" dirty="0"/>
              <a:t>შეღავათების გასაწევად.</a:t>
            </a:r>
            <a:endParaRPr lang="en-US" sz="1200" dirty="0"/>
          </a:p>
          <a:p>
            <a:pPr lvl="0" algn="just">
              <a:lnSpc>
                <a:spcPct val="150000"/>
              </a:lnSpc>
            </a:pPr>
            <a:r>
              <a:rPr lang="ka-GE" sz="1200" dirty="0" smtClean="0"/>
              <a:t>განხორციელდა </a:t>
            </a:r>
            <a:r>
              <a:rPr lang="ka-GE" sz="1200" dirty="0" smtClean="0"/>
              <a:t>სამსახურში </a:t>
            </a:r>
            <a:r>
              <a:rPr lang="ka-GE" sz="1200" dirty="0" smtClean="0"/>
              <a:t>არსებული </a:t>
            </a:r>
            <a:r>
              <a:rPr lang="ka-GE" sz="1200" dirty="0"/>
              <a:t>ვეტერანის სტატუსის მაძიებელ პირთა საკითხების </a:t>
            </a:r>
            <a:r>
              <a:rPr lang="ka-GE" sz="1200" dirty="0" smtClean="0"/>
              <a:t>შემსწავლელი საბრძოლო </a:t>
            </a:r>
            <a:r>
              <a:rPr lang="ka-GE" sz="1200" dirty="0"/>
              <a:t>მოქმედებებში </a:t>
            </a:r>
            <a:r>
              <a:rPr lang="ka-GE" sz="1200" dirty="0" smtClean="0"/>
              <a:t>მონაწილეობის ფაქტის </a:t>
            </a:r>
            <a:r>
              <a:rPr lang="ka-GE" sz="1200" dirty="0"/>
              <a:t>დამდგენი კომისიის </a:t>
            </a:r>
            <a:r>
              <a:rPr lang="ka-GE" sz="1200" dirty="0" smtClean="0"/>
              <a:t>მუშაობის </a:t>
            </a:r>
            <a:r>
              <a:rPr lang="ka-GE" sz="1200" dirty="0"/>
              <a:t>ტექნიკური </a:t>
            </a:r>
            <a:r>
              <a:rPr lang="ka-GE" sz="1200" dirty="0" smtClean="0"/>
              <a:t>უზრუნველყოფა</a:t>
            </a:r>
            <a:r>
              <a:rPr lang="en-US" sz="1200" dirty="0" smtClean="0"/>
              <a:t> </a:t>
            </a:r>
            <a:r>
              <a:rPr lang="ka-GE" sz="1200" dirty="0" smtClean="0"/>
              <a:t>და მაძიებელთა ინფორმირებულობა სმს შეტყობინების სახით.</a:t>
            </a:r>
          </a:p>
          <a:p>
            <a:pPr algn="just">
              <a:lnSpc>
                <a:spcPct val="150000"/>
              </a:lnSpc>
            </a:pPr>
            <a:r>
              <a:rPr lang="ka-GE" sz="1200" dirty="0" smtClean="0"/>
              <a:t>ყოველთვიურად მონაცემები მიეწოდება ქ.</a:t>
            </a:r>
            <a:r>
              <a:rPr lang="ka-GE" sz="1200" dirty="0"/>
              <a:t> </a:t>
            </a:r>
            <a:r>
              <a:rPr lang="ka-GE" sz="1200" dirty="0" smtClean="0"/>
              <a:t>რუსთავისა და  ქ. </a:t>
            </a:r>
            <a:r>
              <a:rPr lang="ka-GE" sz="1200" dirty="0"/>
              <a:t>ბათუმის </a:t>
            </a:r>
            <a:r>
              <a:rPr lang="ka-GE" sz="1200" dirty="0" smtClean="0"/>
              <a:t>მუნიციპალიტეტის მერიას.</a:t>
            </a:r>
          </a:p>
          <a:p>
            <a:pPr lvl="0" algn="just">
              <a:lnSpc>
                <a:spcPct val="150000"/>
              </a:lnSpc>
            </a:pPr>
            <a:r>
              <a:rPr lang="ka-GE" sz="1200" dirty="0"/>
              <a:t>შიდა სატელეფონო სადგურის </a:t>
            </a:r>
            <a:r>
              <a:rPr lang="ka-GE" sz="1200" dirty="0" smtClean="0"/>
              <a:t>რეკონფიგურაცია</a:t>
            </a:r>
            <a:r>
              <a:rPr lang="en-US" sz="1200" dirty="0"/>
              <a:t> </a:t>
            </a:r>
            <a:r>
              <a:rPr lang="ka-GE" sz="1200" dirty="0" smtClean="0"/>
              <a:t>და სამსახურის რეგიონულ სამმართველოებში შიდა ტელეფონების </a:t>
            </a:r>
            <a:r>
              <a:rPr lang="ka-GE" sz="1200" dirty="0" smtClean="0"/>
              <a:t>დამონტაჟება.</a:t>
            </a:r>
            <a:endParaRPr lang="ka-GE" sz="1200" dirty="0" smtClean="0"/>
          </a:p>
          <a:p>
            <a:pPr algn="just">
              <a:lnSpc>
                <a:spcPct val="150000"/>
              </a:lnSpc>
            </a:pPr>
            <a:r>
              <a:rPr lang="ka-GE" sz="1200" dirty="0" smtClean="0"/>
              <a:t>სააღრიცხვო-ანალიტიკური </a:t>
            </a:r>
            <a:r>
              <a:rPr lang="ka-GE" sz="1200" dirty="0"/>
              <a:t>განყოფილების მიერ ყოველკვირეულად მოწოდებული მონაცემების დამუშავება ვეტერანთა მოწმობის </a:t>
            </a:r>
            <a:r>
              <a:rPr lang="ka-GE" sz="1200" dirty="0" smtClean="0"/>
              <a:t>დასაბეჭდად, </a:t>
            </a:r>
            <a:r>
              <a:rPr lang="ka-GE" sz="1200" dirty="0"/>
              <a:t>სულ  </a:t>
            </a:r>
            <a:r>
              <a:rPr lang="ka-GE" sz="1200" dirty="0" smtClean="0"/>
              <a:t>3 729</a:t>
            </a:r>
            <a:r>
              <a:rPr lang="en-US" sz="1200" dirty="0" smtClean="0"/>
              <a:t> </a:t>
            </a:r>
            <a:r>
              <a:rPr lang="ka-GE" sz="1200" dirty="0" smtClean="0"/>
              <a:t> </a:t>
            </a:r>
            <a:r>
              <a:rPr lang="ka-GE" sz="1200" dirty="0"/>
              <a:t>ვეტერანისთვის.</a:t>
            </a:r>
            <a:endParaRPr lang="en-US" sz="1200" dirty="0"/>
          </a:p>
          <a:p>
            <a:pPr algn="just">
              <a:lnSpc>
                <a:spcPct val="150000"/>
              </a:lnSpc>
            </a:pPr>
            <a:r>
              <a:rPr lang="ka-GE" sz="1200" dirty="0"/>
              <a:t>სამუშაოები სამსახურში არსებულ კომპიუტერულ </a:t>
            </a:r>
            <a:r>
              <a:rPr lang="ka-GE" sz="1200" dirty="0" smtClean="0"/>
              <a:t>სისტემებზე </a:t>
            </a:r>
            <a:r>
              <a:rPr lang="ka-GE" sz="1200" dirty="0"/>
              <a:t>სხვადასხვა </a:t>
            </a:r>
            <a:r>
              <a:rPr lang="ka-GE" sz="1200" dirty="0" smtClean="0"/>
              <a:t>ტექნიკური სამუშაოების ჩატარება და </a:t>
            </a:r>
            <a:r>
              <a:rPr lang="ka-GE" sz="1200" dirty="0"/>
              <a:t>ასევე თანამშრომლებისთვის  რეგულარული ტექნიკური </a:t>
            </a:r>
            <a:r>
              <a:rPr lang="ka-GE" sz="1200" dirty="0" smtClean="0"/>
              <a:t>მხარდაჭერა.</a:t>
            </a:r>
          </a:p>
          <a:p>
            <a:pPr algn="just">
              <a:lnSpc>
                <a:spcPct val="150000"/>
              </a:lnSpc>
            </a:pPr>
            <a:endParaRPr lang="en-US" sz="1200" dirty="0"/>
          </a:p>
          <a:p>
            <a:pPr lvl="0" algn="just">
              <a:lnSpc>
                <a:spcPct val="150000"/>
              </a:lnSpc>
            </a:pPr>
            <a:endParaRPr lang="en-US" sz="1200" dirty="0"/>
          </a:p>
          <a:p>
            <a:pPr marL="0" indent="0" algn="just">
              <a:buNone/>
            </a:pPr>
            <a:endParaRPr lang="en-US" sz="1200" dirty="0"/>
          </a:p>
          <a:p>
            <a:pPr marL="0" indent="0" algn="just">
              <a:buNone/>
            </a:pP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21</a:t>
            </a:r>
            <a:endParaRPr lang="en-US" sz="1200" b="0" dirty="0">
              <a:solidFill>
                <a:schemeClr val="tx1"/>
              </a:solidFill>
            </a:endParaRPr>
          </a:p>
        </p:txBody>
      </p:sp>
    </p:spTree>
    <p:extLst>
      <p:ext uri="{BB962C8B-B14F-4D97-AF65-F5344CB8AC3E}">
        <p14:creationId xmlns:p14="http://schemas.microsoft.com/office/powerpoint/2010/main" val="25235446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334" y="1540932"/>
            <a:ext cx="3886200" cy="397933"/>
          </a:xfrm>
        </p:spPr>
        <p:txBody>
          <a:bodyPr>
            <a:normAutofit/>
          </a:bodyPr>
          <a:lstStyle/>
          <a:p>
            <a:pPr algn="just"/>
            <a:r>
              <a:rPr lang="ka-GE" sz="1400" b="1" dirty="0" smtClean="0"/>
              <a:t>საზოგადოებასთან ურთიერთობის განყოფილება</a:t>
            </a:r>
            <a:endParaRPr lang="en-US" sz="1400" b="1" dirty="0"/>
          </a:p>
        </p:txBody>
      </p:sp>
      <p:sp>
        <p:nvSpPr>
          <p:cNvPr id="3" name="Объект 2"/>
          <p:cNvSpPr>
            <a:spLocks noGrp="1"/>
          </p:cNvSpPr>
          <p:nvPr>
            <p:ph idx="1"/>
          </p:nvPr>
        </p:nvSpPr>
        <p:spPr>
          <a:xfrm>
            <a:off x="67733" y="1447800"/>
            <a:ext cx="9076267" cy="3911601"/>
          </a:xfrm>
        </p:spPr>
        <p:txBody>
          <a:bodyPr>
            <a:normAutofit/>
          </a:bodyPr>
          <a:lstStyle/>
          <a:p>
            <a:pPr marL="0" indent="0" algn="just">
              <a:lnSpc>
                <a:spcPct val="150000"/>
              </a:lnSpc>
              <a:buNone/>
            </a:pPr>
            <a:endParaRPr lang="en-US" sz="1200" dirty="0">
              <a:latin typeface="Sylfaen" panose="010A0502050306030303" pitchFamily="18" charset="0"/>
            </a:endParaRPr>
          </a:p>
          <a:p>
            <a:pPr algn="just">
              <a:lnSpc>
                <a:spcPct val="150000"/>
              </a:lnSpc>
            </a:pPr>
            <a:endParaRPr lang="ka-GE" sz="1200" b="1" dirty="0" smtClean="0">
              <a:latin typeface="Sylfaen" panose="010A0502050306030303" pitchFamily="18" charset="0"/>
            </a:endParaRPr>
          </a:p>
          <a:p>
            <a:pPr marL="0" indent="0">
              <a:lnSpc>
                <a:spcPct val="150000"/>
              </a:lnSpc>
              <a:buNone/>
            </a:pPr>
            <a:r>
              <a:rPr lang="ka-GE" sz="1200" b="1" dirty="0" smtClean="0">
                <a:latin typeface="Sylfaen" panose="010A0502050306030303" pitchFamily="18" charset="0"/>
              </a:rPr>
              <a:t> </a:t>
            </a:r>
            <a:r>
              <a:rPr lang="ka-GE" sz="1200" b="1" dirty="0">
                <a:latin typeface="Sylfaen" panose="010A0502050306030303" pitchFamily="18" charset="0"/>
              </a:rPr>
              <a:t>სოციალური ქსელის </a:t>
            </a:r>
            <a:r>
              <a:rPr lang="en-US" sz="1200" b="1" dirty="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a:t>
            </a:r>
            <a:r>
              <a:rPr lang="ka-GE" sz="1200" b="1" dirty="0">
                <a:latin typeface="Sylfaen" panose="010A0502050306030303" pitchFamily="18" charset="0"/>
              </a:rPr>
              <a:t> და </a:t>
            </a:r>
            <a:r>
              <a:rPr lang="ka-GE" sz="1200" b="1" dirty="0" smtClean="0">
                <a:latin typeface="Sylfaen" panose="010A0502050306030303" pitchFamily="18" charset="0"/>
              </a:rPr>
              <a:t>ვებ- </a:t>
            </a:r>
            <a:r>
              <a:rPr lang="ka-GE" sz="1200" b="1" dirty="0">
                <a:latin typeface="Sylfaen" panose="010A0502050306030303" pitchFamily="18" charset="0"/>
              </a:rPr>
              <a:t>გვერდის </a:t>
            </a:r>
            <a:r>
              <a:rPr lang="ka-GE" sz="1200" b="1" dirty="0" smtClean="0">
                <a:latin typeface="Sylfaen" panose="010A0502050306030303" pitchFamily="18" charset="0"/>
              </a:rPr>
              <a:t>სტატისტიკა</a:t>
            </a:r>
            <a:endParaRPr lang="ka-GE" sz="1200" b="1" dirty="0">
              <a:latin typeface="Sylfaen" panose="010A0502050306030303" pitchFamily="18" charset="0"/>
            </a:endParaRPr>
          </a:p>
          <a:p>
            <a:pPr>
              <a:lnSpc>
                <a:spcPct val="150000"/>
              </a:lnSpc>
            </a:pPr>
            <a:r>
              <a:rPr lang="ka-GE" sz="1200" dirty="0">
                <a:latin typeface="Sylfaen" panose="010A0502050306030303" pitchFamily="18" charset="0"/>
              </a:rPr>
              <a:t>სამსახურის მიერ გამოქვეყნებული </a:t>
            </a:r>
            <a:r>
              <a:rPr lang="ka-GE" sz="1200" dirty="0" smtClean="0"/>
              <a:t>სოციალური </a:t>
            </a:r>
            <a:r>
              <a:rPr lang="ka-GE" sz="1200" dirty="0"/>
              <a:t>ქსელის </a:t>
            </a:r>
            <a:r>
              <a:rPr lang="en-US" sz="1200" b="1" dirty="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a:t>
            </a:r>
            <a:r>
              <a:rPr lang="ka-GE" sz="1200" b="1" dirty="0"/>
              <a:t> </a:t>
            </a:r>
            <a:r>
              <a:rPr lang="ka-GE" sz="1200" dirty="0"/>
              <a:t>გვერდზე </a:t>
            </a:r>
            <a:r>
              <a:rPr lang="ka-GE" sz="1200" dirty="0" smtClean="0"/>
              <a:t>პოსტების </a:t>
            </a:r>
            <a:r>
              <a:rPr lang="ka-GE" sz="1200" dirty="0" smtClean="0">
                <a:latin typeface="Sylfaen" panose="010A0502050306030303" pitchFamily="18" charset="0"/>
              </a:rPr>
              <a:t>რაოდენობა </a:t>
            </a:r>
            <a:r>
              <a:rPr lang="ka-GE" sz="1200" dirty="0">
                <a:latin typeface="Sylfaen" panose="010A0502050306030303" pitchFamily="18" charset="0"/>
              </a:rPr>
              <a:t>- </a:t>
            </a:r>
            <a:r>
              <a:rPr lang="ka-GE" sz="1200" dirty="0" smtClean="0">
                <a:latin typeface="Sylfaen" panose="010A0502050306030303" pitchFamily="18" charset="0"/>
              </a:rPr>
              <a:t>177;</a:t>
            </a:r>
            <a:endParaRPr lang="ka-GE" sz="1200" dirty="0">
              <a:latin typeface="Sylfaen" panose="010A0502050306030303" pitchFamily="18" charset="0"/>
            </a:endParaRPr>
          </a:p>
          <a:p>
            <a:pPr>
              <a:lnSpc>
                <a:spcPct val="150000"/>
              </a:lnSpc>
            </a:pPr>
            <a:r>
              <a:rPr lang="ka-GE" sz="1200" dirty="0">
                <a:latin typeface="Sylfaen" panose="010A0502050306030303" pitchFamily="18" charset="0"/>
              </a:rPr>
              <a:t>სოციალური ქსელის </a:t>
            </a:r>
            <a:r>
              <a:rPr lang="en-US" sz="1200" b="1" dirty="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a:t>
            </a:r>
            <a:r>
              <a:rPr lang="ka-GE" sz="1200" b="1" dirty="0">
                <a:latin typeface="Sylfaen" panose="010A0502050306030303" pitchFamily="18" charset="0"/>
              </a:rPr>
              <a:t> </a:t>
            </a:r>
            <a:r>
              <a:rPr lang="ka-GE" sz="1200" dirty="0">
                <a:latin typeface="Sylfaen" panose="010A0502050306030303" pitchFamily="18" charset="0"/>
              </a:rPr>
              <a:t>გვერდის </a:t>
            </a:r>
            <a:r>
              <a:rPr lang="ka-GE" sz="1200" dirty="0" smtClean="0">
                <a:latin typeface="Sylfaen" panose="010A0502050306030303" pitchFamily="18" charset="0"/>
              </a:rPr>
              <a:t>მოწონება -</a:t>
            </a:r>
            <a:r>
              <a:rPr lang="ka-GE" sz="1200" dirty="0">
                <a:latin typeface="Sylfaen" panose="010A0502050306030303" pitchFamily="18" charset="0"/>
              </a:rPr>
              <a:t> </a:t>
            </a:r>
            <a:r>
              <a:rPr lang="ka-GE" sz="1200" dirty="0" smtClean="0">
                <a:latin typeface="Sylfaen" panose="010A0502050306030303" pitchFamily="18" charset="0"/>
              </a:rPr>
              <a:t>17 529;</a:t>
            </a:r>
            <a:endParaRPr lang="en-US" sz="1200" dirty="0">
              <a:latin typeface="Sylfaen" panose="010A0502050306030303" pitchFamily="18" charset="0"/>
            </a:endParaRPr>
          </a:p>
          <a:p>
            <a:pPr>
              <a:lnSpc>
                <a:spcPct val="150000"/>
              </a:lnSpc>
            </a:pPr>
            <a:r>
              <a:rPr lang="en-US" sz="1200" b="1" dirty="0" smtClean="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 </a:t>
            </a:r>
            <a:r>
              <a:rPr lang="ka-GE" sz="1200" dirty="0" smtClean="0">
                <a:latin typeface="Sylfaen" panose="010A0502050306030303" pitchFamily="18" charset="0"/>
              </a:rPr>
              <a:t>პოსტების პოპულარობა - 10 049;</a:t>
            </a:r>
          </a:p>
          <a:p>
            <a:pPr>
              <a:lnSpc>
                <a:spcPct val="150000"/>
              </a:lnSpc>
            </a:pPr>
            <a:r>
              <a:rPr lang="ka-GE" sz="1200" dirty="0" smtClean="0">
                <a:latin typeface="Sylfaen" panose="010A0502050306030303" pitchFamily="18" charset="0"/>
              </a:rPr>
              <a:t>მიღწეული აუდიტორია </a:t>
            </a:r>
            <a:r>
              <a:rPr lang="ka-GE" sz="1200" dirty="0">
                <a:latin typeface="Sylfaen" panose="010A0502050306030303" pitchFamily="18" charset="0"/>
              </a:rPr>
              <a:t>(მნახველი</a:t>
            </a:r>
            <a:r>
              <a:rPr lang="ka-GE" sz="1200" dirty="0" smtClean="0">
                <a:latin typeface="Sylfaen" panose="010A0502050306030303" pitchFamily="18" charset="0"/>
              </a:rPr>
              <a:t>) – 17 577;</a:t>
            </a:r>
          </a:p>
          <a:p>
            <a:pPr>
              <a:lnSpc>
                <a:spcPct val="150000"/>
              </a:lnSpc>
            </a:pPr>
            <a:r>
              <a:rPr lang="ka-GE" sz="1200" dirty="0">
                <a:latin typeface="Sylfaen" panose="010A0502050306030303" pitchFamily="18" charset="0"/>
              </a:rPr>
              <a:t>სოციალური ქსელის </a:t>
            </a:r>
            <a:r>
              <a:rPr lang="en-US" sz="1200" b="1" dirty="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a:t>
            </a:r>
            <a:r>
              <a:rPr lang="ka-GE" sz="1200" b="1" dirty="0">
                <a:latin typeface="Sylfaen" panose="010A0502050306030303" pitchFamily="18" charset="0"/>
              </a:rPr>
              <a:t> </a:t>
            </a:r>
            <a:r>
              <a:rPr lang="ka-GE" sz="1200" dirty="0" smtClean="0">
                <a:latin typeface="Sylfaen" panose="010A0502050306030303" pitchFamily="18" charset="0"/>
              </a:rPr>
              <a:t>გვერდზე წერილების რაოდენობა -</a:t>
            </a:r>
            <a:r>
              <a:rPr lang="ka-GE" sz="1200" dirty="0">
                <a:latin typeface="Sylfaen" panose="010A0502050306030303" pitchFamily="18" charset="0"/>
              </a:rPr>
              <a:t> </a:t>
            </a:r>
            <a:r>
              <a:rPr lang="ka-GE" sz="1200" dirty="0" smtClean="0">
                <a:latin typeface="Sylfaen" panose="010A0502050306030303" pitchFamily="18" charset="0"/>
              </a:rPr>
              <a:t>1 545;</a:t>
            </a:r>
            <a:endParaRPr lang="en-US" sz="1200" dirty="0">
              <a:latin typeface="Sylfaen" panose="010A0502050306030303" pitchFamily="18" charset="0"/>
            </a:endParaRPr>
          </a:p>
          <a:p>
            <a:pPr>
              <a:lnSpc>
                <a:spcPct val="150000"/>
              </a:lnSpc>
            </a:pPr>
            <a:r>
              <a:rPr lang="ka-GE" sz="1200" dirty="0" smtClean="0">
                <a:latin typeface="Sylfaen" panose="010A0502050306030303" pitchFamily="18" charset="0"/>
              </a:rPr>
              <a:t>სოციალური </a:t>
            </a:r>
            <a:r>
              <a:rPr lang="ka-GE" sz="1200" dirty="0">
                <a:latin typeface="Sylfaen" panose="010A0502050306030303" pitchFamily="18" charset="0"/>
              </a:rPr>
              <a:t>ქსელის </a:t>
            </a:r>
            <a:r>
              <a:rPr lang="en-US" sz="1200" b="1" dirty="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a:t>
            </a:r>
            <a:r>
              <a:rPr lang="ka-GE" sz="1200" b="1" dirty="0">
                <a:latin typeface="Sylfaen" panose="010A0502050306030303" pitchFamily="18" charset="0"/>
              </a:rPr>
              <a:t> </a:t>
            </a:r>
            <a:r>
              <a:rPr lang="ka-GE" sz="1200" dirty="0" smtClean="0">
                <a:latin typeface="Sylfaen" panose="010A0502050306030303" pitchFamily="18" charset="0"/>
              </a:rPr>
              <a:t>გვერდზე კომენტარების რაოდენობა </a:t>
            </a:r>
            <a:r>
              <a:rPr lang="en-US" sz="1200" dirty="0" smtClean="0">
                <a:latin typeface="Sylfaen" panose="010A0502050306030303" pitchFamily="18" charset="0"/>
              </a:rPr>
              <a:t>- </a:t>
            </a:r>
            <a:r>
              <a:rPr lang="ka-GE" sz="1200" dirty="0" smtClean="0">
                <a:latin typeface="Sylfaen" panose="010A0502050306030303" pitchFamily="18" charset="0"/>
              </a:rPr>
              <a:t>1376;</a:t>
            </a:r>
          </a:p>
          <a:p>
            <a:pPr>
              <a:lnSpc>
                <a:spcPct val="150000"/>
              </a:lnSpc>
            </a:pPr>
            <a:r>
              <a:rPr lang="ka-GE" sz="1200" dirty="0" smtClean="0">
                <a:latin typeface="Sylfaen" panose="010A0502050306030303" pitchFamily="18" charset="0"/>
              </a:rPr>
              <a:t>სამსახურის </a:t>
            </a:r>
            <a:r>
              <a:rPr lang="ka-GE" sz="1200" dirty="0">
                <a:latin typeface="Sylfaen" panose="010A0502050306030303" pitchFamily="18" charset="0"/>
              </a:rPr>
              <a:t>მიერ გადაღებული </a:t>
            </a:r>
            <a:r>
              <a:rPr lang="ka-GE" sz="1200" dirty="0" smtClean="0">
                <a:latin typeface="Sylfaen" panose="010A0502050306030303" pitchFamily="18" charset="0"/>
              </a:rPr>
              <a:t>ვიდეოების რაოდენობა -</a:t>
            </a:r>
            <a:r>
              <a:rPr lang="ka-GE" sz="1200" dirty="0">
                <a:latin typeface="Sylfaen" panose="010A0502050306030303" pitchFamily="18" charset="0"/>
              </a:rPr>
              <a:t> </a:t>
            </a:r>
            <a:r>
              <a:rPr lang="ka-GE" sz="1200" dirty="0" smtClean="0">
                <a:latin typeface="Sylfaen" panose="010A0502050306030303" pitchFamily="18" charset="0"/>
              </a:rPr>
              <a:t>34;</a:t>
            </a:r>
          </a:p>
          <a:p>
            <a:pPr>
              <a:lnSpc>
                <a:spcPct val="150000"/>
              </a:lnSpc>
            </a:pPr>
            <a:r>
              <a:rPr lang="ka-GE" sz="1200" dirty="0" smtClean="0">
                <a:latin typeface="Sylfaen" panose="010A0502050306030303" pitchFamily="18" charset="0"/>
              </a:rPr>
              <a:t>სამსახურის ელ. ფოსტაზე შემოსული  წერილების რაოდენობა -  356</a:t>
            </a:r>
            <a:endParaRPr lang="en-US" sz="1200" dirty="0">
              <a:latin typeface="Sylfaen" panose="010A0502050306030303" pitchFamily="18" charset="0"/>
            </a:endParaRPr>
          </a:p>
          <a:p>
            <a:pPr marL="0" indent="0">
              <a:lnSpc>
                <a:spcPct val="150000"/>
              </a:lnSpc>
              <a:buNone/>
            </a:pPr>
            <a:endParaRPr lang="en-US" sz="1200" b="1"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a:t>
            </a:r>
            <a:r>
              <a:rPr lang="ka-GE" sz="1200" b="0" dirty="0">
                <a:solidFill>
                  <a:schemeClr val="tx1"/>
                </a:solidFill>
              </a:rPr>
              <a:t>2</a:t>
            </a:r>
            <a:endParaRPr lang="en-US" sz="1200" b="0" dirty="0">
              <a:solidFill>
                <a:schemeClr val="tx1"/>
              </a:solidFill>
            </a:endParaRPr>
          </a:p>
        </p:txBody>
      </p:sp>
    </p:spTree>
    <p:extLst>
      <p:ext uri="{BB962C8B-B14F-4D97-AF65-F5344CB8AC3E}">
        <p14:creationId xmlns:p14="http://schemas.microsoft.com/office/powerpoint/2010/main" val="32077812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31800"/>
            <a:ext cx="9144000" cy="6045200"/>
          </a:xfrm>
        </p:spPr>
        <p:txBody>
          <a:bodyPr>
            <a:normAutofit/>
          </a:bodyPr>
          <a:lstStyle/>
          <a:p>
            <a:pPr marL="0" indent="0">
              <a:buNone/>
            </a:pPr>
            <a:endParaRPr lang="en-US" sz="1200" b="1" dirty="0" smtClean="0"/>
          </a:p>
          <a:p>
            <a:pPr marL="0" indent="0">
              <a:buNone/>
            </a:pPr>
            <a:endParaRPr lang="en-US" sz="1200" b="1" dirty="0"/>
          </a:p>
          <a:p>
            <a:pPr marL="0" indent="0">
              <a:buNone/>
            </a:pPr>
            <a:endParaRPr lang="en-US" sz="1200" b="1" dirty="0" smtClean="0"/>
          </a:p>
          <a:p>
            <a:pPr marL="0" indent="0">
              <a:buNone/>
            </a:pPr>
            <a:endParaRPr lang="en-US" sz="1200" b="1" dirty="0"/>
          </a:p>
          <a:p>
            <a:pPr marL="0" indent="0" algn="ctr">
              <a:buNone/>
            </a:pPr>
            <a:r>
              <a:rPr lang="ka-GE" sz="1200" b="1" dirty="0" smtClean="0"/>
              <a:t>საინფორმაციო </a:t>
            </a:r>
            <a:r>
              <a:rPr lang="ka-GE" sz="1200" b="1" dirty="0"/>
              <a:t>სააგენტოების ჩამონათვალი რომელთა მეშვეობითაც ვრცელდება ინფორმაციები</a:t>
            </a:r>
          </a:p>
          <a:p>
            <a:endParaRPr lang="en-US" sz="1200" dirty="0"/>
          </a:p>
        </p:txBody>
      </p:sp>
      <p:graphicFrame>
        <p:nvGraphicFramePr>
          <p:cNvPr id="4" name="Таблица 3"/>
          <p:cNvGraphicFramePr>
            <a:graphicFrameLocks noGrp="1"/>
          </p:cNvGraphicFramePr>
          <p:nvPr>
            <p:extLst/>
          </p:nvPr>
        </p:nvGraphicFramePr>
        <p:xfrm>
          <a:off x="2259920" y="2412614"/>
          <a:ext cx="4184707" cy="2278387"/>
        </p:xfrm>
        <a:graphic>
          <a:graphicData uri="http://schemas.openxmlformats.org/drawingml/2006/table">
            <a:tbl>
              <a:tblPr firstRow="1" firstCol="1" bandRow="1">
                <a:tableStyleId>{5C22544A-7EE6-4342-B048-85BDC9FD1C3A}</a:tableStyleId>
              </a:tblPr>
              <a:tblGrid>
                <a:gridCol w="345904">
                  <a:extLst>
                    <a:ext uri="{9D8B030D-6E8A-4147-A177-3AD203B41FA5}">
                      <a16:colId xmlns:a16="http://schemas.microsoft.com/office/drawing/2014/main" val="20000"/>
                    </a:ext>
                  </a:extLst>
                </a:gridCol>
                <a:gridCol w="3838803">
                  <a:extLst>
                    <a:ext uri="{9D8B030D-6E8A-4147-A177-3AD203B41FA5}">
                      <a16:colId xmlns:a16="http://schemas.microsoft.com/office/drawing/2014/main" val="20001"/>
                    </a:ext>
                  </a:extLst>
                </a:gridCol>
              </a:tblGrid>
              <a:tr h="261459">
                <a:tc>
                  <a:txBody>
                    <a:bodyPr/>
                    <a:lstStyle/>
                    <a:p>
                      <a:pPr marL="0" marR="0" algn="just">
                        <a:lnSpc>
                          <a:spcPct val="100000"/>
                        </a:lnSpc>
                        <a:spcBef>
                          <a:spcPts val="0"/>
                        </a:spcBef>
                        <a:spcAft>
                          <a:spcPts val="0"/>
                        </a:spcAft>
                      </a:pPr>
                      <a:r>
                        <a:rPr lang="ru-RU" sz="1200" dirty="0">
                          <a:effectLst/>
                          <a:latin typeface="Sylfaen" panose="010A0502050306030303" pitchFamily="18" charset="0"/>
                        </a:rPr>
                        <a:t>№</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საინფორმაციო სააგენტოების ჩამონათვალი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28500">
                <a:tc>
                  <a:txBody>
                    <a:bodyPr/>
                    <a:lstStyle/>
                    <a:p>
                      <a:pPr marL="0" marR="0" algn="just">
                        <a:lnSpc>
                          <a:spcPct val="100000"/>
                        </a:lnSpc>
                        <a:spcBef>
                          <a:spcPts val="0"/>
                        </a:spcBef>
                        <a:spcAft>
                          <a:spcPts val="0"/>
                        </a:spcAft>
                      </a:pPr>
                      <a:r>
                        <a:rPr lang="ka-GE" sz="1200" dirty="0">
                          <a:effectLst/>
                          <a:latin typeface="Sylfaen" panose="010A0502050306030303" pitchFamily="18" charset="0"/>
                        </a:rPr>
                        <a:t>1</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მედია პორტალი „რეპორტიორი“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06188">
                <a:tc>
                  <a:txBody>
                    <a:bodyPr/>
                    <a:lstStyle/>
                    <a:p>
                      <a:pPr marL="0" marR="0" algn="just">
                        <a:lnSpc>
                          <a:spcPct val="100000"/>
                        </a:lnSpc>
                        <a:spcBef>
                          <a:spcPts val="0"/>
                        </a:spcBef>
                        <a:spcAft>
                          <a:spcPts val="0"/>
                        </a:spcAft>
                      </a:pPr>
                      <a:r>
                        <a:rPr lang="ka-GE" sz="1200">
                          <a:effectLst/>
                          <a:latin typeface="Sylfaen" panose="010A0502050306030303" pitchFamily="18" charset="0"/>
                        </a:rPr>
                        <a:t>2</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ინტერპრესნიუსი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33082">
                <a:tc>
                  <a:txBody>
                    <a:bodyPr/>
                    <a:lstStyle/>
                    <a:p>
                      <a:pPr marL="0" marR="0" algn="just">
                        <a:lnSpc>
                          <a:spcPct val="100000"/>
                        </a:lnSpc>
                        <a:spcBef>
                          <a:spcPts val="0"/>
                        </a:spcBef>
                        <a:spcAft>
                          <a:spcPts val="0"/>
                        </a:spcAft>
                      </a:pPr>
                      <a:r>
                        <a:rPr lang="ka-GE" sz="1200">
                          <a:effectLst/>
                          <a:latin typeface="Sylfaen" panose="010A0502050306030303" pitchFamily="18" charset="0"/>
                        </a:rPr>
                        <a:t>3</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კვირა</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33083">
                <a:tc>
                  <a:txBody>
                    <a:bodyPr/>
                    <a:lstStyle/>
                    <a:p>
                      <a:pPr marL="0" marR="0" algn="just">
                        <a:lnSpc>
                          <a:spcPct val="100000"/>
                        </a:lnSpc>
                        <a:spcBef>
                          <a:spcPts val="0"/>
                        </a:spcBef>
                        <a:spcAft>
                          <a:spcPts val="0"/>
                        </a:spcAft>
                      </a:pPr>
                      <a:r>
                        <a:rPr lang="ka-GE" sz="1200">
                          <a:effectLst/>
                          <a:latin typeface="Sylfaen" panose="010A0502050306030303" pitchFamily="18" charset="0"/>
                        </a:rPr>
                        <a:t>4</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გურიანიუსი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233082">
                <a:tc>
                  <a:txBody>
                    <a:bodyPr/>
                    <a:lstStyle/>
                    <a:p>
                      <a:pPr marL="0" marR="0" algn="just">
                        <a:lnSpc>
                          <a:spcPct val="100000"/>
                        </a:lnSpc>
                        <a:spcBef>
                          <a:spcPts val="0"/>
                        </a:spcBef>
                        <a:spcAft>
                          <a:spcPts val="0"/>
                        </a:spcAft>
                      </a:pPr>
                      <a:r>
                        <a:rPr lang="ka-GE" sz="1200">
                          <a:effectLst/>
                          <a:latin typeface="Sylfaen" panose="010A0502050306030303" pitchFamily="18" charset="0"/>
                        </a:rPr>
                        <a:t>5</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შიდა ქართლის საინფორმაციო ცენტრი </a:t>
                      </a:r>
                      <a:r>
                        <a:rPr lang="ka-GE" sz="1200" dirty="0" smtClean="0">
                          <a:effectLst/>
                          <a:latin typeface="Sylfaen" panose="010A0502050306030303" pitchFamily="18" charset="0"/>
                        </a:rPr>
                        <a:t>„</a:t>
                      </a:r>
                      <a:r>
                        <a:rPr lang="en-US" sz="1200" dirty="0" smtClean="0">
                          <a:effectLst/>
                          <a:latin typeface="Sylfaen" panose="010A0502050306030303" pitchFamily="18" charset="0"/>
                        </a:rPr>
                        <a:t>region.ge</a:t>
                      </a:r>
                      <a:r>
                        <a:rPr lang="ka-GE" sz="1200" dirty="0" smtClean="0">
                          <a:effectLst/>
                          <a:latin typeface="Sylfaen" panose="010A0502050306030303" pitchFamily="18" charset="0"/>
                        </a:rPr>
                        <a:t>“</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206188">
                <a:tc>
                  <a:txBody>
                    <a:bodyPr/>
                    <a:lstStyle/>
                    <a:p>
                      <a:pPr marL="0" marR="0" algn="just">
                        <a:lnSpc>
                          <a:spcPct val="100000"/>
                        </a:lnSpc>
                        <a:spcBef>
                          <a:spcPts val="0"/>
                        </a:spcBef>
                        <a:spcAft>
                          <a:spcPts val="0"/>
                        </a:spcAft>
                      </a:pPr>
                      <a:r>
                        <a:rPr lang="ka-GE" sz="1200">
                          <a:effectLst/>
                          <a:latin typeface="Sylfaen" panose="010A0502050306030303" pitchFamily="18" charset="0"/>
                        </a:rPr>
                        <a:t>6</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რადიო 24</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197224">
                <a:tc>
                  <a:txBody>
                    <a:bodyPr/>
                    <a:lstStyle/>
                    <a:p>
                      <a:pPr marL="0" marR="0" algn="just">
                        <a:lnSpc>
                          <a:spcPct val="100000"/>
                        </a:lnSpc>
                        <a:spcBef>
                          <a:spcPts val="0"/>
                        </a:spcBef>
                        <a:spcAft>
                          <a:spcPts val="0"/>
                        </a:spcAft>
                      </a:pPr>
                      <a:r>
                        <a:rPr lang="ka-GE" sz="1200">
                          <a:effectLst/>
                          <a:latin typeface="Sylfaen" panose="010A0502050306030303" pitchFamily="18" charset="0"/>
                        </a:rPr>
                        <a:t>7</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საქინფორმი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18122">
                <a:tc>
                  <a:txBody>
                    <a:bodyPr/>
                    <a:lstStyle/>
                    <a:p>
                      <a:pPr marL="0" marR="0" algn="just">
                        <a:lnSpc>
                          <a:spcPct val="100000"/>
                        </a:lnSpc>
                        <a:spcBef>
                          <a:spcPts val="0"/>
                        </a:spcBef>
                        <a:spcAft>
                          <a:spcPts val="0"/>
                        </a:spcAft>
                      </a:pPr>
                      <a:r>
                        <a:rPr lang="ka-GE" sz="1200">
                          <a:effectLst/>
                          <a:latin typeface="Sylfaen" panose="010A0502050306030303" pitchFamily="18" charset="0"/>
                        </a:rPr>
                        <a:t>8</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მარშალპრესი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261459">
                <a:tc>
                  <a:txBody>
                    <a:bodyPr/>
                    <a:lstStyle/>
                    <a:p>
                      <a:pPr marL="0" marR="0" algn="just">
                        <a:lnSpc>
                          <a:spcPct val="100000"/>
                        </a:lnSpc>
                        <a:spcBef>
                          <a:spcPts val="0"/>
                        </a:spcBef>
                        <a:spcAft>
                          <a:spcPts val="0"/>
                        </a:spcAft>
                      </a:pPr>
                      <a:r>
                        <a:rPr lang="ka-GE" sz="1200">
                          <a:effectLst/>
                          <a:latin typeface="Sylfaen" panose="010A0502050306030303" pitchFamily="18" charset="0"/>
                        </a:rPr>
                        <a:t>9</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პრაიმტაიმი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bl>
          </a:graphicData>
        </a:graphic>
      </p:graphicFrame>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a:t>
            </a:r>
            <a:r>
              <a:rPr lang="ka-GE" sz="1200" b="0" dirty="0">
                <a:solidFill>
                  <a:schemeClr val="tx1"/>
                </a:solidFill>
              </a:rPr>
              <a:t>3</a:t>
            </a:r>
            <a:endParaRPr lang="en-US" sz="1200" b="0" dirty="0">
              <a:solidFill>
                <a:schemeClr val="tx1"/>
              </a:solidFill>
            </a:endParaRPr>
          </a:p>
        </p:txBody>
      </p:sp>
    </p:spTree>
    <p:extLst>
      <p:ext uri="{BB962C8B-B14F-4D97-AF65-F5344CB8AC3E}">
        <p14:creationId xmlns:p14="http://schemas.microsoft.com/office/powerpoint/2010/main" val="28128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096407228"/>
              </p:ext>
            </p:extLst>
          </p:nvPr>
        </p:nvGraphicFramePr>
        <p:xfrm>
          <a:off x="114299" y="1950425"/>
          <a:ext cx="8953501" cy="3154323"/>
        </p:xfrm>
        <a:graphic>
          <a:graphicData uri="http://schemas.openxmlformats.org/drawingml/2006/table">
            <a:tbl>
              <a:tblPr firstRow="1" bandRow="1">
                <a:tableStyleId>{5C22544A-7EE6-4342-B048-85BDC9FD1C3A}</a:tableStyleId>
              </a:tblPr>
              <a:tblGrid>
                <a:gridCol w="7533217">
                  <a:extLst>
                    <a:ext uri="{9D8B030D-6E8A-4147-A177-3AD203B41FA5}">
                      <a16:colId xmlns:a16="http://schemas.microsoft.com/office/drawing/2014/main" val="20000"/>
                    </a:ext>
                  </a:extLst>
                </a:gridCol>
                <a:gridCol w="1420284">
                  <a:extLst>
                    <a:ext uri="{9D8B030D-6E8A-4147-A177-3AD203B41FA5}">
                      <a16:colId xmlns:a16="http://schemas.microsoft.com/office/drawing/2014/main" val="20001"/>
                    </a:ext>
                  </a:extLst>
                </a:gridCol>
              </a:tblGrid>
              <a:tr h="365089">
                <a:tc>
                  <a:txBody>
                    <a:bodyPr/>
                    <a:lstStyle/>
                    <a:p>
                      <a:pPr>
                        <a:lnSpc>
                          <a:spcPct val="150000"/>
                        </a:lnSpc>
                      </a:pPr>
                      <a:r>
                        <a:rPr lang="ka-GE" sz="1200" dirty="0" smtClean="0"/>
                        <a:t>არქივის განყოფილება</a:t>
                      </a:r>
                      <a:endParaRPr lang="en-US" sz="1200" dirty="0"/>
                    </a:p>
                  </a:txBody>
                  <a:tcPr/>
                </a:tc>
                <a:tc>
                  <a:txBody>
                    <a:bodyPr/>
                    <a:lstStyle/>
                    <a:p>
                      <a:pPr algn="ctr">
                        <a:lnSpc>
                          <a:spcPct val="150000"/>
                        </a:lnSpc>
                      </a:pPr>
                      <a:r>
                        <a:rPr lang="ka-GE" sz="1200" dirty="0" smtClean="0"/>
                        <a:t>რაოდენობა</a:t>
                      </a:r>
                      <a:endParaRPr lang="en-US" sz="1200" dirty="0"/>
                    </a:p>
                  </a:txBody>
                  <a:tcPr/>
                </a:tc>
                <a:extLst>
                  <a:ext uri="{0D108BD9-81ED-4DB2-BD59-A6C34878D82A}">
                    <a16:rowId xmlns:a16="http://schemas.microsoft.com/office/drawing/2014/main" val="10000"/>
                  </a:ext>
                </a:extLst>
              </a:tr>
              <a:tr h="632953">
                <a:tc>
                  <a:txBody>
                    <a:bodyPr/>
                    <a:lstStyle/>
                    <a:p>
                      <a:pPr algn="just">
                        <a:lnSpc>
                          <a:spcPct val="150000"/>
                        </a:lnSpc>
                      </a:pPr>
                      <a:r>
                        <a:rPr lang="ka-GE" sz="1200" dirty="0" smtClean="0"/>
                        <a:t>სააღრიცხვო-ანალიტიკური</a:t>
                      </a:r>
                      <a:r>
                        <a:rPr lang="ka-GE" sz="1200" baseline="0" dirty="0" smtClean="0"/>
                        <a:t> განყოფილებიდან მიღება-ჩაბარების აქტით მიღებული ვეტერანის ჩამოწერილი მოწმობა</a:t>
                      </a:r>
                      <a:endParaRPr lang="en-US" sz="1200" dirty="0"/>
                    </a:p>
                  </a:txBody>
                  <a:tcPr/>
                </a:tc>
                <a:tc>
                  <a:txBody>
                    <a:bodyPr/>
                    <a:lstStyle/>
                    <a:p>
                      <a:pPr marL="0" algn="ctr" defTabSz="914400" rtl="0" eaLnBrk="1" latinLnBrk="0" hangingPunct="1">
                        <a:lnSpc>
                          <a:spcPct val="150000"/>
                        </a:lnSpc>
                      </a:pPr>
                      <a:r>
                        <a:rPr lang="ka-GE" sz="1200" kern="1200" dirty="0" smtClean="0">
                          <a:solidFill>
                            <a:schemeClr val="dk1"/>
                          </a:solidFill>
                          <a:latin typeface="+mn-lt"/>
                          <a:ea typeface="+mn-ea"/>
                          <a:cs typeface="+mn-cs"/>
                        </a:rPr>
                        <a:t>349</a:t>
                      </a:r>
                      <a:endParaRPr lang="en-US" sz="1200" kern="1200" dirty="0">
                        <a:solidFill>
                          <a:schemeClr val="dk1"/>
                        </a:solidFill>
                        <a:latin typeface="+mn-lt"/>
                        <a:ea typeface="+mn-ea"/>
                        <a:cs typeface="+mn-cs"/>
                      </a:endParaRPr>
                    </a:p>
                  </a:txBody>
                  <a:tcPr anchor="ctr"/>
                </a:tc>
                <a:extLst>
                  <a:ext uri="{0D108BD9-81ED-4DB2-BD59-A6C34878D82A}">
                    <a16:rowId xmlns:a16="http://schemas.microsoft.com/office/drawing/2014/main" val="10001"/>
                  </a:ext>
                </a:extLst>
              </a:tr>
              <a:tr h="578416">
                <a:tc>
                  <a:txBody>
                    <a:bodyPr/>
                    <a:lstStyle/>
                    <a:p>
                      <a:pPr>
                        <a:lnSpc>
                          <a:spcPct val="150000"/>
                        </a:lnSpc>
                      </a:pPr>
                      <a:r>
                        <a:rPr lang="ka-GE" sz="1200" dirty="0" smtClean="0"/>
                        <a:t>მოქალაქეების განცხადების საფუძველზე მომსახურება გაეწია</a:t>
                      </a:r>
                      <a:endParaRPr lang="en-US" sz="1200" dirty="0"/>
                    </a:p>
                  </a:txBody>
                  <a:tcPr/>
                </a:tc>
                <a:tc>
                  <a:txBody>
                    <a:bodyPr/>
                    <a:lstStyle/>
                    <a:p>
                      <a:pPr marL="0" algn="ctr" defTabSz="914400" rtl="0" eaLnBrk="1" latinLnBrk="0" hangingPunct="1">
                        <a:lnSpc>
                          <a:spcPct val="150000"/>
                        </a:lnSpc>
                      </a:pPr>
                      <a:r>
                        <a:rPr lang="en-US" sz="1200" kern="1200" dirty="0" smtClean="0">
                          <a:solidFill>
                            <a:schemeClr val="dk1"/>
                          </a:solidFill>
                          <a:latin typeface="+mn-lt"/>
                          <a:ea typeface="+mn-ea"/>
                          <a:cs typeface="+mn-cs"/>
                        </a:rPr>
                        <a:t>71</a:t>
                      </a:r>
                      <a:endParaRPr lang="en-US" sz="1200" kern="1200" dirty="0">
                        <a:solidFill>
                          <a:schemeClr val="dk1"/>
                        </a:solidFill>
                        <a:latin typeface="+mn-lt"/>
                        <a:ea typeface="+mn-ea"/>
                        <a:cs typeface="+mn-cs"/>
                      </a:endParaRPr>
                    </a:p>
                  </a:txBody>
                  <a:tcPr anchor="ctr"/>
                </a:tc>
                <a:extLst>
                  <a:ext uri="{0D108BD9-81ED-4DB2-BD59-A6C34878D82A}">
                    <a16:rowId xmlns:a16="http://schemas.microsoft.com/office/drawing/2014/main" val="10002"/>
                  </a:ext>
                </a:extLst>
              </a:tr>
              <a:tr h="826309">
                <a:tc>
                  <a:txBody>
                    <a:bodyPr/>
                    <a:lstStyle/>
                    <a:p>
                      <a:pPr marL="0" algn="l" defTabSz="914400" rtl="0" eaLnBrk="1" latinLnBrk="0" hangingPunct="1">
                        <a:lnSpc>
                          <a:spcPct val="150000"/>
                        </a:lnSpc>
                      </a:pPr>
                      <a:r>
                        <a:rPr lang="ka-GE" sz="1200" kern="1200" dirty="0" smtClean="0">
                          <a:solidFill>
                            <a:schemeClr val="dk1"/>
                          </a:solidFill>
                          <a:latin typeface="+mn-lt"/>
                          <a:ea typeface="+mn-ea"/>
                          <a:cs typeface="+mn-cs"/>
                        </a:rPr>
                        <a:t>სააღრიცხვო-ანალიტიკური  განყოფილები</a:t>
                      </a:r>
                      <a:r>
                        <a:rPr lang="ka-GE" sz="1200" kern="1200" baseline="0" dirty="0" smtClean="0">
                          <a:solidFill>
                            <a:schemeClr val="dk1"/>
                          </a:solidFill>
                          <a:latin typeface="+mn-lt"/>
                          <a:ea typeface="+mn-ea"/>
                          <a:cs typeface="+mn-cs"/>
                        </a:rPr>
                        <a:t>ს </a:t>
                      </a:r>
                      <a:r>
                        <a:rPr lang="ka-GE" sz="1200" dirty="0" smtClean="0"/>
                        <a:t>მოთხოვნის საფუძველზე</a:t>
                      </a:r>
                      <a:r>
                        <a:rPr lang="ka-GE" sz="1200" kern="1200" baseline="0" dirty="0" smtClean="0">
                          <a:solidFill>
                            <a:schemeClr val="dk1"/>
                          </a:solidFill>
                          <a:latin typeface="+mn-lt"/>
                          <a:ea typeface="+mn-ea"/>
                          <a:cs typeface="+mn-cs"/>
                        </a:rPr>
                        <a:t> დასამუშავებლად გადაეცა </a:t>
                      </a:r>
                      <a:r>
                        <a:rPr lang="ka-GE" sz="1200" kern="1200" dirty="0" smtClean="0">
                          <a:solidFill>
                            <a:schemeClr val="dk1"/>
                          </a:solidFill>
                          <a:latin typeface="+mn-lt"/>
                          <a:ea typeface="+mn-ea"/>
                          <a:cs typeface="+mn-cs"/>
                        </a:rPr>
                        <a:t> ვეტერანების ანკეტა-განაცხადი</a:t>
                      </a:r>
                      <a:endParaRPr lang="en-US" sz="1200" kern="1200" dirty="0">
                        <a:solidFill>
                          <a:schemeClr val="dk1"/>
                        </a:solidFill>
                        <a:latin typeface="+mn-lt"/>
                        <a:ea typeface="+mn-ea"/>
                        <a:cs typeface="+mn-cs"/>
                      </a:endParaRPr>
                    </a:p>
                  </a:txBody>
                  <a:tcPr/>
                </a:tc>
                <a:tc>
                  <a:txBody>
                    <a:bodyPr/>
                    <a:lstStyle/>
                    <a:p>
                      <a:pPr marL="0" algn="ctr" defTabSz="914400" rtl="0" eaLnBrk="1" latinLnBrk="0" hangingPunct="1">
                        <a:lnSpc>
                          <a:spcPct val="150000"/>
                        </a:lnSpc>
                      </a:pPr>
                      <a:r>
                        <a:rPr lang="ka-GE" sz="1200" kern="1200" dirty="0" smtClean="0">
                          <a:solidFill>
                            <a:schemeClr val="dk1"/>
                          </a:solidFill>
                          <a:effectLst/>
                          <a:latin typeface="+mn-lt"/>
                          <a:ea typeface="+mn-ea"/>
                          <a:cs typeface="+mn-cs"/>
                        </a:rPr>
                        <a:t>1 780 </a:t>
                      </a:r>
                      <a:endParaRPr lang="en-US" sz="1200" kern="1200" dirty="0">
                        <a:solidFill>
                          <a:schemeClr val="dk1"/>
                        </a:solidFill>
                        <a:latin typeface="+mn-lt"/>
                        <a:ea typeface="+mn-ea"/>
                        <a:cs typeface="+mn-cs"/>
                      </a:endParaRPr>
                    </a:p>
                  </a:txBody>
                  <a:tcPr anchor="ctr"/>
                </a:tc>
                <a:extLst>
                  <a:ext uri="{0D108BD9-81ED-4DB2-BD59-A6C34878D82A}">
                    <a16:rowId xmlns:a16="http://schemas.microsoft.com/office/drawing/2014/main" val="10003"/>
                  </a:ext>
                </a:extLst>
              </a:tr>
              <a:tr h="743758">
                <a:tc>
                  <a:txBody>
                    <a:bodyPr/>
                    <a:lstStyle/>
                    <a:p>
                      <a:pPr marL="0" algn="l" defTabSz="914400" rtl="0" eaLnBrk="1" latinLnBrk="0" hangingPunct="1">
                        <a:lnSpc>
                          <a:spcPct val="150000"/>
                        </a:lnSpc>
                      </a:pPr>
                      <a:r>
                        <a:rPr lang="ka-GE" sz="1200" kern="1200" dirty="0" smtClean="0">
                          <a:solidFill>
                            <a:schemeClr val="dk1"/>
                          </a:solidFill>
                          <a:latin typeface="+mn-lt"/>
                          <a:ea typeface="+mn-ea"/>
                          <a:cs typeface="+mn-cs"/>
                        </a:rPr>
                        <a:t>არქივის მუშაობის წესის შესაბამისად გადამოწმდა მარჩენალდაკარგულის,</a:t>
                      </a:r>
                      <a:r>
                        <a:rPr lang="ka-GE" sz="1200" kern="1200" baseline="0" dirty="0" smtClean="0">
                          <a:solidFill>
                            <a:schemeClr val="dk1"/>
                          </a:solidFill>
                          <a:latin typeface="+mn-lt"/>
                          <a:ea typeface="+mn-ea"/>
                          <a:cs typeface="+mn-cs"/>
                        </a:rPr>
                        <a:t> </a:t>
                      </a:r>
                      <a:r>
                        <a:rPr lang="ka-GE" sz="1200" kern="1200" dirty="0" smtClean="0">
                          <a:solidFill>
                            <a:schemeClr val="dk1"/>
                          </a:solidFill>
                          <a:latin typeface="+mn-lt"/>
                          <a:ea typeface="+mn-ea"/>
                          <a:cs typeface="+mn-cs"/>
                        </a:rPr>
                        <a:t>მეორე მსოფიო ომისა</a:t>
                      </a:r>
                      <a:r>
                        <a:rPr lang="ka-GE" sz="1200" kern="1200" baseline="0" dirty="0" smtClean="0">
                          <a:solidFill>
                            <a:schemeClr val="dk1"/>
                          </a:solidFill>
                          <a:latin typeface="+mn-lt"/>
                          <a:ea typeface="+mn-ea"/>
                          <a:cs typeface="+mn-cs"/>
                        </a:rPr>
                        <a:t> და სხვა ტერიტორიაზე ბრძოლების მონაწილე</a:t>
                      </a:r>
                      <a:r>
                        <a:rPr lang="ka-GE" sz="1200" kern="1200" dirty="0" smtClean="0">
                          <a:solidFill>
                            <a:schemeClr val="dk1"/>
                          </a:solidFill>
                          <a:latin typeface="+mn-lt"/>
                          <a:ea typeface="+mn-ea"/>
                          <a:cs typeface="+mn-cs"/>
                        </a:rPr>
                        <a:t> ვეტერანების ანკეტა-განაცხადი</a:t>
                      </a:r>
                      <a:endParaRPr lang="en-US" sz="1200" kern="1200" dirty="0" smtClean="0">
                        <a:solidFill>
                          <a:schemeClr val="dk1"/>
                        </a:solidFill>
                        <a:latin typeface="+mn-lt"/>
                        <a:ea typeface="+mn-ea"/>
                        <a:cs typeface="+mn-cs"/>
                      </a:endParaRPr>
                    </a:p>
                  </a:txBody>
                  <a:tcPr/>
                </a:tc>
                <a:tc>
                  <a:txBody>
                    <a:bodyPr/>
                    <a:lstStyle/>
                    <a:p>
                      <a:pPr marL="0" algn="ctr" defTabSz="914400" rtl="0" eaLnBrk="1" latinLnBrk="0" hangingPunct="1">
                        <a:lnSpc>
                          <a:spcPct val="150000"/>
                        </a:lnSpc>
                      </a:pPr>
                      <a:r>
                        <a:rPr lang="ka-GE" sz="1200" kern="1200" dirty="0" smtClean="0">
                          <a:solidFill>
                            <a:schemeClr val="dk1"/>
                          </a:solidFill>
                          <a:latin typeface="+mn-lt"/>
                          <a:ea typeface="+mn-ea"/>
                          <a:cs typeface="+mn-cs"/>
                        </a:rPr>
                        <a:t>13 021</a:t>
                      </a:r>
                    </a:p>
                  </a:txBody>
                  <a:tcPr anchor="ctr"/>
                </a:tc>
                <a:extLst>
                  <a:ext uri="{0D108BD9-81ED-4DB2-BD59-A6C34878D82A}">
                    <a16:rowId xmlns:a16="http://schemas.microsoft.com/office/drawing/2014/main" val="10006"/>
                  </a:ext>
                </a:extLst>
              </a:tr>
            </a:tbl>
          </a:graphicData>
        </a:graphic>
      </p:graphicFrame>
      <p:sp>
        <p:nvSpPr>
          <p:cNvPr id="6"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a:t>
            </a:r>
            <a:r>
              <a:rPr lang="ka-GE" sz="1200" b="0" dirty="0">
                <a:solidFill>
                  <a:schemeClr val="tx1"/>
                </a:solidFill>
              </a:rPr>
              <a:t>4</a:t>
            </a:r>
            <a:endParaRPr lang="en-US" sz="1200" b="0" dirty="0">
              <a:solidFill>
                <a:schemeClr val="tx1"/>
              </a:solidFill>
            </a:endParaRPr>
          </a:p>
        </p:txBody>
      </p:sp>
    </p:spTree>
    <p:extLst>
      <p:ext uri="{BB962C8B-B14F-4D97-AF65-F5344CB8AC3E}">
        <p14:creationId xmlns:p14="http://schemas.microsoft.com/office/powerpoint/2010/main" val="22154788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72532"/>
            <a:ext cx="9144000" cy="6485467"/>
          </a:xfrm>
        </p:spPr>
        <p:txBody>
          <a:bodyPr>
            <a:normAutofit/>
          </a:bodyPr>
          <a:lstStyle/>
          <a:p>
            <a:pPr marL="0" indent="0" algn="ctr">
              <a:buNone/>
            </a:pPr>
            <a:r>
              <a:rPr lang="ka-GE" sz="1400" b="1" dirty="0"/>
              <a:t>სამართლებრივი უზრუნველყოფის </a:t>
            </a:r>
            <a:r>
              <a:rPr lang="ka-GE" sz="1400" b="1" dirty="0" smtClean="0"/>
              <a:t>დეპარტამენტი</a:t>
            </a:r>
          </a:p>
          <a:p>
            <a:pPr marL="0" indent="0" algn="ctr">
              <a:buNone/>
            </a:pPr>
            <a:endParaRPr lang="ka-GE" sz="1400" b="1" dirty="0" smtClean="0"/>
          </a:p>
          <a:p>
            <a:pPr marL="0" indent="0">
              <a:lnSpc>
                <a:spcPct val="170000"/>
              </a:lnSpc>
              <a:buNone/>
            </a:pPr>
            <a:r>
              <a:rPr lang="ka-GE" sz="1300" b="1" dirty="0"/>
              <a:t>სამართლებრივი უზრუნველყოფის </a:t>
            </a:r>
            <a:r>
              <a:rPr lang="ka-GE" sz="1300" b="1" dirty="0" smtClean="0"/>
              <a:t>დეპარტამენტის მიერ, </a:t>
            </a:r>
            <a:r>
              <a:rPr lang="ka-GE" sz="1300" b="1" dirty="0"/>
              <a:t>ვეტერანთა სოციალურ-ეკონომიკური მდგომარეობის გაუმჯობესების მიზნით </a:t>
            </a:r>
            <a:r>
              <a:rPr lang="ka-GE" sz="1300" b="1" dirty="0" smtClean="0"/>
              <a:t>მომზადდა სამართლებრივი </a:t>
            </a:r>
            <a:r>
              <a:rPr lang="ka-GE" sz="1300" b="1" dirty="0"/>
              <a:t>აქტების </a:t>
            </a:r>
            <a:r>
              <a:rPr lang="ka-GE" sz="1300" b="1" dirty="0" smtClean="0"/>
              <a:t>პროექტები:</a:t>
            </a:r>
          </a:p>
          <a:p>
            <a:pPr marL="0" indent="0">
              <a:buNone/>
            </a:pPr>
            <a:endParaRPr lang="ka-GE" sz="1200" b="1" dirty="0" smtClean="0"/>
          </a:p>
          <a:p>
            <a:pPr lvl="0" algn="just">
              <a:lnSpc>
                <a:spcPct val="150000"/>
              </a:lnSpc>
            </a:pPr>
            <a:r>
              <a:rPr lang="ka-GE" sz="1200" dirty="0"/>
              <a:t>დეპარტამენტში მომზადდა და 2019 წლის 21 იანვრის №SSVA 00001065 წერილით საქართველოს მთავრობას განსახილველად წარედგინა „სახელმწიფო კომპენსაციისა და სახელმწიფო აკადემიური სტიპენდიის შესახებ“ საქართველოს კანონში ცვლილების შეტანის თაობაზე“, საქართველოს საგადასახადო კოდექსში ცვლილების შეტანის შესახებ“, „სახელმწიფო ბაჟის შესახებ“ საქართველოს კანონში ცვლილების შეტანის თაობაზე“, „სახელმწიფო პენსიის შესახებ“ საქართველოს კანონში ცვლილების შეტანის თაობაზე, „სამხედრო, შინაგან საქმეთა ორგანოების და სახელმწიფო დაცვის სპეციალური სამსახურიდან თადარიგში დათხოვნილ პირთა და მათი ოჯახის წევრთა სოციალური უზრუნველყოფის შესახებ“ საქართველოს კანონში ცვლილების შეტანის თაობაზე“ საქართველოს კანონების პროექტებს, ,,სოციალური შეღავათების მონეტიზაციის შესახებ” საქართველოს მთავრობის 2007 წლის 11 იანვრის №4 დადგენილებაში ცვლილების შეტანის თაობაზე“ და ,,სოციალური პაკეტის განსაზღვრის შესახებ“ საქართველოს მთავრობის 2012 წლის 23 ივლისის №279 დადგენილებაში ცვლილების შეტანის თაობაზე“ საქართველოს მთავრობის დადგენილებების პროექტები</a:t>
            </a:r>
            <a:r>
              <a:rPr lang="ka-GE" sz="1200" dirty="0" smtClean="0"/>
              <a:t>;</a:t>
            </a:r>
            <a:endParaRPr lang="en-US" sz="1200" dirty="0"/>
          </a:p>
          <a:p>
            <a:pPr lvl="0" algn="just">
              <a:lnSpc>
                <a:spcPct val="150000"/>
              </a:lnSpc>
            </a:pPr>
            <a:r>
              <a:rPr lang="ka-GE" sz="1200" dirty="0"/>
              <a:t>დეპარტამენტში მომზადდა 2019 წლის 22 იანვარს საქართველოს მუნიციპალიტეტებს შენიშვნებისა და წინადადებების წარმოსადგენად გაეგზავნათ „სამშობლოს დაცვისას დაღუპულთა და ომის შემდეგ გარდაცვლილ მეომართა ხსოვნის უკვდავყოფის შესახებ“ საქართველოს კანონში ცვლილების შეტანის თაობაზე“ საქართველოს კანონის </a:t>
            </a:r>
            <a:r>
              <a:rPr lang="ka-GE" sz="1200" dirty="0" smtClean="0"/>
              <a:t>პროექტი;</a:t>
            </a:r>
          </a:p>
          <a:p>
            <a:pPr algn="just">
              <a:lnSpc>
                <a:spcPct val="150000"/>
              </a:lnSpc>
            </a:pPr>
            <a:r>
              <a:rPr lang="ka-GE" sz="1200" dirty="0"/>
              <a:t>დეპარტამენტში მომზადდა და საქართველოს მთავრობას განსახილველად წარედგინა შესაბამისი სამართლებრივი აქტების პროექტები, რომლებიც საყოფაცხოვრებო-კომუნალური მომსახურების ხარჯების გაზრდიდან გამომდინარე, ითვალისწინებს სოციალური პაკეტის/საყოფაცხოვრებო სუფსიდიის გაზრდას.</a:t>
            </a:r>
            <a:endParaRPr lang="en-US" sz="1200" dirty="0"/>
          </a:p>
          <a:p>
            <a:pPr marL="0" lvl="0" indent="0" algn="just">
              <a:lnSpc>
                <a:spcPct val="150000"/>
              </a:lnSpc>
              <a:buNone/>
            </a:pPr>
            <a:endParaRPr lang="en-US" sz="1200" dirty="0"/>
          </a:p>
          <a:p>
            <a:pPr marL="0" lvl="0" indent="0" algn="just">
              <a:lnSpc>
                <a:spcPct val="150000"/>
              </a:lnSpc>
              <a:buNone/>
            </a:pP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a:t>
            </a:r>
            <a:r>
              <a:rPr lang="ka-GE" sz="1200" b="0" dirty="0">
                <a:solidFill>
                  <a:schemeClr val="tx1"/>
                </a:solidFill>
              </a:rPr>
              <a:t>5</a:t>
            </a:r>
            <a:endParaRPr lang="en-US" sz="1200" b="0" dirty="0">
              <a:solidFill>
                <a:schemeClr val="tx1"/>
              </a:solidFill>
            </a:endParaRPr>
          </a:p>
        </p:txBody>
      </p:sp>
    </p:spTree>
    <p:extLst>
      <p:ext uri="{BB962C8B-B14F-4D97-AF65-F5344CB8AC3E}">
        <p14:creationId xmlns:p14="http://schemas.microsoft.com/office/powerpoint/2010/main" val="23412212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397933"/>
            <a:ext cx="9144000" cy="6460067"/>
          </a:xfrm>
        </p:spPr>
        <p:txBody>
          <a:bodyPr>
            <a:normAutofit/>
          </a:bodyPr>
          <a:lstStyle/>
          <a:p>
            <a:pPr marL="0" lvl="0" indent="0" algn="ctr">
              <a:lnSpc>
                <a:spcPct val="150000"/>
              </a:lnSpc>
              <a:buNone/>
            </a:pPr>
            <a:endParaRPr lang="ka-GE" sz="1400" b="1" dirty="0" smtClean="0"/>
          </a:p>
          <a:p>
            <a:pPr marL="0" lvl="0" indent="0" algn="ctr">
              <a:lnSpc>
                <a:spcPct val="150000"/>
              </a:lnSpc>
              <a:buNone/>
            </a:pPr>
            <a:endParaRPr lang="ka-GE" sz="1400" b="1" dirty="0"/>
          </a:p>
          <a:p>
            <a:pPr marL="0" lvl="0" indent="0" algn="ctr">
              <a:lnSpc>
                <a:spcPct val="150000"/>
              </a:lnSpc>
              <a:buNone/>
            </a:pPr>
            <a:endParaRPr lang="ka-GE" sz="1400" b="1" dirty="0" smtClean="0"/>
          </a:p>
          <a:p>
            <a:pPr marL="0" lvl="0" indent="0" algn="ctr">
              <a:lnSpc>
                <a:spcPct val="150000"/>
              </a:lnSpc>
              <a:buNone/>
            </a:pPr>
            <a:endParaRPr lang="ka-GE" sz="1400" b="1" dirty="0"/>
          </a:p>
          <a:p>
            <a:pPr marL="0" lvl="0" indent="0" algn="ctr">
              <a:lnSpc>
                <a:spcPct val="150000"/>
              </a:lnSpc>
              <a:buNone/>
            </a:pPr>
            <a:r>
              <a:rPr lang="ka-GE" sz="1400" b="1" dirty="0" smtClean="0"/>
              <a:t>ომისა </a:t>
            </a:r>
            <a:r>
              <a:rPr lang="ka-GE" sz="1400" b="1" dirty="0"/>
              <a:t>და თავდაცვის ძალების ვეტერანის, ომში დაღუპულთა ოჯახის წევრის, მარჩენალდაკარგულის სტატუსის მინიჭების წესისა და პროცედურების განმსაზღვრელი საკანონმდებლო ნორმების სრულყოფა</a:t>
            </a:r>
          </a:p>
          <a:p>
            <a:pPr marL="0" lvl="0" indent="0" algn="just">
              <a:lnSpc>
                <a:spcPct val="150000"/>
              </a:lnSpc>
              <a:buNone/>
            </a:pPr>
            <a:endParaRPr lang="ka-GE" sz="1400" dirty="0"/>
          </a:p>
          <a:p>
            <a:pPr marL="0" lvl="0" indent="0" algn="just">
              <a:buNone/>
            </a:pPr>
            <a:endParaRPr lang="en-US" sz="1400" dirty="0"/>
          </a:p>
          <a:p>
            <a:pPr algn="just">
              <a:lnSpc>
                <a:spcPct val="150000"/>
              </a:lnSpc>
            </a:pPr>
            <a:r>
              <a:rPr lang="ka-GE" sz="1200" dirty="0"/>
              <a:t>საანგარიშო პერიოდში დეპარტამენტმა უზრუნველყო „საქართველოს ტერიტორიული მთლიანობისათვის, თავისუფლებისა და დამოუკიდებლობისათვის დაღუპულ, უგზო-უკვლოდ დაკარგულ, მიღებული ჭრილობების შედეგად გარდაცვლილთა ოჯახების სოციალური დაცვის შესახებ“ საქართველოს კანონში ცვლილების შეტანის თაობაზე“ და „ომისა და თავდაცვის ძალების ვეტერანების შესახებ“ საქართველოს კანონში ცვლილების შეტანის თაობაზე“ საქართველოს კანონპროექტების მომზადება, რომლებიც საქართველოს მთავრობას განსახილველად წარედგინა 2019 წლის 21 იანვარს.</a:t>
            </a:r>
            <a:endParaRPr lang="en-US" sz="1200" dirty="0"/>
          </a:p>
          <a:p>
            <a:pPr algn="just">
              <a:lnSpc>
                <a:spcPct val="150000"/>
              </a:lnSpc>
            </a:pPr>
            <a:r>
              <a:rPr lang="ka-GE" sz="1200" dirty="0"/>
              <a:t>დეპარტამენტში ასევე მომზადდა „</a:t>
            </a:r>
            <a:r>
              <a:rPr lang="en-US" sz="1200" dirty="0" err="1"/>
              <a:t>ვეტერანის</a:t>
            </a:r>
            <a:r>
              <a:rPr lang="en-US" sz="1200" dirty="0"/>
              <a:t> </a:t>
            </a:r>
            <a:r>
              <a:rPr lang="en-US" sz="1200" dirty="0" err="1"/>
              <a:t>მოწმობის</a:t>
            </a:r>
            <a:r>
              <a:rPr lang="en-US" sz="1200" dirty="0"/>
              <a:t> </a:t>
            </a:r>
            <a:r>
              <a:rPr lang="en-US" sz="1200" dirty="0" err="1"/>
              <a:t>ნიმუშისა</a:t>
            </a:r>
            <a:r>
              <a:rPr lang="en-US" sz="1200" dirty="0"/>
              <a:t> </a:t>
            </a:r>
            <a:r>
              <a:rPr lang="en-US" sz="1200" dirty="0" err="1"/>
              <a:t>და</a:t>
            </a:r>
            <a:r>
              <a:rPr lang="en-US" sz="1200" dirty="0"/>
              <a:t> </a:t>
            </a:r>
            <a:r>
              <a:rPr lang="en-US" sz="1200" dirty="0" err="1"/>
              <a:t>მისი</a:t>
            </a:r>
            <a:r>
              <a:rPr lang="en-US" sz="1200" dirty="0"/>
              <a:t> </a:t>
            </a:r>
            <a:r>
              <a:rPr lang="en-US" sz="1200" dirty="0" err="1"/>
              <a:t>გაცემის</a:t>
            </a:r>
            <a:r>
              <a:rPr lang="en-US" sz="1200" dirty="0"/>
              <a:t> </a:t>
            </a:r>
            <a:r>
              <a:rPr lang="en-US" sz="1200" dirty="0" err="1"/>
              <a:t>წესის</a:t>
            </a:r>
            <a:r>
              <a:rPr lang="en-US" sz="1200" dirty="0"/>
              <a:t> </a:t>
            </a:r>
            <a:r>
              <a:rPr lang="en-US" sz="1200" dirty="0" err="1"/>
              <a:t>დამტკიცების</a:t>
            </a:r>
            <a:r>
              <a:rPr lang="en-US" sz="1200" dirty="0"/>
              <a:t> </a:t>
            </a:r>
            <a:r>
              <a:rPr lang="en-US" sz="1200" dirty="0" err="1"/>
              <a:t>შესახებ</a:t>
            </a:r>
            <a:r>
              <a:rPr lang="ka-GE" sz="1200" dirty="0"/>
              <a:t>“ </a:t>
            </a:r>
            <a:r>
              <a:rPr lang="en-US" sz="1200" dirty="0" err="1"/>
              <a:t>საქართველოს</a:t>
            </a:r>
            <a:r>
              <a:rPr lang="en-US" sz="1200" dirty="0"/>
              <a:t> </a:t>
            </a:r>
            <a:r>
              <a:rPr lang="en-US" sz="1200" dirty="0" err="1"/>
              <a:t>მთავრობის</a:t>
            </a:r>
            <a:r>
              <a:rPr lang="en-US" sz="1200" dirty="0"/>
              <a:t> 2014 </a:t>
            </a:r>
            <a:r>
              <a:rPr lang="en-US" sz="1200" dirty="0" err="1"/>
              <a:t>წლის</a:t>
            </a:r>
            <a:r>
              <a:rPr lang="en-US" sz="1200" dirty="0"/>
              <a:t> 22 </a:t>
            </a:r>
            <a:r>
              <a:rPr lang="ka-GE" sz="1200" dirty="0"/>
              <a:t>აგვისტოს</a:t>
            </a:r>
            <a:r>
              <a:rPr lang="en-US" sz="1200" dirty="0"/>
              <a:t> №509 </a:t>
            </a:r>
            <a:r>
              <a:rPr lang="en-US" sz="1200" dirty="0" err="1"/>
              <a:t>დადგენილებაში</a:t>
            </a:r>
            <a:r>
              <a:rPr lang="en-US" sz="1200" dirty="0"/>
              <a:t> </a:t>
            </a:r>
            <a:r>
              <a:rPr lang="en-US" sz="1200" dirty="0" err="1"/>
              <a:t>ცვლილების</a:t>
            </a:r>
            <a:r>
              <a:rPr lang="en-US" sz="1200" dirty="0"/>
              <a:t> </a:t>
            </a:r>
            <a:r>
              <a:rPr lang="en-US" sz="1200" dirty="0" err="1"/>
              <a:t>შეტანის</a:t>
            </a:r>
            <a:r>
              <a:rPr lang="en-US" sz="1200" dirty="0"/>
              <a:t> </a:t>
            </a:r>
            <a:r>
              <a:rPr lang="en-US" sz="1200" dirty="0" err="1"/>
              <a:t>თაობაზე</a:t>
            </a:r>
            <a:r>
              <a:rPr lang="en-US" sz="1200" dirty="0"/>
              <a:t> </a:t>
            </a:r>
            <a:r>
              <a:rPr lang="ka-GE" sz="1200" dirty="0"/>
              <a:t>საქართველოს მთავრობის დადგენილების პროექტი, რომელიც ითვალისწინებს ვეტერანის მოწმობაში სამხედრო/სპეციალური წოდების შესახებ ინფორმაციის დამატებას.</a:t>
            </a:r>
            <a:endParaRPr lang="en-US" sz="1200" dirty="0"/>
          </a:p>
          <a:p>
            <a:pPr lvl="0" algn="just">
              <a:lnSpc>
                <a:spcPct val="150000"/>
              </a:lnSpc>
            </a:pPr>
            <a:endParaRPr lang="en-US" sz="1200" dirty="0"/>
          </a:p>
          <a:p>
            <a:pPr algn="just">
              <a:lnSpc>
                <a:spcPct val="170000"/>
              </a:lnSpc>
            </a:pPr>
            <a:endParaRPr lang="ka-GE" sz="1200" dirty="0" smtClean="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a:t>
            </a:r>
            <a:r>
              <a:rPr lang="ka-GE" sz="1200" b="0" dirty="0">
                <a:solidFill>
                  <a:schemeClr val="tx1"/>
                </a:solidFill>
              </a:rPr>
              <a:t>6</a:t>
            </a:r>
            <a:endParaRPr lang="en-US" sz="1200" b="0" dirty="0">
              <a:solidFill>
                <a:schemeClr val="tx1"/>
              </a:solidFill>
            </a:endParaRPr>
          </a:p>
        </p:txBody>
      </p:sp>
    </p:spTree>
    <p:extLst>
      <p:ext uri="{BB962C8B-B14F-4D97-AF65-F5344CB8AC3E}">
        <p14:creationId xmlns:p14="http://schemas.microsoft.com/office/powerpoint/2010/main" val="3962845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381001"/>
            <a:ext cx="9143999" cy="6476999"/>
          </a:xfrm>
        </p:spPr>
        <p:txBody>
          <a:bodyPr>
            <a:normAutofit/>
          </a:bodyPr>
          <a:lstStyle/>
          <a:p>
            <a:pPr marL="0" lvl="0" indent="0" algn="ctr">
              <a:lnSpc>
                <a:spcPct val="150000"/>
              </a:lnSpc>
              <a:buNone/>
            </a:pPr>
            <a:r>
              <a:rPr lang="ka-GE" sz="1400" b="1" dirty="0"/>
              <a:t>საქართველოს კანონმდებლობით განსაზღვრული ვეტერანებისა და მათი ოჯახის წევრების აღრიცხვის, მათთვის შესაბამისი კატეგორიების მიხედვით, ვეტერანის მოწმობების გაცემის და ვეტერანთა აღრიცხვის ელექტრონულ მონაცემთა ბაზის შექმნის მარეგულირებელი სამსახურის დირექტორის ინდივიდუალური ადმინისტრაციულ-სამართლებრივი აქტების სრულყოფა</a:t>
            </a:r>
            <a:endParaRPr lang="en-US" sz="1400" dirty="0"/>
          </a:p>
          <a:p>
            <a:pPr marL="0" indent="0">
              <a:buNone/>
            </a:pPr>
            <a:r>
              <a:rPr lang="ka-GE" sz="1400" b="1" dirty="0"/>
              <a:t>	</a:t>
            </a:r>
            <a:endParaRPr lang="en-US" sz="1400" dirty="0"/>
          </a:p>
          <a:p>
            <a:pPr marL="0" indent="0" algn="just">
              <a:lnSpc>
                <a:spcPct val="150000"/>
              </a:lnSpc>
              <a:buNone/>
            </a:pPr>
            <a:r>
              <a:rPr lang="ka-GE" sz="1200" dirty="0"/>
              <a:t>,,ომისა და სამხედრო ძალების ვეტერანების შესახებ“ საქართველოს კანონში 2018 წლის 30 ნოემბერს განხორციელებული ცვლილებებიდან გამომდინარე დეპარტამენტმა უზრუნველყო  ბრძანებების პროექტების მომზადება, რომლებითაც ცვლილებები შევიდა ,,ვეტერანის სტატუსის მაძიებელთა საბრძოლო მოქმედებებში მონაწილეობის და საბრძოლო მოქმედებებში დაღუპვის ფაქტის დამდგენი კომისიის შექმნის და მისი დებულების დამტკიცების შესახებ“  სსიპ ვეტერანების საქმეთა სახელმწიფო სამსახურის დირექტორის 2017 წლის 4 სექტემბრის №340,  ,,საჯარო სამართლის იურიდიული პირის </a:t>
            </a:r>
            <a:r>
              <a:rPr lang="ka-GE" sz="1200" dirty="0" smtClean="0"/>
              <a:t>-ვეტერანების</a:t>
            </a:r>
            <a:r>
              <a:rPr lang="ka-GE" sz="1200" dirty="0"/>
              <a:t> საქმეთა სახელმწიფო სამსახურის სტრუქტურული ერთეულების დებულებების დამტკიცების შესახებ“ სსიპ ვეტერანების საქმეთა სახელმწიფო სამსახურის დირექტორის 2016 წლის 1 აგვისტოს №244, ,,საქართველოს ნორმატიული აქტებით განსაზღვრული ვეტერანებისა და მათი ოჯახის წევრების აღრიცხვის, ერთიანი კომპიუტერული მონაცემთა ბაზის შექმნისა და მოქმედი კანონმდებლობით ვეტერანის მოწმობის გაცემასთან დაკავშირებული საქმიანობის სრულყოფის შესახებ“ სსიპ ვეტერანების საქმეთა სახელმწიფო სამსახურის დირექტორის 2014 წლის 22 სექტემბრის №229/ს, ,,ანკეტა-განაცხადის ფორმების დამტკიცების შესახებ“ სსიპ ვეტერანების საქმეთა სახელმწიფო სამსახურის დირექტორის 2017 წლის 8 დეკემბრის №SSVA 00004500 და „ომისა და სამხედრო ძალების ვეტერანების შესახებ“ და „საქართველოს ტერიტორიული მთლიანობისათვის, თავისუფლებისა და დამოუკიდებლობისათვის დაღუპულ, უგზო-უკვლოდ დაკარგულ, მიღებული ჭრილობების შედეგად გარდაცვლილთა ოჯახების სოციალური დაცვის შესახებ“ საქართველოს კანონებით განსაზღვრული პირების აღრიცხვის, მათთვის შესაბამისი კატეგორიების მიხედვით, მოწმობების გაცემის, სტატუსის შეწყვეტის და აღდგენის შესახებ ინსტრუქციის დამტკიცების თაობაზე“ სსიპ ვეტერანების საქმეთა სახელმწიფო სამსახურის დირექტორის 2016 წლის 26 აგვისტოს №281 ბრძანებებში.</a:t>
            </a:r>
            <a:endParaRPr lang="en-US" sz="1200" dirty="0"/>
          </a:p>
          <a:p>
            <a:pPr marL="0" lvl="0" indent="0" algn="just">
              <a:buNone/>
            </a:pPr>
            <a:endParaRPr lang="ka-GE" sz="1400" b="1" dirty="0" smtClean="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27</a:t>
            </a:r>
            <a:endParaRPr lang="en-US" sz="1200" b="0" dirty="0">
              <a:solidFill>
                <a:schemeClr val="tx1"/>
              </a:solidFill>
            </a:endParaRPr>
          </a:p>
        </p:txBody>
      </p:sp>
    </p:spTree>
    <p:extLst>
      <p:ext uri="{BB962C8B-B14F-4D97-AF65-F5344CB8AC3E}">
        <p14:creationId xmlns:p14="http://schemas.microsoft.com/office/powerpoint/2010/main" val="20372005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06399"/>
            <a:ext cx="9144000" cy="6451601"/>
          </a:xfrm>
        </p:spPr>
        <p:txBody>
          <a:bodyPr>
            <a:normAutofit/>
          </a:bodyPr>
          <a:lstStyle/>
          <a:p>
            <a:pPr marL="0" lvl="0" indent="0" algn="just">
              <a:buNone/>
            </a:pPr>
            <a:r>
              <a:rPr lang="ka-GE" sz="1400" b="1" dirty="0" smtClean="0"/>
              <a:t>სამსახურის </a:t>
            </a:r>
            <a:r>
              <a:rPr lang="ka-GE" sz="1400" b="1" dirty="0"/>
              <a:t>საქმიანობის მარეგულირებელი საქართველოს მთავრობის სამართლებრივი აქტების და სამსახურის დირექტორის ბრძანებების პროექტების მომზადება სამსახურის საქმიანობის ეფექტურობის გაზრდის </a:t>
            </a:r>
            <a:r>
              <a:rPr lang="ka-GE" sz="1400" b="1" dirty="0" smtClean="0"/>
              <a:t>მიზნით</a:t>
            </a:r>
          </a:p>
          <a:p>
            <a:pPr marL="0" lvl="0" indent="0" algn="just">
              <a:buNone/>
            </a:pPr>
            <a:endParaRPr lang="en-US" sz="1400" dirty="0"/>
          </a:p>
          <a:p>
            <a:pPr algn="just">
              <a:lnSpc>
                <a:spcPct val="150000"/>
              </a:lnSpc>
            </a:pPr>
            <a:r>
              <a:rPr lang="ka-GE" sz="1200" dirty="0"/>
              <a:t>დეპარტამენტმა მონაწილოება მიიღო სამსახურის საქმიანობის მარეგულირებელი 7 განკარგულების პროექტი მომზადებაში (,,სსიპ – ვეტერანების საქმეთა სახელმწიფო სამსახურისთვის მის ბალანსზე რიცხული მოძრავი ქონების სსიპ – საქართველოს ფინანსთა სამინისტროს  მომსახურების სააგენტოსთვის განსაკარგავად გადაცემასა და ამორტიზებული მოძრავი ქონების ჩამოწერაზე თანხმობის მიცემის შესახებ“; „სსიპ – ვეტერანების საქმეთა სახელმწიფო სამსახურისა და ა(ა)იპ – სპორტულ კლუბ „არმიასთვის“ „საქართველოს 2019 წლის სახელმწიფო ბიუჯეტის შესახებ“ საქართველოს კანონის 25-ე მუხლით გათვალისწინებულ შეზღუდვაზე გამონაკლისის დაშვების თაობაზე“ საქართველოს მთავრობის 2019 წლის 7 მარტის №460 განკარგულებაში ცვლილების შეტანის შესახებ“; „სსიპ–ვეტერანების საქმეთა სახელმწიფო სამსახურის ბალანსზე რიცხული მოძრავი ქონების სსიპ – საქართველოს ფინანსთა სამინისტროს მომსახურების სააგენტოსათვის განსაკარგავად გადაცემაზე თანხმობის მიცემის შესახებ“ საქართველოს მთავრობის 2015 წლის 13 ოქტომბრის №2189 განკარგულებაში ცვლილების შეტანის თაობაზე“; სსიპ – ვეტერანების საქმეთა სახელმწიფო სამსახურისთვის თავის ბალანსზე რიცხული ამორტიზებული მოძრავი ქონების ჩამოწერაზე თანხმობის მიცემის შესახებ“ და სხვა). დეპარტამენტმა ასევე მოამზადა სხვადასხვა არასამთავრობო ორგანიზაციებისთვის და შპს ,,ვ. სანიკიძის სახელობის ომის ვეტერანთა კლინიკური ჰოსპიტალისთვის“ თანხის გადარიცხვის და სამსახურისთვის მის ბალანსზე რიცხული ქონების უსასყიდლო სარგებლობაში გადაცემაზე თანხმობის მიცემის შესახებ საქართველოს მთავრობის განკარგულებების პროექტების მომზადება 8 შემთხვევაში</a:t>
            </a:r>
            <a:r>
              <a:rPr lang="ka-GE" sz="1200" dirty="0" smtClean="0"/>
              <a:t>;</a:t>
            </a:r>
          </a:p>
          <a:p>
            <a:pPr marL="0" indent="0" algn="just">
              <a:lnSpc>
                <a:spcPct val="150000"/>
              </a:lnSpc>
              <a:buNone/>
            </a:pPr>
            <a:endParaRPr lang="ka-GE" sz="1200" dirty="0"/>
          </a:p>
          <a:p>
            <a:pPr lvl="0" algn="just">
              <a:lnSpc>
                <a:spcPct val="150000"/>
              </a:lnSpc>
            </a:pPr>
            <a:r>
              <a:rPr lang="ka-GE" sz="1200" dirty="0"/>
              <a:t>დეპარტამენტმა მონაწილეობა მიიღო სხვადასხვა საორგანიზაციო საკითხებთან დაკავშირებული სამსახურის დირექტორის დაახლოებით 450 ბრძანების პროექტის მომზადებაში, მათ შორის აღსანიშნავია სამსახურის შინაგანაწესში განხორცილებული ცვლილებ, რომლითაც განისაზღვრა ფულადი ჯილდოსა და სახელფასო დანამატის წესი და </a:t>
            </a:r>
            <a:r>
              <a:rPr lang="ka-GE" sz="1200" b="1" dirty="0"/>
              <a:t>,,</a:t>
            </a:r>
            <a:r>
              <a:rPr lang="ka-GE" sz="1200" dirty="0"/>
              <a:t>სსიპ - ვეტერანების საქმეთა სახელმწიფო სამსახურში არსებული ფაილური სისტემის შესახებ ინფორმაციის პერსონალურ მონაცემთა დაცვის ინსპექტორისთვის მიწოდებასთან დაკავშირებით გასატარებელი ღონისძიებების შესახებ“ ბრძანების პროექტი და სხვა.</a:t>
            </a:r>
            <a:endParaRPr lang="en-US" sz="1200" dirty="0"/>
          </a:p>
          <a:p>
            <a:pPr marL="0" indent="0">
              <a:buNone/>
            </a:pP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28</a:t>
            </a:r>
            <a:endParaRPr lang="en-US" sz="1200" b="0" dirty="0">
              <a:solidFill>
                <a:schemeClr val="tx1"/>
              </a:solidFill>
            </a:endParaRPr>
          </a:p>
        </p:txBody>
      </p:sp>
    </p:spTree>
    <p:extLst>
      <p:ext uri="{BB962C8B-B14F-4D97-AF65-F5344CB8AC3E}">
        <p14:creationId xmlns:p14="http://schemas.microsoft.com/office/powerpoint/2010/main" val="689144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7800" y="1363134"/>
            <a:ext cx="8720665" cy="4682066"/>
          </a:xfrm>
        </p:spPr>
        <p:txBody>
          <a:bodyPr>
            <a:noAutofit/>
          </a:bodyPr>
          <a:lstStyle/>
          <a:p>
            <a:pPr algn="just">
              <a:lnSpc>
                <a:spcPct val="150000"/>
              </a:lnSpc>
            </a:pPr>
            <a:r>
              <a:rPr lang="ka-GE" sz="1200" dirty="0"/>
              <a:t>2011 წლის 30 მაისს განხორციელდა ტერიტორიული ორგანოების ლიკვიდაცია საქართველოს შრომის, ჯანმრთელობისა და სოციალური დაცვის მინისტრის N01-28/ნ ბრძანებით. </a:t>
            </a:r>
            <a:endParaRPr lang="en-US" sz="1200" dirty="0"/>
          </a:p>
          <a:p>
            <a:pPr algn="just">
              <a:lnSpc>
                <a:spcPct val="150000"/>
              </a:lnSpc>
            </a:pPr>
            <a:r>
              <a:rPr lang="ka-GE" sz="1200" dirty="0"/>
              <a:t>საქართველოს მთავრობის 2011 წლის 20 ივლისის №287 დადგენილების მიხედვით, სახელმწიფო საქვეუწყებო დაწესებულება-ვეტერანთა საქმეების დეპარტამენტი გადაეცა თავდაცვის სამინისტროს. </a:t>
            </a:r>
            <a:endParaRPr lang="en-US" sz="1200" dirty="0"/>
          </a:p>
          <a:p>
            <a:pPr algn="just">
              <a:lnSpc>
                <a:spcPct val="150000"/>
              </a:lnSpc>
            </a:pPr>
            <a:r>
              <a:rPr lang="ka-GE" sz="1200" dirty="0"/>
              <a:t>საქართველოს მთავრობის 2011 წლის 9 დეკემბრის №471 დადგენილების თანახმად, საქართველოს თავდაცვის სამინისტროს მმართველობის სფეროში არსებულ სახელმწიფო საქვეუწყებო დაწესებულებას - ვეტერანთა საქმეების დეპარტამენტს შეეცვალა სტატუსი და გარდაიქმნა საქართველოს შეიარაღებული ძალების გაერთიანებული შტაბის სტრუქტურულ ქვედანაყოფად. </a:t>
            </a:r>
            <a:endParaRPr lang="en-US" sz="1200" dirty="0"/>
          </a:p>
          <a:p>
            <a:pPr algn="just">
              <a:lnSpc>
                <a:spcPct val="150000"/>
              </a:lnSpc>
            </a:pPr>
            <a:r>
              <a:rPr lang="ka-GE" sz="1200" dirty="0"/>
              <a:t>2013 წლის 29 ნოემბერს „ომისა და სამხედრო ძალების ვეტერანების შესახებ“ საქართველოს კანონში განხორციელებული ცვლილებების შედეგად, შეიქმნა საჯარო სამართლის იურიდიული პირი - ვეტერანების საქმეთა სახელმწიფო სამსახური, რომლის სახელმწიფო კონტროლს  საქართველოს მთავრობა ახორციელებს. აღნიშნული დაწესებულება 2014 წლის პირველი იანვრიდან საქართველოს შეირაღებული ძალების გენერალური შტაბის - ვეტერანთა საქმეების დეპარტამენტის უფლებამონაცვლედ განისაზღვრა.</a:t>
            </a:r>
            <a:endParaRPr lang="en-US" sz="1200" dirty="0"/>
          </a:p>
          <a:p>
            <a:pPr algn="just">
              <a:lnSpc>
                <a:spcPct val="150000"/>
              </a:lnSpc>
            </a:pPr>
            <a:r>
              <a:rPr lang="ka-GE" sz="1200" dirty="0"/>
              <a:t>2016 წლის 21 ივლისის საქართველოს მთავრობის №342 დადგენილების თანახმად, 2016 წლის 1 აგვისტოდან სამსახური </a:t>
            </a:r>
            <a:r>
              <a:rPr lang="en-US" sz="1200" dirty="0" err="1"/>
              <a:t>დაკისრებულ</a:t>
            </a:r>
            <a:r>
              <a:rPr lang="en-US" sz="1200" dirty="0"/>
              <a:t> </a:t>
            </a:r>
            <a:r>
              <a:rPr lang="en-US" sz="1200" dirty="0" err="1"/>
              <a:t>უფლებამოსილებას</a:t>
            </a:r>
            <a:r>
              <a:rPr lang="en-US" sz="1200" dirty="0"/>
              <a:t> </a:t>
            </a:r>
            <a:r>
              <a:rPr lang="en-US" sz="1200" dirty="0" err="1"/>
              <a:t>ახორციელებს</a:t>
            </a:r>
            <a:r>
              <a:rPr lang="en-US" sz="1200" dirty="0"/>
              <a:t> </a:t>
            </a:r>
            <a:r>
              <a:rPr lang="en-US" sz="1200" dirty="0" err="1"/>
              <a:t>სტრუქტურული</a:t>
            </a:r>
            <a:r>
              <a:rPr lang="en-US" sz="1200" dirty="0"/>
              <a:t> </a:t>
            </a:r>
            <a:r>
              <a:rPr lang="en-US" sz="1200" dirty="0" err="1"/>
              <a:t>ერთეულებისა</a:t>
            </a:r>
            <a:r>
              <a:rPr lang="en-US" sz="1200" dirty="0"/>
              <a:t> </a:t>
            </a:r>
            <a:r>
              <a:rPr lang="en-US" sz="1200" dirty="0" err="1"/>
              <a:t>და</a:t>
            </a:r>
            <a:r>
              <a:rPr lang="en-US" sz="1200" dirty="0"/>
              <a:t> </a:t>
            </a:r>
            <a:r>
              <a:rPr lang="en-US" sz="1200" dirty="0" err="1"/>
              <a:t>ტერიტორიული</a:t>
            </a:r>
            <a:r>
              <a:rPr lang="en-US" sz="1200" dirty="0"/>
              <a:t> </a:t>
            </a:r>
            <a:r>
              <a:rPr lang="en-US" sz="1200" dirty="0" err="1"/>
              <a:t>ორგანოების</a:t>
            </a:r>
            <a:r>
              <a:rPr lang="en-US" sz="1200" dirty="0"/>
              <a:t> </a:t>
            </a:r>
            <a:r>
              <a:rPr lang="en-US" sz="1200" dirty="0" err="1"/>
              <a:t>მეშვეობით</a:t>
            </a:r>
            <a:r>
              <a:rPr lang="en-US" sz="1200" dirty="0"/>
              <a:t>.</a:t>
            </a:r>
          </a:p>
          <a:p>
            <a:pPr marL="0" indent="0" algn="just">
              <a:buNone/>
            </a:pPr>
            <a:endParaRPr lang="en-US" sz="1600" dirty="0"/>
          </a:p>
        </p:txBody>
      </p:sp>
      <p:sp>
        <p:nvSpPr>
          <p:cNvPr id="6" name="Номер слайда 5"/>
          <p:cNvSpPr>
            <a:spLocks noGrp="1"/>
          </p:cNvSpPr>
          <p:nvPr>
            <p:ph type="sldNum" sz="quarter" idx="12"/>
          </p:nvPr>
        </p:nvSpPr>
        <p:spPr>
          <a:xfrm>
            <a:off x="8077200" y="6528816"/>
            <a:ext cx="1066800" cy="329184"/>
          </a:xfrm>
        </p:spPr>
        <p:txBody>
          <a:bodyPr/>
          <a:lstStyle/>
          <a:p>
            <a:pPr algn="r"/>
            <a:r>
              <a:rPr lang="en-US" sz="1200" b="0" dirty="0">
                <a:solidFill>
                  <a:schemeClr val="tx1"/>
                </a:solidFill>
                <a:latin typeface="Sylfaen" panose="010A0502050306030303" pitchFamily="18" charset="0"/>
              </a:rPr>
              <a:t>2</a:t>
            </a:r>
          </a:p>
        </p:txBody>
      </p:sp>
    </p:spTree>
    <p:extLst>
      <p:ext uri="{BB962C8B-B14F-4D97-AF65-F5344CB8AC3E}">
        <p14:creationId xmlns:p14="http://schemas.microsoft.com/office/powerpoint/2010/main" val="11322427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lvl="0" indent="0" algn="ctr">
              <a:buNone/>
            </a:pPr>
            <a:r>
              <a:rPr lang="ka-GE" sz="1400" b="1" dirty="0"/>
              <a:t>ვეტერანთა სახელმწიფო ჯილდოთი დაჯილდოება</a:t>
            </a:r>
            <a:endParaRPr lang="en-US" sz="1400" dirty="0"/>
          </a:p>
          <a:p>
            <a:pPr marL="0" indent="0">
              <a:buNone/>
            </a:pPr>
            <a:r>
              <a:rPr lang="ka-GE" sz="1400" b="1" dirty="0"/>
              <a:t> </a:t>
            </a:r>
            <a:endParaRPr lang="en-US" sz="1400" dirty="0"/>
          </a:p>
          <a:p>
            <a:pPr marL="0" indent="0" algn="just">
              <a:lnSpc>
                <a:spcPct val="150000"/>
              </a:lnSpc>
              <a:buNone/>
            </a:pPr>
            <a:r>
              <a:rPr lang="ka-GE" sz="1200" dirty="0"/>
              <a:t>საბრძოლო მოქმედებებში გამოჩენილი გმირობისა და მამაცობისთვის დეპარტამენტში მომზადებული სამსახურის წარდგინებების საფუძველზე სახელმწიფო ჯილდოთი დაჯილდოვდა 24 საქართველოს ტერიტორიული მთლიანობის, თავისუფლებისა და დამოუკიდებლობისათვის საბრძოლო მოქმედებების მონაწილე (სიკვდილის შემდეგ), კერძოდ:</a:t>
            </a:r>
            <a:endParaRPr lang="en-US" sz="1200" dirty="0"/>
          </a:p>
          <a:p>
            <a:pPr marL="0" indent="0">
              <a:lnSpc>
                <a:spcPct val="150000"/>
              </a:lnSpc>
              <a:buNone/>
            </a:pPr>
            <a:r>
              <a:rPr lang="ka-GE" sz="1200" dirty="0"/>
              <a:t> </a:t>
            </a:r>
            <a:endParaRPr lang="en-US" sz="1200" dirty="0"/>
          </a:p>
          <a:p>
            <a:pPr lvl="0">
              <a:lnSpc>
                <a:spcPct val="150000"/>
              </a:lnSpc>
            </a:pPr>
            <a:r>
              <a:rPr lang="ka-GE" sz="1200" dirty="0"/>
              <a:t>1 მებრძოლი - ეროვნული გმირის ორდენით;</a:t>
            </a:r>
            <a:endParaRPr lang="en-US" sz="1200" dirty="0"/>
          </a:p>
          <a:p>
            <a:pPr lvl="0">
              <a:lnSpc>
                <a:spcPct val="150000"/>
              </a:lnSpc>
            </a:pPr>
            <a:r>
              <a:rPr lang="ka-GE" sz="1200" dirty="0"/>
              <a:t>4 მებრძოლი - ვახტანგ გორგასლის </a:t>
            </a:r>
            <a:r>
              <a:rPr lang="en-US" sz="1200" dirty="0"/>
              <a:t>I </a:t>
            </a:r>
            <a:r>
              <a:rPr lang="ka-GE" sz="1200" dirty="0"/>
              <a:t>ხარისხის ორდენით;</a:t>
            </a:r>
            <a:endParaRPr lang="en-US" sz="1200" dirty="0"/>
          </a:p>
          <a:p>
            <a:pPr lvl="0">
              <a:lnSpc>
                <a:spcPct val="150000"/>
              </a:lnSpc>
            </a:pPr>
            <a:r>
              <a:rPr lang="ka-GE" sz="1200" dirty="0"/>
              <a:t>5 მებრძოლი - ვახტანგ გორგასლის </a:t>
            </a:r>
            <a:r>
              <a:rPr lang="en-US" sz="1200" dirty="0"/>
              <a:t>II </a:t>
            </a:r>
            <a:r>
              <a:rPr lang="ka-GE" sz="1200" dirty="0"/>
              <a:t>ხარისხის ორდენით;</a:t>
            </a:r>
            <a:endParaRPr lang="en-US" sz="1200" dirty="0"/>
          </a:p>
          <a:p>
            <a:pPr lvl="0">
              <a:lnSpc>
                <a:spcPct val="150000"/>
              </a:lnSpc>
            </a:pPr>
            <a:r>
              <a:rPr lang="ka-GE" sz="1200" dirty="0"/>
              <a:t>8 მებრძოლი - ვახტანგ გორგასლის </a:t>
            </a:r>
            <a:r>
              <a:rPr lang="en-US" sz="1200" dirty="0"/>
              <a:t>III </a:t>
            </a:r>
            <a:r>
              <a:rPr lang="ka-GE" sz="1200" dirty="0"/>
              <a:t>ხარისხის ორდენით;</a:t>
            </a:r>
            <a:endParaRPr lang="en-US" sz="1200" dirty="0"/>
          </a:p>
          <a:p>
            <a:pPr lvl="0">
              <a:lnSpc>
                <a:spcPct val="150000"/>
              </a:lnSpc>
            </a:pPr>
            <a:r>
              <a:rPr lang="ka-GE" sz="1200" dirty="0"/>
              <a:t>6 მებრძოლი - მედლით ,,მხედრული მამაცობისათვის“.</a:t>
            </a:r>
            <a:endParaRPr lang="en-US" sz="1200" dirty="0"/>
          </a:p>
          <a:p>
            <a:pPr marL="0" indent="0">
              <a:buNone/>
            </a:pPr>
            <a:endParaRPr lang="en-US" sz="1400" dirty="0">
              <a:latin typeface="Sylfaen" panose="010A0502050306030303" pitchFamily="18" charset="0"/>
            </a:endParaRPr>
          </a:p>
        </p:txBody>
      </p:sp>
      <p:sp>
        <p:nvSpPr>
          <p:cNvPr id="4" name="Номер слайда 6"/>
          <p:cNvSpPr>
            <a:spLocks noGrp="1"/>
          </p:cNvSpPr>
          <p:nvPr>
            <p:ph type="sldNum" sz="quarter" idx="12"/>
          </p:nvPr>
        </p:nvSpPr>
        <p:spPr>
          <a:xfrm>
            <a:off x="8077200" y="6528816"/>
            <a:ext cx="1066800" cy="329184"/>
          </a:xfrm>
        </p:spPr>
        <p:txBody>
          <a:bodyPr/>
          <a:lstStyle/>
          <a:p>
            <a:pPr algn="r"/>
            <a:r>
              <a:rPr lang="ka-GE" sz="1200" b="0" dirty="0" smtClean="0">
                <a:solidFill>
                  <a:schemeClr val="tx1"/>
                </a:solidFill>
              </a:rPr>
              <a:t>29</a:t>
            </a:r>
            <a:endParaRPr lang="en-US" sz="1200" b="0" dirty="0">
              <a:solidFill>
                <a:schemeClr val="tx1"/>
              </a:solidFill>
            </a:endParaRPr>
          </a:p>
        </p:txBody>
      </p:sp>
    </p:spTree>
    <p:extLst>
      <p:ext uri="{BB962C8B-B14F-4D97-AF65-F5344CB8AC3E}">
        <p14:creationId xmlns:p14="http://schemas.microsoft.com/office/powerpoint/2010/main" val="35032658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30</a:t>
            </a:r>
            <a:endParaRPr lang="en-US" sz="1200" b="0" dirty="0">
              <a:solidFill>
                <a:schemeClr val="tx1"/>
              </a:solidFill>
            </a:endParaRPr>
          </a:p>
        </p:txBody>
      </p:sp>
      <p:sp>
        <p:nvSpPr>
          <p:cNvPr id="5" name="Объект 2"/>
          <p:cNvSpPr>
            <a:spLocks noGrp="1"/>
          </p:cNvSpPr>
          <p:nvPr>
            <p:ph idx="1"/>
          </p:nvPr>
        </p:nvSpPr>
        <p:spPr>
          <a:xfrm>
            <a:off x="67734" y="457200"/>
            <a:ext cx="9076266" cy="6400800"/>
          </a:xfrm>
        </p:spPr>
        <p:txBody>
          <a:bodyPr>
            <a:normAutofit lnSpcReduction="10000"/>
          </a:bodyPr>
          <a:lstStyle/>
          <a:p>
            <a:pPr marL="0" marR="0" lvl="0" indent="0" algn="just">
              <a:lnSpc>
                <a:spcPct val="150000"/>
              </a:lnSpc>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ka-GE" sz="1200" b="1" dirty="0" smtClean="0">
              <a:latin typeface="+mj-lt"/>
              <a:ea typeface="Sylfaen" panose="010A0502050306030303" pitchFamily="18" charset="0"/>
              <a:cs typeface="Sylfaen" panose="010A0502050306030303" pitchFamily="18" charset="0"/>
            </a:endParaRPr>
          </a:p>
          <a:p>
            <a:pPr marL="0" lvl="0" indent="0" algn="ctr">
              <a:buNone/>
            </a:pPr>
            <a:r>
              <a:rPr lang="ka-GE" sz="1200" b="1" dirty="0"/>
              <a:t>საჯარო ინფორმაციის გაცემა</a:t>
            </a:r>
            <a:endParaRPr lang="en-US" sz="1200" dirty="0"/>
          </a:p>
          <a:p>
            <a:pPr marL="0" indent="0">
              <a:buNone/>
            </a:pPr>
            <a:r>
              <a:rPr lang="ka-GE" sz="1200" b="1" dirty="0"/>
              <a:t> </a:t>
            </a:r>
            <a:endParaRPr lang="en-US" sz="1200" dirty="0"/>
          </a:p>
          <a:p>
            <a:pPr marL="0" indent="0" algn="just">
              <a:lnSpc>
                <a:spcPct val="150000"/>
              </a:lnSpc>
              <a:buNone/>
            </a:pPr>
            <a:r>
              <a:rPr lang="ka-GE" sz="1200" dirty="0">
                <a:latin typeface="Sylfaen" panose="010A0502050306030303" pitchFamily="18" charset="0"/>
              </a:rPr>
              <a:t>2019 წლის საანგარიშო პერიოდში საჯარო ინფორმაციის გაცემის მოთხოვნით დეპარტამენტში შემოვიდა  სულ 8 წერილობითი განცხადება, აქედან ვეტერანების საქმეთა სახელმწიფო სამსახურის მიერ მოთხოვნილი საჯარო ინფორმაცია გაიცა 6 შემთხვევაში (მათ შორის 2 შემთხვევაში განმცხადებლებს განემარტათ, რომ მათ მიერ მოთხოვნილი საჯარო ინფორმაციის ნაწილი, არ წარმოადგენდა ვეტერანების საქმეთა სახელმწიფო სამსახურში დაცულ საჯარო ინფორმაციას); 2 შეთხვევაში მიღებულია გადაწყვეტილება საჯარო ინფორმაციის გაცემაზე უარის თქმის შესახებ - გადაწყვეტილების მიღებისას ვეტერანების საქმეთა სახელმწიფო სამსახური ხელმძღვანელობდა საქართველოს ზოგადი ადმინისტრაციული კოდექსისა და ,,პერსონალურ მონაცემთა დაცვის შესახებ“ საქართველოს კანონის შესაბამისად.</a:t>
            </a:r>
            <a:endParaRPr lang="en-US" sz="1200" dirty="0">
              <a:latin typeface="Sylfaen" panose="010A0502050306030303" pitchFamily="18" charset="0"/>
            </a:endParaRPr>
          </a:p>
          <a:p>
            <a:pPr marL="0" marR="0" lvl="0" indent="0" algn="just">
              <a:lnSpc>
                <a:spcPct val="150000"/>
              </a:lnSpc>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en-US" sz="1200" b="1" dirty="0" smtClean="0">
              <a:latin typeface="Sylfaen" panose="010A0502050306030303" pitchFamily="18" charset="0"/>
              <a:ea typeface="Sylfaen" panose="010A0502050306030303" pitchFamily="18" charset="0"/>
              <a:cs typeface="Sylfaen" panose="010A0502050306030303" pitchFamily="18" charset="0"/>
            </a:endParaRPr>
          </a:p>
          <a:p>
            <a:pPr marL="0" marR="0" lvl="0" indent="0" algn="just">
              <a:lnSpc>
                <a:spcPct val="150000"/>
              </a:lnSpc>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en-US" sz="1200" b="1" dirty="0">
              <a:latin typeface="Sylfaen" panose="010A0502050306030303" pitchFamily="18" charset="0"/>
              <a:ea typeface="Sylfaen" panose="010A0502050306030303" pitchFamily="18" charset="0"/>
              <a:cs typeface="Sylfaen" panose="010A0502050306030303" pitchFamily="18" charset="0"/>
            </a:endParaRPr>
          </a:p>
          <a:p>
            <a:pPr marL="0" marR="0" lvl="0" indent="0" algn="just">
              <a:lnSpc>
                <a:spcPct val="150000"/>
              </a:lnSpc>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ka-GE" sz="1200" b="1" dirty="0">
              <a:latin typeface="+mj-lt"/>
              <a:ea typeface="Sylfaen" panose="010A0502050306030303" pitchFamily="18" charset="0"/>
              <a:cs typeface="Sylfaen" panose="010A0502050306030303" pitchFamily="18" charset="0"/>
            </a:endParaRPr>
          </a:p>
          <a:p>
            <a:pPr marL="0" marR="0" lvl="0" indent="0" algn="just">
              <a:lnSpc>
                <a:spcPct val="150000"/>
              </a:lnSpc>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ka-GE" sz="1200" b="1" dirty="0" smtClean="0">
              <a:latin typeface="+mj-lt"/>
              <a:ea typeface="Sylfaen" panose="010A0502050306030303" pitchFamily="18" charset="0"/>
              <a:cs typeface="Sylfaen" panose="010A0502050306030303" pitchFamily="18" charset="0"/>
            </a:endParaRPr>
          </a:p>
          <a:p>
            <a:pPr marL="0" marR="0" lvl="0" indent="0" algn="ctr">
              <a:lnSpc>
                <a:spcPct val="150000"/>
              </a:lnSpc>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ka-GE" sz="1200" b="1" dirty="0" smtClean="0">
                <a:latin typeface="+mj-lt"/>
                <a:ea typeface="Sylfaen" panose="010A0502050306030303" pitchFamily="18" charset="0"/>
                <a:cs typeface="Sylfaen" panose="010A0502050306030303" pitchFamily="18" charset="0"/>
              </a:rPr>
              <a:t>სამსახურის </a:t>
            </a:r>
            <a:r>
              <a:rPr lang="ka-GE" sz="1200" b="1" dirty="0">
                <a:latin typeface="+mj-lt"/>
                <a:ea typeface="Sylfaen" panose="010A0502050306030303" pitchFamily="18" charset="0"/>
                <a:cs typeface="Sylfaen" panose="010A0502050306030303" pitchFamily="18" charset="0"/>
              </a:rPr>
              <a:t>წარმომადგენლობა სასამართლოში</a:t>
            </a:r>
            <a:endParaRPr lang="en-US" sz="1200" b="1" dirty="0">
              <a:latin typeface="+mj-lt"/>
              <a:ea typeface="Sylfaen" panose="010A0502050306030303" pitchFamily="18" charset="0"/>
              <a:cs typeface="Sylfaen" panose="010A0502050306030303" pitchFamily="18" charset="0"/>
            </a:endParaRPr>
          </a:p>
          <a:p>
            <a:pPr marL="0" marR="0" lvl="0" indent="0" algn="just">
              <a:lnSpc>
                <a:spcPct val="150000"/>
              </a:lnSpc>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en-US" sz="1200" dirty="0">
              <a:latin typeface="+mj-lt"/>
              <a:ea typeface="Sylfaen" panose="010A0502050306030303" pitchFamily="18" charset="0"/>
              <a:cs typeface="Times New Roman" panose="02020603050405020304" pitchFamily="18" charset="0"/>
            </a:endParaRPr>
          </a:p>
          <a:p>
            <a:pPr algn="just">
              <a:lnSpc>
                <a:spcPct val="15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ka-GE" sz="1200" dirty="0">
                <a:latin typeface="+mj-lt"/>
                <a:ea typeface="Times New Roman" panose="02020603050405020304" pitchFamily="18" charset="0"/>
                <a:cs typeface="Sylfaen" panose="010A0502050306030303" pitchFamily="18" charset="0"/>
              </a:rPr>
              <a:t>სააგანარიშო პერიოში </a:t>
            </a:r>
            <a:r>
              <a:rPr lang="ka-GE" sz="1200" dirty="0" smtClean="0">
                <a:latin typeface="+mj-lt"/>
                <a:ea typeface="Times New Roman" panose="02020603050405020304" pitchFamily="18" charset="0"/>
                <a:cs typeface="Sylfaen" panose="010A0502050306030303" pitchFamily="18" charset="0"/>
              </a:rPr>
              <a:t>სხვადასხვა ინსტანციის სასამართლომ განიხილა  </a:t>
            </a:r>
            <a:r>
              <a:rPr lang="en-US" sz="1200" dirty="0" smtClean="0">
                <a:latin typeface="+mj-lt"/>
                <a:ea typeface="Times New Roman" panose="02020603050405020304" pitchFamily="18" charset="0"/>
                <a:cs typeface="Sylfaen" panose="010A0502050306030303" pitchFamily="18" charset="0"/>
              </a:rPr>
              <a:t>93</a:t>
            </a:r>
            <a:r>
              <a:rPr lang="ka-GE" sz="1200" dirty="0" smtClean="0">
                <a:latin typeface="+mj-lt"/>
                <a:ea typeface="Times New Roman" panose="02020603050405020304" pitchFamily="18" charset="0"/>
                <a:cs typeface="Sylfaen" panose="010A0502050306030303" pitchFamily="18" charset="0"/>
              </a:rPr>
              <a:t> საქმე. </a:t>
            </a:r>
          </a:p>
          <a:p>
            <a:pPr algn="just">
              <a:lnSpc>
                <a:spcPct val="15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ka-GE" sz="1200" dirty="0" smtClean="0">
                <a:latin typeface="+mj-lt"/>
                <a:ea typeface="Sylfaen" panose="010A0502050306030303" pitchFamily="18" charset="0"/>
                <a:cs typeface="Times New Roman" panose="02020603050405020304" pitchFamily="18" charset="0"/>
              </a:rPr>
              <a:t>სარჩელი შემოვიდა - 16;</a:t>
            </a:r>
            <a:endParaRPr lang="en-US" sz="1200" dirty="0">
              <a:latin typeface="+mj-lt"/>
              <a:ea typeface="Sylfaen" panose="010A0502050306030303" pitchFamily="18" charset="0"/>
              <a:cs typeface="Times New Roman" panose="02020603050405020304" pitchFamily="18" charset="0"/>
            </a:endParaRPr>
          </a:p>
          <a:p>
            <a:pPr algn="just">
              <a:lnSpc>
                <a:spcPct val="150000"/>
              </a:lnSpc>
            </a:pPr>
            <a:r>
              <a:rPr lang="ka-GE" sz="1200" b="1" dirty="0">
                <a:latin typeface="+mj-lt"/>
              </a:rPr>
              <a:t>საქალაქო სასამართლო </a:t>
            </a:r>
            <a:r>
              <a:rPr lang="ka-GE" sz="1200" dirty="0">
                <a:latin typeface="+mj-lt"/>
              </a:rPr>
              <a:t>- </a:t>
            </a:r>
            <a:r>
              <a:rPr lang="ka-GE" sz="1200" dirty="0" smtClean="0">
                <a:latin typeface="+mj-lt"/>
              </a:rPr>
              <a:t>2</a:t>
            </a:r>
            <a:r>
              <a:rPr lang="en-US" sz="1200" dirty="0" smtClean="0">
                <a:latin typeface="+mj-lt"/>
              </a:rPr>
              <a:t>3</a:t>
            </a:r>
            <a:r>
              <a:rPr lang="ka-GE" sz="1200" dirty="0" smtClean="0">
                <a:latin typeface="+mj-lt"/>
              </a:rPr>
              <a:t>; არ დაკმაყოფილდა - </a:t>
            </a:r>
            <a:r>
              <a:rPr lang="en-US" sz="1200" dirty="0" smtClean="0">
                <a:latin typeface="+mj-lt"/>
              </a:rPr>
              <a:t>11</a:t>
            </a:r>
            <a:r>
              <a:rPr lang="ka-GE" sz="1200" dirty="0" smtClean="0">
                <a:latin typeface="+mj-lt"/>
              </a:rPr>
              <a:t>; განუხილველი დაჩა -</a:t>
            </a:r>
            <a:r>
              <a:rPr lang="en-US" sz="1200" dirty="0" smtClean="0">
                <a:latin typeface="+mj-lt"/>
              </a:rPr>
              <a:t>2</a:t>
            </a:r>
            <a:r>
              <a:rPr lang="ka-GE" sz="1200" dirty="0" smtClean="0">
                <a:latin typeface="+mj-lt"/>
              </a:rPr>
              <a:t>; შეყდა წარმოებით - </a:t>
            </a:r>
            <a:r>
              <a:rPr lang="en-US" sz="1200" dirty="0" smtClean="0">
                <a:latin typeface="+mj-lt"/>
              </a:rPr>
              <a:t>2</a:t>
            </a:r>
            <a:r>
              <a:rPr lang="ka-GE" sz="1200" dirty="0" smtClean="0">
                <a:latin typeface="+mj-lt"/>
              </a:rPr>
              <a:t>; განხილვაშია - </a:t>
            </a:r>
            <a:r>
              <a:rPr lang="en-US" sz="1200" dirty="0">
                <a:latin typeface="+mj-lt"/>
              </a:rPr>
              <a:t>8</a:t>
            </a:r>
            <a:r>
              <a:rPr lang="ka-GE" sz="1200" dirty="0" smtClean="0">
                <a:latin typeface="+mj-lt"/>
              </a:rPr>
              <a:t>;</a:t>
            </a:r>
            <a:endParaRPr lang="ka-GE" sz="1200" dirty="0">
              <a:latin typeface="+mj-lt"/>
            </a:endParaRPr>
          </a:p>
          <a:p>
            <a:pPr algn="just">
              <a:lnSpc>
                <a:spcPct val="150000"/>
              </a:lnSpc>
            </a:pPr>
            <a:r>
              <a:rPr lang="ka-GE" sz="1200" b="1" dirty="0">
                <a:latin typeface="+mj-lt"/>
              </a:rPr>
              <a:t>სააპელაციო სასამართლო </a:t>
            </a:r>
            <a:r>
              <a:rPr lang="ka-GE" sz="1200" dirty="0">
                <a:latin typeface="+mj-lt"/>
              </a:rPr>
              <a:t>- </a:t>
            </a:r>
            <a:r>
              <a:rPr lang="ka-GE" sz="1200" dirty="0" smtClean="0">
                <a:latin typeface="+mj-lt"/>
              </a:rPr>
              <a:t>9; </a:t>
            </a:r>
            <a:r>
              <a:rPr lang="ka-GE" sz="1200" dirty="0">
                <a:latin typeface="+mj-lt"/>
              </a:rPr>
              <a:t> </a:t>
            </a:r>
            <a:r>
              <a:rPr lang="ka-GE" sz="1200" dirty="0" smtClean="0">
                <a:latin typeface="+mj-lt"/>
              </a:rPr>
              <a:t>არ </a:t>
            </a:r>
            <a:r>
              <a:rPr lang="ka-GE" sz="1200" dirty="0" smtClean="0"/>
              <a:t>დაკმაყოფილდა -4 ; დაკმაყოფილდა - 1;  </a:t>
            </a:r>
            <a:r>
              <a:rPr lang="ka-GE" sz="1200" dirty="0"/>
              <a:t>განხილვაშია </a:t>
            </a:r>
            <a:r>
              <a:rPr lang="ka-GE" sz="1200" dirty="0" smtClean="0"/>
              <a:t>- 4. </a:t>
            </a:r>
            <a:endParaRPr lang="ka-GE" sz="1200" dirty="0">
              <a:latin typeface="+mj-lt"/>
            </a:endParaRPr>
          </a:p>
          <a:p>
            <a:pPr lvl="0"/>
            <a:r>
              <a:rPr lang="ka-GE" sz="1200" b="1" dirty="0" smtClean="0">
                <a:latin typeface="+mj-lt"/>
              </a:rPr>
              <a:t>უზენაესი </a:t>
            </a:r>
            <a:r>
              <a:rPr lang="ka-GE" sz="1200" b="1" dirty="0">
                <a:latin typeface="+mj-lt"/>
              </a:rPr>
              <a:t>სასამართლო </a:t>
            </a:r>
            <a:r>
              <a:rPr lang="ka-GE" sz="1200" dirty="0">
                <a:latin typeface="+mj-lt"/>
              </a:rPr>
              <a:t>- </a:t>
            </a:r>
            <a:r>
              <a:rPr lang="ka-GE" sz="1200" dirty="0" smtClean="0">
                <a:latin typeface="+mj-lt"/>
              </a:rPr>
              <a:t>6. </a:t>
            </a:r>
            <a:r>
              <a:rPr lang="ka-GE" sz="1200" dirty="0" smtClean="0"/>
              <a:t>დაუშვებლად </a:t>
            </a:r>
            <a:r>
              <a:rPr lang="ka-GE" sz="1200" dirty="0"/>
              <a:t>იქნა </a:t>
            </a:r>
            <a:r>
              <a:rPr lang="ka-GE" sz="1200" dirty="0" smtClean="0"/>
              <a:t>ცნობილი - 4, </a:t>
            </a:r>
            <a:r>
              <a:rPr lang="ka-GE" sz="1200" dirty="0"/>
              <a:t>ხოლო </a:t>
            </a:r>
            <a:r>
              <a:rPr lang="ka-GE" sz="1200" dirty="0" smtClean="0"/>
              <a:t>2 შემთხვევაში </a:t>
            </a:r>
            <a:r>
              <a:rPr lang="ka-GE" sz="1200" dirty="0"/>
              <a:t>მიმდინარეობს საქმის განხილვა.</a:t>
            </a:r>
            <a:endParaRPr lang="en-US" sz="1200" dirty="0"/>
          </a:p>
          <a:p>
            <a:pPr marL="0" lvl="0" indent="0" algn="just">
              <a:lnSpc>
                <a:spcPct val="150000"/>
              </a:lnSpc>
              <a:buNone/>
            </a:pPr>
            <a:endParaRPr lang="ka-GE" sz="1200" dirty="0"/>
          </a:p>
          <a:p>
            <a:pPr marL="0" lvl="0" indent="0" algn="just">
              <a:lnSpc>
                <a:spcPct val="150000"/>
              </a:lnSpc>
              <a:buNone/>
            </a:pPr>
            <a:r>
              <a:rPr lang="ka-GE" sz="1200" b="1" dirty="0"/>
              <a:t> </a:t>
            </a:r>
            <a:endParaRPr lang="en-US" sz="1200" dirty="0"/>
          </a:p>
        </p:txBody>
      </p:sp>
    </p:spTree>
    <p:extLst>
      <p:ext uri="{BB962C8B-B14F-4D97-AF65-F5344CB8AC3E}">
        <p14:creationId xmlns:p14="http://schemas.microsoft.com/office/powerpoint/2010/main" val="27164633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80999"/>
            <a:ext cx="9144001" cy="6986528"/>
          </a:xfrm>
          <a:prstGeom prst="rect">
            <a:avLst/>
          </a:prstGeom>
        </p:spPr>
        <p:txBody>
          <a:bodyPr wrap="square">
            <a:spAutoFit/>
          </a:bodyPr>
          <a:lstStyle/>
          <a:p>
            <a:pPr algn="ctr"/>
            <a:r>
              <a:rPr lang="ka-GE" sz="1400" b="1" dirty="0"/>
              <a:t>ლოგისტიკის </a:t>
            </a:r>
            <a:r>
              <a:rPr lang="ka-GE" sz="1400" b="1" dirty="0" smtClean="0"/>
              <a:t>დეპარტამენტი</a:t>
            </a:r>
          </a:p>
          <a:p>
            <a:pPr algn="ctr"/>
            <a:endParaRPr lang="en-US" sz="1400" b="1" dirty="0"/>
          </a:p>
          <a:p>
            <a:pPr algn="just"/>
            <a:r>
              <a:rPr lang="ka-GE" sz="1200" b="1" dirty="0"/>
              <a:t>ლოგისტიკის დეპარტამენტის მიერ </a:t>
            </a:r>
            <a:r>
              <a:rPr lang="ka-GE" sz="1200" dirty="0"/>
              <a:t>საანგარიშო დროის მანძილზე სამსახურის ადმინისტრაციული შენობა უზრუნველყოფილი იყო ინტერნეტით, ინტერნეტტელევიზიით, სპეცკავშირით, გამართულად მუშაობდა ელექტრომომარაგების, კავშირგაბმულობის, წყალმომარაგების, გათბობა/ვენტილაციის სისტემები და ლიფტი, დაცული იყო სანიტარული და სახანძრო ნორმები, უზრუნველყოფილია შენობა დაცვის სამსახურით და ხდება კონტროლი 24 საათის </a:t>
            </a:r>
            <a:r>
              <a:rPr lang="ka-GE" sz="1200" dirty="0" smtClean="0"/>
              <a:t>განმავლობაში. </a:t>
            </a:r>
            <a:r>
              <a:rPr lang="ka-GE" sz="1200" dirty="0"/>
              <a:t>სამსახურის ეზოს ტერიტორიაზე მოხდა მწვანე ნარგავების ტაქსაცია (კანონმდებლობის შესაბამისად დაინომრა და აღიწერა ეზოში განთავსებული ყველა ნარგავი</a:t>
            </a:r>
            <a:r>
              <a:rPr lang="ka-GE" sz="1200" dirty="0" smtClean="0"/>
              <a:t>).</a:t>
            </a:r>
          </a:p>
          <a:p>
            <a:pPr algn="just"/>
            <a:endParaRPr lang="en-US" sz="1200" dirty="0"/>
          </a:p>
          <a:p>
            <a:pPr indent="-171450" algn="just">
              <a:buFont typeface="Arial" panose="020B0604020202020204" pitchFamily="34" charset="0"/>
              <a:buChar char="•"/>
            </a:pPr>
            <a:r>
              <a:rPr lang="ka-GE" sz="1200" dirty="0"/>
              <a:t>სამსახურის 11 რეგიონალური სამმართველო და ქ.თბილისის 10 რაიონი უზრუნველყოფილია ტექნიკითა და ყველა დამხმარე საშუალებებით. </a:t>
            </a:r>
            <a:r>
              <a:rPr lang="ka-GE" sz="1200" dirty="0" smtClean="0"/>
              <a:t>რეგიონული სამმართველოები  </a:t>
            </a:r>
            <a:r>
              <a:rPr lang="ka-GE" sz="1200" dirty="0"/>
              <a:t>სხვადსხვა ქალაქებში </a:t>
            </a:r>
            <a:r>
              <a:rPr lang="ka-GE" sz="1200" dirty="0" smtClean="0"/>
              <a:t>აღიჭურვა კომპიუტერული </a:t>
            </a:r>
            <a:r>
              <a:rPr lang="ka-GE" sz="1200" dirty="0"/>
              <a:t>ტექნიკით.</a:t>
            </a:r>
            <a:endParaRPr lang="en-US" sz="1200" dirty="0"/>
          </a:p>
          <a:p>
            <a:pPr algn="just"/>
            <a:endParaRPr lang="ka-GE" sz="1200" dirty="0"/>
          </a:p>
          <a:p>
            <a:pPr indent="-171450" algn="just">
              <a:buFont typeface="Arial" panose="020B0604020202020204" pitchFamily="34" charset="0"/>
              <a:buChar char="•"/>
            </a:pPr>
            <a:r>
              <a:rPr lang="ka-GE" sz="1200" dirty="0"/>
              <a:t>ლუბლიანას </a:t>
            </a:r>
            <a:r>
              <a:rPr lang="ka-GE" sz="1200" dirty="0" smtClean="0"/>
              <a:t>ქუჩაზე, ვ</a:t>
            </a:r>
            <a:r>
              <a:rPr lang="ka-GE" sz="1200" dirty="0"/>
              <a:t>. სანიკიძის სახელობის ომის ვეტერანთა ჰოსპიტალის მშენებლობის დაგეგმვასთან </a:t>
            </a:r>
            <a:r>
              <a:rPr lang="ka-GE" sz="1200" dirty="0" smtClean="0"/>
              <a:t>დაკავშირებით მიმდინარეობს შესაბამის </a:t>
            </a:r>
            <a:r>
              <a:rPr lang="ka-GE" sz="1200" dirty="0"/>
              <a:t>ორგანიზაციებთან </a:t>
            </a:r>
            <a:r>
              <a:rPr lang="ka-GE" sz="1200" dirty="0" smtClean="0"/>
              <a:t>შეხვედრები.</a:t>
            </a:r>
          </a:p>
          <a:p>
            <a:pPr algn="just"/>
            <a:endParaRPr lang="en-US" sz="1200" dirty="0" smtClean="0"/>
          </a:p>
          <a:p>
            <a:pPr indent="-171450" algn="just">
              <a:buFont typeface="Arial" panose="020B0604020202020204" pitchFamily="34" charset="0"/>
              <a:buChar char="•"/>
            </a:pPr>
            <a:r>
              <a:rPr lang="ka-GE" sz="1200" dirty="0" smtClean="0"/>
              <a:t>დასრულდა </a:t>
            </a:r>
            <a:r>
              <a:rPr lang="ka-GE" sz="1200" dirty="0"/>
              <a:t>ქ. თბილისში კედიას ქ.N7-ში ფართის გადმოცემის პროცედურები. 2019 წლის 11 ივლისს ჰოსპიტალს, განსაკარგავად</a:t>
            </a:r>
            <a:r>
              <a:rPr lang="ka-GE" sz="1200" dirty="0" smtClean="0"/>
              <a:t>, მიღება - ჩაბარების აქტითა და </a:t>
            </a:r>
            <a:r>
              <a:rPr lang="ka-GE" sz="1200" dirty="0"/>
              <a:t>უსასყიდლო უზურფრუქტის </a:t>
            </a:r>
            <a:r>
              <a:rPr lang="ka-GE" sz="1200" dirty="0" smtClean="0"/>
              <a:t>ხელშეკრულების გაფორმებით დროებითი სარგებლობისათვის </a:t>
            </a:r>
            <a:r>
              <a:rPr lang="ka-GE" sz="1200" dirty="0"/>
              <a:t>გადაეცა ფართი (963,00 კვ.მ. -სართული 3;  </a:t>
            </a:r>
            <a:r>
              <a:rPr lang="ka-GE" sz="1200" dirty="0" smtClean="0"/>
              <a:t>33,04 </a:t>
            </a:r>
            <a:r>
              <a:rPr lang="ka-GE" sz="1200" dirty="0"/>
              <a:t>კვ.მ. -სართული 2; </a:t>
            </a:r>
            <a:r>
              <a:rPr lang="ka-GE" sz="1200" dirty="0" smtClean="0"/>
              <a:t> </a:t>
            </a:r>
            <a:r>
              <a:rPr lang="ka-GE" sz="1200" dirty="0"/>
              <a:t>165,32 კვ.მ. -სართული 1) და </a:t>
            </a:r>
            <a:r>
              <a:rPr lang="ka-GE" sz="1200" dirty="0" smtClean="0"/>
              <a:t>ლიფტი. </a:t>
            </a:r>
          </a:p>
          <a:p>
            <a:pPr algn="just"/>
            <a:endParaRPr lang="ka-GE" sz="1200" dirty="0"/>
          </a:p>
          <a:p>
            <a:pPr indent="-171450" algn="just">
              <a:buFont typeface="Arial" panose="020B0604020202020204" pitchFamily="34" charset="0"/>
              <a:buChar char="•"/>
            </a:pPr>
            <a:r>
              <a:rPr lang="ka-GE" sz="1200" dirty="0"/>
              <a:t>2019 წლელს სარემონტო სამუშაოები ჩაუტარდა: ქ. ყვარელში, ქ. დუშეთში, ქ. გურჯაანში, ქ. სენაკში, ქ. თელავში და აფხაზეთის სამმართველოში. </a:t>
            </a:r>
            <a:endParaRPr lang="ka-GE" sz="1200" dirty="0" smtClean="0"/>
          </a:p>
          <a:p>
            <a:pPr algn="just"/>
            <a:endParaRPr lang="ka-GE" sz="1200" dirty="0" smtClean="0"/>
          </a:p>
          <a:p>
            <a:pPr marL="171450" indent="-171450" algn="just">
              <a:buFont typeface="Arial" panose="020B0604020202020204" pitchFamily="34" charset="0"/>
              <a:buChar char="•"/>
            </a:pPr>
            <a:r>
              <a:rPr lang="ka-GE" sz="1200" dirty="0" smtClean="0"/>
              <a:t>2019 წელს სამსახურის ავტოპარკს შეემატა 12 ახალი ავტოსატრანსპორტო საშუალება. სამსახურის ბალანსზე მყოფი ავტოსატრანსპორტო საშუალებებით უზრუნველყოფილი იქნება სამსახურის რეგიონული სამმართველოები.</a:t>
            </a:r>
          </a:p>
          <a:p>
            <a:pPr marL="171450" indent="-171450" algn="just">
              <a:buFont typeface="Arial" panose="020B0604020202020204" pitchFamily="34" charset="0"/>
              <a:buChar char="•"/>
            </a:pPr>
            <a:endParaRPr lang="en-US" sz="1200" dirty="0"/>
          </a:p>
          <a:p>
            <a:pPr indent="-171450" algn="just">
              <a:buFont typeface="Arial" panose="020B0604020202020204" pitchFamily="34" charset="0"/>
              <a:buChar char="•"/>
            </a:pPr>
            <a:r>
              <a:rPr lang="en-US" sz="1200" dirty="0" err="1"/>
              <a:t>ჩატარდა</a:t>
            </a:r>
            <a:r>
              <a:rPr lang="en-US" sz="1200" dirty="0"/>
              <a:t> </a:t>
            </a:r>
            <a:r>
              <a:rPr lang="en-US" sz="1200" dirty="0" err="1"/>
              <a:t>ღონისძიებები</a:t>
            </a:r>
            <a:r>
              <a:rPr lang="en-US" sz="1200" dirty="0"/>
              <a:t>, </a:t>
            </a:r>
            <a:r>
              <a:rPr lang="en-US" sz="1200" dirty="0" err="1"/>
              <a:t>რომელთა</a:t>
            </a:r>
            <a:r>
              <a:rPr lang="en-US" sz="1200" dirty="0"/>
              <a:t> </a:t>
            </a:r>
            <a:r>
              <a:rPr lang="en-US" sz="1200" dirty="0" err="1"/>
              <a:t>მატერიალური</a:t>
            </a:r>
            <a:r>
              <a:rPr lang="en-US" sz="1200" dirty="0"/>
              <a:t> </a:t>
            </a:r>
            <a:r>
              <a:rPr lang="en-US" sz="1200" dirty="0" err="1"/>
              <a:t>და</a:t>
            </a:r>
            <a:r>
              <a:rPr lang="en-US" sz="1200" dirty="0"/>
              <a:t> </a:t>
            </a:r>
            <a:r>
              <a:rPr lang="en-US" sz="1200" dirty="0" err="1"/>
              <a:t>ტექნიკური</a:t>
            </a:r>
            <a:r>
              <a:rPr lang="en-US" sz="1200" dirty="0"/>
              <a:t> </a:t>
            </a:r>
            <a:r>
              <a:rPr lang="en-US" sz="1200" dirty="0" err="1"/>
              <a:t>უზრუნველყოფა</a:t>
            </a:r>
            <a:r>
              <a:rPr lang="en-US" sz="1200" dirty="0"/>
              <a:t> </a:t>
            </a:r>
            <a:r>
              <a:rPr lang="en-US" sz="1200" dirty="0" err="1"/>
              <a:t>ხდება</a:t>
            </a:r>
            <a:r>
              <a:rPr lang="en-US" sz="1200" dirty="0"/>
              <a:t> </a:t>
            </a:r>
            <a:r>
              <a:rPr lang="en-US" sz="1200" dirty="0" err="1"/>
              <a:t>ლოგისტიკის</a:t>
            </a:r>
            <a:r>
              <a:rPr lang="en-US" sz="1200" dirty="0"/>
              <a:t> </a:t>
            </a:r>
            <a:r>
              <a:rPr lang="en-US" sz="1200" dirty="0" err="1"/>
              <a:t>დეპარტამენტის</a:t>
            </a:r>
            <a:r>
              <a:rPr lang="en-US" sz="1200" dirty="0"/>
              <a:t> </a:t>
            </a:r>
            <a:r>
              <a:rPr lang="en-US" sz="1200" dirty="0" err="1"/>
              <a:t>მიერ</a:t>
            </a:r>
            <a:r>
              <a:rPr lang="en-US" sz="1200" dirty="0"/>
              <a:t>. </a:t>
            </a:r>
            <a:r>
              <a:rPr lang="en-US" sz="1200" dirty="0" err="1"/>
              <a:t>შესრულდა</a:t>
            </a:r>
            <a:r>
              <a:rPr lang="en-US" sz="1200" dirty="0"/>
              <a:t> </a:t>
            </a:r>
            <a:r>
              <a:rPr lang="en-US" sz="1200" dirty="0" err="1"/>
              <a:t>ყველა</a:t>
            </a:r>
            <a:r>
              <a:rPr lang="en-US" sz="1200" dirty="0"/>
              <a:t> </a:t>
            </a:r>
            <a:r>
              <a:rPr lang="en-US" sz="1200" dirty="0" err="1"/>
              <a:t>მოთხოვნა</a:t>
            </a:r>
            <a:r>
              <a:rPr lang="en-US" sz="1200" dirty="0"/>
              <a:t> </a:t>
            </a:r>
            <a:r>
              <a:rPr lang="en-US" sz="1200" dirty="0" err="1"/>
              <a:t>გარდაცვლილი</a:t>
            </a:r>
            <a:r>
              <a:rPr lang="en-US" sz="1200" dirty="0"/>
              <a:t> </a:t>
            </a:r>
            <a:r>
              <a:rPr lang="en-US" sz="1200" dirty="0" err="1"/>
              <a:t>ვეტერანის</a:t>
            </a:r>
            <a:r>
              <a:rPr lang="en-US" sz="1200" dirty="0"/>
              <a:t> </a:t>
            </a:r>
            <a:r>
              <a:rPr lang="en-US" sz="1200" dirty="0" err="1"/>
              <a:t>სამხედრო</a:t>
            </a:r>
            <a:r>
              <a:rPr lang="en-US" sz="1200" dirty="0"/>
              <a:t> </a:t>
            </a:r>
            <a:r>
              <a:rPr lang="en-US" sz="1200" dirty="0" err="1"/>
              <a:t>პატივით</a:t>
            </a:r>
            <a:r>
              <a:rPr lang="en-US" sz="1200" dirty="0"/>
              <a:t> </a:t>
            </a:r>
            <a:r>
              <a:rPr lang="en-US" sz="1200" dirty="0" err="1"/>
              <a:t>დაკრძალვის</a:t>
            </a:r>
            <a:r>
              <a:rPr lang="en-US" sz="1200" dirty="0"/>
              <a:t> </a:t>
            </a:r>
            <a:r>
              <a:rPr lang="en-US" sz="1200" dirty="0" err="1"/>
              <a:t>შესახებ</a:t>
            </a:r>
            <a:r>
              <a:rPr lang="en-US" sz="1200" dirty="0"/>
              <a:t>.</a:t>
            </a:r>
            <a:endParaRPr lang="ka-GE" sz="1200" dirty="0"/>
          </a:p>
          <a:p>
            <a:pPr indent="-171450" algn="just">
              <a:buFont typeface="Arial" panose="020B0604020202020204" pitchFamily="34" charset="0"/>
              <a:buChar char="•"/>
            </a:pPr>
            <a:endParaRPr lang="ka-GE" sz="1200" dirty="0"/>
          </a:p>
          <a:p>
            <a:pPr indent="-171450" algn="just">
              <a:buFont typeface="Arial" panose="020B0604020202020204" pitchFamily="34" charset="0"/>
              <a:buChar char="•"/>
            </a:pPr>
            <a:r>
              <a:rPr lang="ka-GE" sz="1200" dirty="0"/>
              <a:t>სამსახურის ბალანსზე რიცხული ავტოსატრანსპორტო საშუალებები უზრუნველყოფილი იყო დაზღვევით და საწვავით. უზრუნველყოფილი იყო ყველა მოთხოვნა მივლინებისათვის ა/მანქანით და საწვავით უზრუნველყოფის შესახებ. აგრეთვე მიმდინარეობდა, მოთხოვნების და საჭიროებების შესაბამისად, ავტომანქანების ტექნიკური დათვალიერება და შეკეთება. შექმნილია შესაბამისი დოკუმენტაცია. მოწესრიგებულია საწვავის ხარჯვის და ა/მანქანების ტექმომსახურების დოკუმენტაცია. ხდება მათი ყოველთვიური ანგრიშის შედგენა და ყოველ კვარტალში საფინანსო-საბიუჯეტო განყოფილების მონაცემებთან შედარება. </a:t>
            </a:r>
          </a:p>
          <a:p>
            <a:endParaRPr lang="en-US" sz="1200" dirty="0"/>
          </a:p>
          <a:p>
            <a:pPr marL="171450" indent="-171450" algn="just">
              <a:buFont typeface="Arial" panose="020B0604020202020204" pitchFamily="34" charset="0"/>
              <a:buChar char="•"/>
            </a:pPr>
            <a:endParaRPr lang="en-US" sz="1200" dirty="0">
              <a:solidFill>
                <a:srgbClr val="FF0000"/>
              </a:solidFill>
            </a:endParaRPr>
          </a:p>
        </p:txBody>
      </p:sp>
      <p:sp>
        <p:nvSpPr>
          <p:cNvPr id="3"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31</a:t>
            </a:r>
            <a:endParaRPr lang="en-US" sz="1200" b="0" dirty="0">
              <a:solidFill>
                <a:schemeClr val="tx1"/>
              </a:solidFill>
            </a:endParaRPr>
          </a:p>
        </p:txBody>
      </p:sp>
    </p:spTree>
    <p:extLst>
      <p:ext uri="{BB962C8B-B14F-4D97-AF65-F5344CB8AC3E}">
        <p14:creationId xmlns:p14="http://schemas.microsoft.com/office/powerpoint/2010/main" val="12812095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406400"/>
            <a:ext cx="9144000" cy="6451600"/>
          </a:xfrm>
        </p:spPr>
        <p:txBody>
          <a:bodyPr>
            <a:normAutofit lnSpcReduction="10000"/>
          </a:bodyPr>
          <a:lstStyle/>
          <a:p>
            <a:pPr marL="0" lvl="0" indent="0" algn="just">
              <a:lnSpc>
                <a:spcPct val="150000"/>
              </a:lnSpc>
              <a:buNone/>
            </a:pPr>
            <a:r>
              <a:rPr lang="ka-GE" sz="1300" b="1" dirty="0">
                <a:latin typeface="Sylfaen" panose="010A0502050306030303" pitchFamily="18" charset="0"/>
              </a:rPr>
              <a:t>მონიტორინგისა და აუდიტის სამმართველოს</a:t>
            </a:r>
            <a:r>
              <a:rPr lang="ka-GE" sz="1300" dirty="0">
                <a:latin typeface="Sylfaen" panose="010A0502050306030303" pitchFamily="18" charset="0"/>
              </a:rPr>
              <a:t> </a:t>
            </a:r>
            <a:r>
              <a:rPr lang="ka-GE" sz="1200" dirty="0">
                <a:latin typeface="Sylfaen" panose="010A0502050306030303" pitchFamily="18" charset="0"/>
              </a:rPr>
              <a:t>მიერ </a:t>
            </a:r>
            <a:r>
              <a:rPr lang="en-US" sz="1200" dirty="0" err="1">
                <a:latin typeface="Sylfaen" panose="010A0502050306030303" pitchFamily="18" charset="0"/>
              </a:rPr>
              <a:t>ჩატარებული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სსიპ</a:t>
            </a:r>
            <a:r>
              <a:rPr lang="en-US" sz="1200" dirty="0">
                <a:latin typeface="Sylfaen" panose="010A0502050306030303" pitchFamily="18" charset="0"/>
              </a:rPr>
              <a:t> - </a:t>
            </a: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სამსახურის</a:t>
            </a:r>
            <a:r>
              <a:rPr lang="en-US" sz="1200" dirty="0">
                <a:latin typeface="Sylfaen" panose="010A0502050306030303" pitchFamily="18" charset="0"/>
              </a:rPr>
              <a:t> </a:t>
            </a:r>
            <a:r>
              <a:rPr lang="en-US" sz="1200" dirty="0" err="1">
                <a:latin typeface="Sylfaen" panose="010A0502050306030303" pitchFamily="18" charset="0"/>
              </a:rPr>
              <a:t>რეგიონული</a:t>
            </a:r>
            <a:r>
              <a:rPr lang="en-US" sz="1200" dirty="0">
                <a:latin typeface="Sylfaen" panose="010A0502050306030303" pitchFamily="18" charset="0"/>
              </a:rPr>
              <a:t> </a:t>
            </a:r>
            <a:r>
              <a:rPr lang="en-US" sz="1200" dirty="0" err="1">
                <a:latin typeface="Sylfaen" panose="010A0502050306030303" pitchFamily="18" charset="0"/>
              </a:rPr>
              <a:t>მართვის</a:t>
            </a:r>
            <a:r>
              <a:rPr lang="en-US" sz="1200" dirty="0">
                <a:latin typeface="Sylfaen" panose="010A0502050306030303" pitchFamily="18" charset="0"/>
              </a:rPr>
              <a:t> </a:t>
            </a:r>
            <a:r>
              <a:rPr lang="en-US" sz="1200" dirty="0" err="1">
                <a:latin typeface="Sylfaen" panose="010A0502050306030303" pitchFamily="18" charset="0"/>
              </a:rPr>
              <a:t>დეპარტამენტის</a:t>
            </a:r>
            <a:r>
              <a:rPr lang="en-US" sz="1200" dirty="0">
                <a:latin typeface="Sylfaen" panose="010A0502050306030303" pitchFamily="18" charset="0"/>
              </a:rPr>
              <a:t> </a:t>
            </a:r>
            <a:r>
              <a:rPr lang="en-US" sz="1200" dirty="0" err="1">
                <a:latin typeface="Sylfaen" panose="010A0502050306030303" pitchFamily="18" charset="0"/>
              </a:rPr>
              <a:t>აჭარის</a:t>
            </a:r>
            <a:r>
              <a:rPr lang="en-US" sz="1200" dirty="0">
                <a:latin typeface="Sylfaen" panose="010A0502050306030303" pitchFamily="18" charset="0"/>
              </a:rPr>
              <a:t> </a:t>
            </a:r>
            <a:r>
              <a:rPr lang="en-US" sz="1200" dirty="0" smtClean="0">
                <a:latin typeface="Sylfaen" panose="010A0502050306030303" pitchFamily="18" charset="0"/>
              </a:rPr>
              <a:t>ა/რ</a:t>
            </a:r>
            <a:r>
              <a:rPr lang="ka-GE" sz="1200" dirty="0" smtClean="0">
                <a:latin typeface="Sylfaen" panose="010A0502050306030303" pitchFamily="18" charset="0"/>
              </a:rPr>
              <a:t>,</a:t>
            </a:r>
            <a:r>
              <a:rPr lang="en-US" sz="1200" dirty="0" smtClean="0">
                <a:latin typeface="Sylfaen" panose="010A0502050306030303" pitchFamily="18" charset="0"/>
              </a:rPr>
              <a:t> </a:t>
            </a:r>
            <a:r>
              <a:rPr lang="en-US" sz="1200" dirty="0" err="1">
                <a:latin typeface="Sylfaen" panose="010A0502050306030303" pitchFamily="18" charset="0"/>
              </a:rPr>
              <a:t>სამეგრელო-ზემო</a:t>
            </a:r>
            <a:r>
              <a:rPr lang="en-US" sz="1200" dirty="0">
                <a:latin typeface="Sylfaen" panose="010A0502050306030303" pitchFamily="18" charset="0"/>
              </a:rPr>
              <a:t> </a:t>
            </a:r>
            <a:r>
              <a:rPr lang="en-US" sz="1200" dirty="0" err="1" smtClean="0">
                <a:latin typeface="Sylfaen" panose="010A0502050306030303" pitchFamily="18" charset="0"/>
              </a:rPr>
              <a:t>სვანეთის</a:t>
            </a:r>
            <a:r>
              <a:rPr lang="ka-GE" sz="1200" dirty="0" smtClean="0">
                <a:latin typeface="Sylfaen" panose="010A0502050306030303" pitchFamily="18" charset="0"/>
              </a:rPr>
              <a:t>, </a:t>
            </a:r>
            <a:r>
              <a:rPr lang="en-US" sz="1200" dirty="0" err="1">
                <a:latin typeface="Sylfaen" panose="010A0502050306030303" pitchFamily="18" charset="0"/>
              </a:rPr>
              <a:t>სამცხე</a:t>
            </a:r>
            <a:r>
              <a:rPr lang="en-US" sz="1200" dirty="0">
                <a:latin typeface="Sylfaen" panose="010A0502050306030303" pitchFamily="18" charset="0"/>
              </a:rPr>
              <a:t> </a:t>
            </a:r>
            <a:r>
              <a:rPr lang="en-US" sz="1200" dirty="0" err="1">
                <a:latin typeface="Sylfaen" panose="010A0502050306030303" pitchFamily="18" charset="0"/>
              </a:rPr>
              <a:t>ჯავახეთის</a:t>
            </a:r>
            <a:r>
              <a:rPr lang="en-US" sz="1200" dirty="0">
                <a:latin typeface="Sylfaen" panose="010A0502050306030303" pitchFamily="18" charset="0"/>
              </a:rPr>
              <a:t> </a:t>
            </a:r>
            <a:r>
              <a:rPr lang="en-US" sz="1200" dirty="0" err="1" smtClean="0">
                <a:latin typeface="Sylfaen" panose="010A0502050306030303" pitchFamily="18" charset="0"/>
              </a:rPr>
              <a:t>სამმართველო</a:t>
            </a:r>
            <a:r>
              <a:rPr lang="ka-GE" sz="1200" dirty="0" smtClean="0">
                <a:latin typeface="Sylfaen" panose="010A0502050306030303" pitchFamily="18" charset="0"/>
              </a:rPr>
              <a:t>ებშ მომხდარი </a:t>
            </a:r>
            <a:r>
              <a:rPr lang="en-US" sz="1200" dirty="0" err="1" smtClean="0">
                <a:latin typeface="Sylfaen" panose="010A0502050306030303" pitchFamily="18" charset="0"/>
              </a:rPr>
              <a:t>ფაქტის</a:t>
            </a:r>
            <a:r>
              <a:rPr lang="en-US" sz="1200" dirty="0" smtClean="0">
                <a:latin typeface="Sylfaen" panose="010A0502050306030303" pitchFamily="18" charset="0"/>
              </a:rPr>
              <a:t> </a:t>
            </a:r>
            <a:r>
              <a:rPr lang="en-US" sz="1200" dirty="0" err="1">
                <a:latin typeface="Sylfaen" panose="010A0502050306030303" pitchFamily="18" charset="0"/>
              </a:rPr>
              <a:t>მოკვლევა</a:t>
            </a:r>
            <a:r>
              <a:rPr lang="en-US" sz="1200" dirty="0" smtClean="0">
                <a:latin typeface="Sylfaen" panose="010A0502050306030303" pitchFamily="18" charset="0"/>
              </a:rPr>
              <a:t>,</a:t>
            </a:r>
            <a:r>
              <a:rPr lang="ka-GE" sz="1200" dirty="0" smtClean="0">
                <a:latin typeface="Sylfaen" panose="010A0502050306030303" pitchFamily="18" charset="0"/>
              </a:rPr>
              <a:t> შესწავლის შედეგად სამსახურის დირექტორს</a:t>
            </a:r>
            <a:r>
              <a:rPr lang="en-US" sz="1200" dirty="0" smtClean="0">
                <a:latin typeface="Sylfaen" panose="010A0502050306030303" pitchFamily="18" charset="0"/>
              </a:rPr>
              <a:t> </a:t>
            </a:r>
            <a:r>
              <a:rPr lang="en-US" sz="1200" dirty="0" err="1" smtClean="0">
                <a:latin typeface="Sylfaen" panose="010A0502050306030303" pitchFamily="18" charset="0"/>
              </a:rPr>
              <a:t>წარ</a:t>
            </a:r>
            <a:r>
              <a:rPr lang="ka-GE" sz="1200" dirty="0" smtClean="0">
                <a:latin typeface="Sylfaen" panose="010A0502050306030303" pitchFamily="18" charset="0"/>
              </a:rPr>
              <a:t>ე</a:t>
            </a:r>
            <a:r>
              <a:rPr lang="en-US" sz="1200" dirty="0" err="1" smtClean="0">
                <a:latin typeface="Sylfaen" panose="010A0502050306030303" pitchFamily="18" charset="0"/>
              </a:rPr>
              <a:t>დგ</a:t>
            </a:r>
            <a:r>
              <a:rPr lang="ka-GE" sz="1200" dirty="0" smtClean="0">
                <a:latin typeface="Sylfaen" panose="010A0502050306030303" pitchFamily="18" charset="0"/>
              </a:rPr>
              <a:t>ინა</a:t>
            </a:r>
            <a:r>
              <a:rPr lang="en-US" sz="1200" dirty="0" smtClean="0">
                <a:latin typeface="Sylfaen" panose="010A0502050306030303" pitchFamily="18" charset="0"/>
              </a:rPr>
              <a:t> </a:t>
            </a:r>
            <a:r>
              <a:rPr lang="en-US" sz="1200" dirty="0" err="1">
                <a:latin typeface="Sylfaen" panose="010A0502050306030303" pitchFamily="18" charset="0"/>
              </a:rPr>
              <a:t>სამსახურეობრივი</a:t>
            </a:r>
            <a:r>
              <a:rPr lang="en-US" sz="1200" dirty="0">
                <a:latin typeface="Sylfaen" panose="010A0502050306030303" pitchFamily="18" charset="0"/>
              </a:rPr>
              <a:t> </a:t>
            </a:r>
            <a:r>
              <a:rPr lang="en-US" sz="1200" dirty="0" err="1">
                <a:latin typeface="Sylfaen" panose="010A0502050306030303" pitchFamily="18" charset="0"/>
              </a:rPr>
              <a:t>ბარათი</a:t>
            </a:r>
            <a:r>
              <a:rPr lang="en-US" sz="1200" dirty="0" smtClean="0">
                <a:latin typeface="Sylfaen" panose="010A0502050306030303" pitchFamily="18" charset="0"/>
              </a:rPr>
              <a:t>;</a:t>
            </a:r>
            <a:endParaRPr lang="ka-GE" sz="1200" dirty="0">
              <a:latin typeface="Sylfaen" panose="010A0502050306030303" pitchFamily="18" charset="0"/>
            </a:endParaRPr>
          </a:p>
          <a:p>
            <a:pPr marL="0" lvl="0" indent="0" algn="just">
              <a:buNone/>
            </a:pPr>
            <a:endParaRPr lang="en-US" sz="1200" dirty="0">
              <a:latin typeface="Sylfaen" panose="010A0502050306030303" pitchFamily="18" charset="0"/>
            </a:endParaRPr>
          </a:p>
          <a:p>
            <a:pPr marL="182563" lvl="0" indent="-182563" algn="just">
              <a:lnSpc>
                <a:spcPct val="150000"/>
              </a:lnSpc>
            </a:pPr>
            <a:r>
              <a:rPr lang="en-US" sz="1200" dirty="0" err="1">
                <a:latin typeface="Sylfaen" panose="010A0502050306030303" pitchFamily="18" charset="0"/>
              </a:rPr>
              <a:t>წარდგენილი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მონიტორინგისა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აუდიტის</a:t>
            </a:r>
            <a:r>
              <a:rPr lang="en-US" sz="1200" dirty="0">
                <a:latin typeface="Sylfaen" panose="010A0502050306030303" pitchFamily="18" charset="0"/>
              </a:rPr>
              <a:t> </a:t>
            </a:r>
            <a:r>
              <a:rPr lang="en-US" sz="1200" dirty="0" err="1">
                <a:latin typeface="Sylfaen" panose="010A0502050306030303" pitchFamily="18" charset="0"/>
              </a:rPr>
              <a:t>სამმართველოს</a:t>
            </a:r>
            <a:r>
              <a:rPr lang="en-US" sz="1200" dirty="0">
                <a:latin typeface="Sylfaen" panose="010A0502050306030303" pitchFamily="18" charset="0"/>
              </a:rPr>
              <a:t> </a:t>
            </a:r>
            <a:r>
              <a:rPr lang="en-US" sz="1200" dirty="0" err="1">
                <a:latin typeface="Sylfaen" panose="010A0502050306030303" pitchFamily="18" charset="0"/>
              </a:rPr>
              <a:t>თანამშრომლების</a:t>
            </a:r>
            <a:r>
              <a:rPr lang="en-US" sz="1200" dirty="0">
                <a:latin typeface="Sylfaen" panose="010A0502050306030303" pitchFamily="18" charset="0"/>
              </a:rPr>
              <a:t> </a:t>
            </a:r>
            <a:r>
              <a:rPr lang="en-US" sz="1200" dirty="0" err="1">
                <a:latin typeface="Sylfaen" panose="010A0502050306030303" pitchFamily="18" charset="0"/>
              </a:rPr>
              <a:t>მიერ</a:t>
            </a:r>
            <a:r>
              <a:rPr lang="en-US" sz="1200" dirty="0">
                <a:latin typeface="Sylfaen" panose="010A0502050306030303" pitchFamily="18" charset="0"/>
              </a:rPr>
              <a:t> </a:t>
            </a:r>
            <a:r>
              <a:rPr lang="en-US" sz="1200" dirty="0" err="1">
                <a:latin typeface="Sylfaen" panose="010A0502050306030303" pitchFamily="18" charset="0"/>
              </a:rPr>
              <a:t>შესასრულებელი</a:t>
            </a:r>
            <a:r>
              <a:rPr lang="en-US" sz="1200" dirty="0">
                <a:latin typeface="Sylfaen" panose="010A0502050306030303" pitchFamily="18" charset="0"/>
              </a:rPr>
              <a:t> </a:t>
            </a:r>
            <a:r>
              <a:rPr lang="en-US" sz="1200" dirty="0" err="1">
                <a:latin typeface="Sylfaen" panose="010A0502050306030303" pitchFamily="18" charset="0"/>
              </a:rPr>
              <a:t>უფლება-მოვალეობები</a:t>
            </a:r>
            <a:r>
              <a:rPr lang="en-US" sz="1200" dirty="0" smtClean="0">
                <a:latin typeface="Sylfaen" panose="010A0502050306030303" pitchFamily="18" charset="0"/>
              </a:rPr>
              <a:t>;</a:t>
            </a:r>
            <a:endParaRPr lang="ka-GE" sz="1200" dirty="0" smtClean="0">
              <a:latin typeface="Sylfaen" panose="010A0502050306030303" pitchFamily="18" charset="0"/>
            </a:endParaRPr>
          </a:p>
          <a:p>
            <a:pPr marL="0" lvl="0" indent="0" algn="just">
              <a:buNone/>
            </a:pPr>
            <a:endParaRPr lang="en-US" sz="1200" dirty="0">
              <a:latin typeface="Sylfaen" panose="010A0502050306030303" pitchFamily="18" charset="0"/>
            </a:endParaRPr>
          </a:p>
          <a:p>
            <a:pPr algn="just">
              <a:lnSpc>
                <a:spcPct val="150000"/>
              </a:lnSpc>
            </a:pPr>
            <a:r>
              <a:rPr lang="en-US" sz="1200" dirty="0" err="1">
                <a:latin typeface="Sylfaen" panose="010A0502050306030303" pitchFamily="18" charset="0"/>
              </a:rPr>
              <a:t>შესწავლილი</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მოკვლეული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საქართველოს</a:t>
            </a:r>
            <a:r>
              <a:rPr lang="en-US" sz="1200" dirty="0">
                <a:latin typeface="Sylfaen" panose="010A0502050306030303" pitchFamily="18" charset="0"/>
              </a:rPr>
              <a:t> </a:t>
            </a:r>
            <a:r>
              <a:rPr lang="en-US" sz="1200" dirty="0" err="1">
                <a:latin typeface="Sylfaen" panose="010A0502050306030303" pitchFamily="18" charset="0"/>
              </a:rPr>
              <a:t>პრეზიდენტის</a:t>
            </a:r>
            <a:r>
              <a:rPr lang="en-US" sz="1200" dirty="0">
                <a:latin typeface="Sylfaen" panose="010A0502050306030303" pitchFamily="18" charset="0"/>
              </a:rPr>
              <a:t> </a:t>
            </a:r>
            <a:r>
              <a:rPr lang="en-US" sz="1200" dirty="0" err="1">
                <a:latin typeface="Sylfaen" panose="010A0502050306030303" pitchFamily="18" charset="0"/>
              </a:rPr>
              <a:t>ადმინისტრაციიდან</a:t>
            </a:r>
            <a:r>
              <a:rPr lang="en-US" sz="1200" dirty="0">
                <a:latin typeface="Sylfaen" panose="010A0502050306030303" pitchFamily="18" charset="0"/>
              </a:rPr>
              <a:t> </a:t>
            </a:r>
            <a:r>
              <a:rPr lang="ka-GE" sz="1200" dirty="0">
                <a:latin typeface="Sylfaen" panose="010A0502050306030303" pitchFamily="18" charset="0"/>
              </a:rPr>
              <a:t>სამსახურში </a:t>
            </a:r>
            <a:r>
              <a:rPr lang="en-US" sz="1200" dirty="0" err="1">
                <a:latin typeface="Sylfaen" panose="010A0502050306030303" pitchFamily="18" charset="0"/>
              </a:rPr>
              <a:t>შემოსული</a:t>
            </a:r>
            <a:r>
              <a:rPr lang="en-US" sz="1200" dirty="0">
                <a:latin typeface="Sylfaen" panose="010A0502050306030303" pitchFamily="18" charset="0"/>
              </a:rPr>
              <a:t> </a:t>
            </a:r>
            <a:r>
              <a:rPr lang="en-US" sz="1200" dirty="0" err="1">
                <a:latin typeface="Sylfaen" panose="010A0502050306030303" pitchFamily="18" charset="0"/>
              </a:rPr>
              <a:t>წერილი</a:t>
            </a:r>
            <a:r>
              <a:rPr lang="en-US" sz="1200" dirty="0">
                <a:latin typeface="Sylfaen" panose="010A0502050306030303" pitchFamily="18" charset="0"/>
              </a:rPr>
              <a:t>, </a:t>
            </a:r>
            <a:r>
              <a:rPr lang="en-US" sz="1200" dirty="0" err="1">
                <a:latin typeface="Sylfaen" panose="010A0502050306030303" pitchFamily="18" charset="0"/>
              </a:rPr>
              <a:t>რაზედაც</a:t>
            </a:r>
            <a:r>
              <a:rPr lang="en-US" sz="1200" dirty="0">
                <a:latin typeface="Sylfaen" panose="010A0502050306030303" pitchFamily="18" charset="0"/>
              </a:rPr>
              <a:t> </a:t>
            </a:r>
            <a:r>
              <a:rPr lang="en-US" sz="1200" dirty="0" err="1">
                <a:latin typeface="Sylfaen" panose="010A0502050306030303" pitchFamily="18" charset="0"/>
              </a:rPr>
              <a:t>წარდგენილი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შესაბამისი</a:t>
            </a:r>
            <a:r>
              <a:rPr lang="en-US" sz="1200" dirty="0">
                <a:latin typeface="Sylfaen" panose="010A0502050306030303" pitchFamily="18" charset="0"/>
              </a:rPr>
              <a:t> </a:t>
            </a:r>
            <a:r>
              <a:rPr lang="en-US" sz="1200" dirty="0" err="1">
                <a:latin typeface="Sylfaen" panose="010A0502050306030303" pitchFamily="18" charset="0"/>
              </a:rPr>
              <a:t>სამსახურეობრივი</a:t>
            </a:r>
            <a:r>
              <a:rPr lang="en-US" sz="1200" dirty="0">
                <a:latin typeface="Sylfaen" panose="010A0502050306030303" pitchFamily="18" charset="0"/>
              </a:rPr>
              <a:t> </a:t>
            </a:r>
            <a:r>
              <a:rPr lang="en-US" sz="1200" dirty="0" err="1">
                <a:latin typeface="Sylfaen" panose="010A0502050306030303" pitchFamily="18" charset="0"/>
              </a:rPr>
              <a:t>ბარათი</a:t>
            </a:r>
            <a:r>
              <a:rPr lang="en-US" sz="1200" dirty="0" smtClean="0">
                <a:latin typeface="Sylfaen" panose="010A0502050306030303" pitchFamily="18" charset="0"/>
              </a:rPr>
              <a:t>;</a:t>
            </a:r>
            <a:endParaRPr lang="ka-GE" sz="1200" dirty="0" smtClean="0">
              <a:latin typeface="Sylfaen" panose="010A0502050306030303" pitchFamily="18" charset="0"/>
            </a:endParaRPr>
          </a:p>
          <a:p>
            <a:pPr marL="0" indent="0" algn="just">
              <a:buNone/>
            </a:pPr>
            <a:endParaRPr lang="ka-GE" sz="1200" dirty="0">
              <a:latin typeface="Sylfaen" panose="010A0502050306030303" pitchFamily="18" charset="0"/>
            </a:endParaRPr>
          </a:p>
          <a:p>
            <a:pPr lvl="0" algn="just">
              <a:lnSpc>
                <a:spcPct val="150000"/>
              </a:lnSpc>
            </a:pPr>
            <a:r>
              <a:rPr lang="en-US" sz="1200" dirty="0" err="1">
                <a:latin typeface="Sylfaen" panose="010A0502050306030303" pitchFamily="18" charset="0"/>
              </a:rPr>
              <a:t>შესწავლილი</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მოკვლეული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საქართველოს</a:t>
            </a:r>
            <a:r>
              <a:rPr lang="en-US" sz="1200" dirty="0">
                <a:latin typeface="Sylfaen" panose="010A0502050306030303" pitchFamily="18" charset="0"/>
              </a:rPr>
              <a:t> </a:t>
            </a:r>
            <a:r>
              <a:rPr lang="en-US" sz="1200" dirty="0" err="1">
                <a:latin typeface="Sylfaen" panose="010A0502050306030303" pitchFamily="18" charset="0"/>
              </a:rPr>
              <a:t>მთავრობის</a:t>
            </a:r>
            <a:r>
              <a:rPr lang="en-US" sz="1200" dirty="0">
                <a:latin typeface="Sylfaen" panose="010A0502050306030303" pitchFamily="18" charset="0"/>
              </a:rPr>
              <a:t> </a:t>
            </a:r>
            <a:r>
              <a:rPr lang="en-US" sz="1200" dirty="0" err="1">
                <a:latin typeface="Sylfaen" panose="010A0502050306030303" pitchFamily="18" charset="0"/>
              </a:rPr>
              <a:t>ადმინისტრაციიდან</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საქართველოს</a:t>
            </a:r>
            <a:r>
              <a:rPr lang="en-US" sz="1200" dirty="0">
                <a:latin typeface="Sylfaen" panose="010A0502050306030303" pitchFamily="18" charset="0"/>
              </a:rPr>
              <a:t> </a:t>
            </a:r>
            <a:r>
              <a:rPr lang="en-US" sz="1200" dirty="0" err="1">
                <a:latin typeface="Sylfaen" panose="010A0502050306030303" pitchFamily="18" charset="0"/>
              </a:rPr>
              <a:t>ოკუპირებული</a:t>
            </a:r>
            <a:r>
              <a:rPr lang="en-US" sz="1200" dirty="0">
                <a:latin typeface="Sylfaen" panose="010A0502050306030303" pitchFamily="18" charset="0"/>
              </a:rPr>
              <a:t> </a:t>
            </a:r>
            <a:r>
              <a:rPr lang="en-US" sz="1200" dirty="0" err="1">
                <a:latin typeface="Sylfaen" panose="010A0502050306030303" pitchFamily="18" charset="0"/>
              </a:rPr>
              <a:t>ტერიტორიებიდან</a:t>
            </a:r>
            <a:r>
              <a:rPr lang="en-US" sz="1200" dirty="0">
                <a:latin typeface="Sylfaen" panose="010A0502050306030303" pitchFamily="18" charset="0"/>
              </a:rPr>
              <a:t> </a:t>
            </a:r>
            <a:r>
              <a:rPr lang="en-US" sz="1200" dirty="0" err="1">
                <a:latin typeface="Sylfaen" panose="010A0502050306030303" pitchFamily="18" charset="0"/>
              </a:rPr>
              <a:t>დევნილთა</a:t>
            </a:r>
            <a:r>
              <a:rPr lang="en-US" sz="1200" dirty="0">
                <a:latin typeface="Sylfaen" panose="010A0502050306030303" pitchFamily="18" charset="0"/>
              </a:rPr>
              <a:t>, </a:t>
            </a:r>
            <a:r>
              <a:rPr lang="en-US" sz="1200" dirty="0" err="1">
                <a:latin typeface="Sylfaen" panose="010A0502050306030303" pitchFamily="18" charset="0"/>
              </a:rPr>
              <a:t>შრომის</a:t>
            </a:r>
            <a:r>
              <a:rPr lang="en-US" sz="1200" dirty="0">
                <a:latin typeface="Sylfaen" panose="010A0502050306030303" pitchFamily="18" charset="0"/>
              </a:rPr>
              <a:t>, </a:t>
            </a:r>
            <a:r>
              <a:rPr lang="en-US" sz="1200" dirty="0" err="1">
                <a:latin typeface="Sylfaen" panose="010A0502050306030303" pitchFamily="18" charset="0"/>
              </a:rPr>
              <a:t>ჯანმრთელობისა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სოციალური</a:t>
            </a:r>
            <a:r>
              <a:rPr lang="en-US" sz="1200" dirty="0">
                <a:latin typeface="Sylfaen" panose="010A0502050306030303" pitchFamily="18" charset="0"/>
              </a:rPr>
              <a:t> </a:t>
            </a:r>
            <a:r>
              <a:rPr lang="en-US" sz="1200" dirty="0" err="1">
                <a:latin typeface="Sylfaen" panose="010A0502050306030303" pitchFamily="18" charset="0"/>
              </a:rPr>
              <a:t>დაცვის</a:t>
            </a:r>
            <a:r>
              <a:rPr lang="en-US" sz="1200" dirty="0">
                <a:latin typeface="Sylfaen" panose="010A0502050306030303" pitchFamily="18" charset="0"/>
              </a:rPr>
              <a:t> </a:t>
            </a:r>
            <a:r>
              <a:rPr lang="en-US" sz="1200" dirty="0" err="1">
                <a:latin typeface="Sylfaen" panose="010A0502050306030303" pitchFamily="18" charset="0"/>
              </a:rPr>
              <a:t>სამინისტროდან</a:t>
            </a:r>
            <a:r>
              <a:rPr lang="en-US" sz="1200" dirty="0">
                <a:latin typeface="Sylfaen" panose="010A0502050306030303" pitchFamily="18" charset="0"/>
              </a:rPr>
              <a:t> </a:t>
            </a:r>
            <a:r>
              <a:rPr lang="en-US" sz="1200" dirty="0" err="1">
                <a:latin typeface="Sylfaen" panose="010A0502050306030303" pitchFamily="18" charset="0"/>
              </a:rPr>
              <a:t>შემოსული</a:t>
            </a:r>
            <a:r>
              <a:rPr lang="en-US" sz="1200" dirty="0">
                <a:latin typeface="Sylfaen" panose="010A0502050306030303" pitchFamily="18" charset="0"/>
              </a:rPr>
              <a:t> </a:t>
            </a:r>
            <a:r>
              <a:rPr lang="en-US" sz="1200" dirty="0" err="1">
                <a:latin typeface="Sylfaen" panose="010A0502050306030303" pitchFamily="18" charset="0"/>
              </a:rPr>
              <a:t>წერილი</a:t>
            </a:r>
            <a:r>
              <a:rPr lang="en-US" sz="1200" dirty="0">
                <a:latin typeface="Sylfaen" panose="010A0502050306030303" pitchFamily="18" charset="0"/>
              </a:rPr>
              <a:t>, </a:t>
            </a:r>
            <a:r>
              <a:rPr lang="en-US" sz="1200" dirty="0" err="1">
                <a:latin typeface="Sylfaen" panose="010A0502050306030303" pitchFamily="18" charset="0"/>
              </a:rPr>
              <a:t>რაზედაც</a:t>
            </a:r>
            <a:r>
              <a:rPr lang="en-US" sz="1200" dirty="0">
                <a:latin typeface="Sylfaen" panose="010A0502050306030303" pitchFamily="18" charset="0"/>
              </a:rPr>
              <a:t>  </a:t>
            </a:r>
            <a:r>
              <a:rPr lang="en-US" sz="1200" dirty="0" err="1">
                <a:latin typeface="Sylfaen" panose="010A0502050306030303" pitchFamily="18" charset="0"/>
              </a:rPr>
              <a:t>მოხსენებითი</a:t>
            </a:r>
            <a:r>
              <a:rPr lang="en-US" sz="1200" dirty="0">
                <a:latin typeface="Sylfaen" panose="010A0502050306030303" pitchFamily="18" charset="0"/>
              </a:rPr>
              <a:t> </a:t>
            </a:r>
            <a:r>
              <a:rPr lang="en-US" sz="1200" dirty="0" err="1">
                <a:latin typeface="Sylfaen" panose="010A0502050306030303" pitchFamily="18" charset="0"/>
              </a:rPr>
              <a:t>ბარათის</a:t>
            </a:r>
            <a:r>
              <a:rPr lang="en-US" sz="1200" dirty="0">
                <a:latin typeface="Sylfaen" panose="010A0502050306030303" pitchFamily="18" charset="0"/>
              </a:rPr>
              <a:t> </a:t>
            </a:r>
            <a:r>
              <a:rPr lang="en-US" sz="1200" dirty="0" err="1">
                <a:latin typeface="Sylfaen" panose="010A0502050306030303" pitchFamily="18" charset="0"/>
              </a:rPr>
              <a:t>სახით</a:t>
            </a:r>
            <a:r>
              <a:rPr lang="en-US" sz="1200" dirty="0">
                <a:latin typeface="Sylfaen" panose="010A0502050306030303" pitchFamily="18" charset="0"/>
              </a:rPr>
              <a:t> </a:t>
            </a:r>
            <a:r>
              <a:rPr lang="en-US" sz="1200" dirty="0" err="1">
                <a:latin typeface="Sylfaen" panose="010A0502050306030303" pitchFamily="18" charset="0"/>
              </a:rPr>
              <a:t>წარდგენილი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შესაბამისი</a:t>
            </a:r>
            <a:r>
              <a:rPr lang="en-US" sz="1200" dirty="0">
                <a:latin typeface="Sylfaen" panose="010A0502050306030303" pitchFamily="18" charset="0"/>
              </a:rPr>
              <a:t> </a:t>
            </a:r>
            <a:r>
              <a:rPr lang="en-US" sz="1200" dirty="0" err="1">
                <a:latin typeface="Sylfaen" panose="010A0502050306030303" pitchFamily="18" charset="0"/>
              </a:rPr>
              <a:t>დასკვნა</a:t>
            </a:r>
            <a:r>
              <a:rPr lang="en-US" sz="1200" dirty="0" smtClean="0">
                <a:latin typeface="Sylfaen" panose="010A0502050306030303" pitchFamily="18" charset="0"/>
              </a:rPr>
              <a:t>;</a:t>
            </a:r>
            <a:endParaRPr lang="ka-GE" sz="1200" dirty="0" smtClean="0">
              <a:latin typeface="Sylfaen" panose="010A0502050306030303" pitchFamily="18" charset="0"/>
            </a:endParaRPr>
          </a:p>
          <a:p>
            <a:pPr marL="0" lvl="0" indent="0" algn="just">
              <a:buNone/>
            </a:pPr>
            <a:endParaRPr lang="en-US" sz="1200" dirty="0">
              <a:latin typeface="Sylfaen" panose="010A0502050306030303" pitchFamily="18" charset="0"/>
            </a:endParaRPr>
          </a:p>
          <a:p>
            <a:pPr lvl="0" algn="just">
              <a:lnSpc>
                <a:spcPct val="150000"/>
              </a:lnSpc>
            </a:pPr>
            <a:r>
              <a:rPr lang="en-US" sz="1200" dirty="0" err="1">
                <a:latin typeface="Sylfaen" panose="010A0502050306030303" pitchFamily="18" charset="0"/>
              </a:rPr>
              <a:t>შესწავლილი</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მოკვლეული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მოქალაქე</a:t>
            </a:r>
            <a:r>
              <a:rPr lang="en-US" sz="1200" dirty="0">
                <a:latin typeface="Sylfaen" panose="010A0502050306030303" pitchFamily="18" charset="0"/>
              </a:rPr>
              <a:t> </a:t>
            </a:r>
            <a:r>
              <a:rPr lang="en-US" sz="1200" dirty="0" err="1">
                <a:latin typeface="Sylfaen" panose="010A0502050306030303" pitchFamily="18" charset="0"/>
              </a:rPr>
              <a:t>მარიამ</a:t>
            </a:r>
            <a:r>
              <a:rPr lang="en-US" sz="1200" dirty="0">
                <a:latin typeface="Sylfaen" panose="010A0502050306030303" pitchFamily="18" charset="0"/>
              </a:rPr>
              <a:t> </a:t>
            </a:r>
            <a:r>
              <a:rPr lang="en-US" sz="1200" dirty="0" err="1">
                <a:latin typeface="Sylfaen" panose="010A0502050306030303" pitchFamily="18" charset="0"/>
              </a:rPr>
              <a:t>მოსესოვის</a:t>
            </a:r>
            <a:r>
              <a:rPr lang="en-US" sz="1200" dirty="0">
                <a:latin typeface="Sylfaen" panose="010A0502050306030303" pitchFamily="18" charset="0"/>
              </a:rPr>
              <a:t> </a:t>
            </a:r>
            <a:r>
              <a:rPr lang="en-US" sz="1200" dirty="0" err="1">
                <a:latin typeface="Sylfaen" panose="010A0502050306030303" pitchFamily="18" charset="0"/>
              </a:rPr>
              <a:t>განცხადებაში</a:t>
            </a:r>
            <a:r>
              <a:rPr lang="en-US" sz="1200" dirty="0">
                <a:latin typeface="Sylfaen" panose="010A0502050306030303" pitchFamily="18" charset="0"/>
              </a:rPr>
              <a:t> </a:t>
            </a:r>
            <a:r>
              <a:rPr lang="en-US" sz="1200" dirty="0" err="1">
                <a:latin typeface="Sylfaen" panose="010A0502050306030303" pitchFamily="18" charset="0"/>
              </a:rPr>
              <a:t>აღწერილი</a:t>
            </a:r>
            <a:r>
              <a:rPr lang="en-US" sz="1200" dirty="0">
                <a:latin typeface="Sylfaen" panose="010A0502050306030303" pitchFamily="18" charset="0"/>
              </a:rPr>
              <a:t> </a:t>
            </a:r>
            <a:r>
              <a:rPr lang="en-US" sz="1200" dirty="0" err="1">
                <a:latin typeface="Sylfaen" panose="010A0502050306030303" pitchFamily="18" charset="0"/>
              </a:rPr>
              <a:t>გარემოებები</a:t>
            </a:r>
            <a:r>
              <a:rPr lang="en-US" sz="1200" dirty="0">
                <a:latin typeface="Sylfaen" panose="010A0502050306030303" pitchFamily="18" charset="0"/>
              </a:rPr>
              <a:t>, </a:t>
            </a:r>
            <a:r>
              <a:rPr lang="en-US" sz="1200" dirty="0" err="1">
                <a:latin typeface="Sylfaen" panose="010A0502050306030303" pitchFamily="18" charset="0"/>
              </a:rPr>
              <a:t>რაზედაც</a:t>
            </a:r>
            <a:r>
              <a:rPr lang="en-US" sz="1200" dirty="0">
                <a:latin typeface="Sylfaen" panose="010A0502050306030303" pitchFamily="18" charset="0"/>
              </a:rPr>
              <a:t> </a:t>
            </a:r>
            <a:r>
              <a:rPr lang="en-US" sz="1200" dirty="0" err="1">
                <a:latin typeface="Sylfaen" panose="010A0502050306030303" pitchFamily="18" charset="0"/>
              </a:rPr>
              <a:t>მოხსენებითი</a:t>
            </a:r>
            <a:r>
              <a:rPr lang="en-US" sz="1200" dirty="0">
                <a:latin typeface="Sylfaen" panose="010A0502050306030303" pitchFamily="18" charset="0"/>
              </a:rPr>
              <a:t> </a:t>
            </a:r>
            <a:r>
              <a:rPr lang="en-US" sz="1200" dirty="0" err="1">
                <a:latin typeface="Sylfaen" panose="010A0502050306030303" pitchFamily="18" charset="0"/>
              </a:rPr>
              <a:t>ბარათის</a:t>
            </a:r>
            <a:r>
              <a:rPr lang="en-US" sz="1200" dirty="0">
                <a:latin typeface="Sylfaen" panose="010A0502050306030303" pitchFamily="18" charset="0"/>
              </a:rPr>
              <a:t> </a:t>
            </a:r>
            <a:r>
              <a:rPr lang="en-US" sz="1200" dirty="0" err="1">
                <a:latin typeface="Sylfaen" panose="010A0502050306030303" pitchFamily="18" charset="0"/>
              </a:rPr>
              <a:t>სახით</a:t>
            </a:r>
            <a:r>
              <a:rPr lang="en-US" sz="1200" dirty="0">
                <a:latin typeface="Sylfaen" panose="010A0502050306030303" pitchFamily="18" charset="0"/>
              </a:rPr>
              <a:t> </a:t>
            </a:r>
            <a:r>
              <a:rPr lang="en-US" sz="1200" dirty="0" err="1">
                <a:latin typeface="Sylfaen" panose="010A0502050306030303" pitchFamily="18" charset="0"/>
              </a:rPr>
              <a:t>წარდგენილი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შესაბამისი</a:t>
            </a:r>
            <a:r>
              <a:rPr lang="en-US" sz="1200" dirty="0">
                <a:latin typeface="Sylfaen" panose="010A0502050306030303" pitchFamily="18" charset="0"/>
              </a:rPr>
              <a:t> </a:t>
            </a:r>
            <a:r>
              <a:rPr lang="en-US" sz="1200" dirty="0" err="1">
                <a:latin typeface="Sylfaen" panose="010A0502050306030303" pitchFamily="18" charset="0"/>
              </a:rPr>
              <a:t>დასკვნა</a:t>
            </a:r>
            <a:r>
              <a:rPr lang="en-US" sz="1200" dirty="0" smtClean="0">
                <a:latin typeface="Sylfaen" panose="010A0502050306030303" pitchFamily="18" charset="0"/>
              </a:rPr>
              <a:t>;</a:t>
            </a:r>
            <a:endParaRPr lang="ka-GE" sz="1200" dirty="0" smtClean="0">
              <a:latin typeface="Sylfaen" panose="010A0502050306030303" pitchFamily="18" charset="0"/>
            </a:endParaRPr>
          </a:p>
          <a:p>
            <a:pPr marL="0" lvl="0" indent="0" algn="just">
              <a:lnSpc>
                <a:spcPct val="110000"/>
              </a:lnSpc>
              <a:buNone/>
            </a:pPr>
            <a:endParaRPr lang="en-US" sz="1200" dirty="0">
              <a:latin typeface="Sylfaen" panose="010A0502050306030303" pitchFamily="18" charset="0"/>
            </a:endParaRPr>
          </a:p>
          <a:p>
            <a:pPr lvl="0" algn="just">
              <a:lnSpc>
                <a:spcPct val="150000"/>
              </a:lnSpc>
            </a:pPr>
            <a:r>
              <a:rPr lang="en-US" sz="1200" dirty="0" err="1">
                <a:latin typeface="Sylfaen" panose="010A0502050306030303" pitchFamily="18" charset="0"/>
              </a:rPr>
              <a:t>ჩატარებული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მოქალაქე</a:t>
            </a:r>
            <a:r>
              <a:rPr lang="en-US" sz="1200" dirty="0">
                <a:latin typeface="Sylfaen" panose="010A0502050306030303" pitchFamily="18" charset="0"/>
              </a:rPr>
              <a:t> (</a:t>
            </a:r>
            <a:r>
              <a:rPr lang="en-US" sz="1200" dirty="0" err="1">
                <a:latin typeface="Sylfaen" panose="010A0502050306030303" pitchFamily="18" charset="0"/>
              </a:rPr>
              <a:t>ვეტერანი</a:t>
            </a:r>
            <a:r>
              <a:rPr lang="en-US" sz="1200" dirty="0">
                <a:latin typeface="Sylfaen" panose="010A0502050306030303" pitchFamily="18" charset="0"/>
              </a:rPr>
              <a:t>) </a:t>
            </a:r>
            <a:r>
              <a:rPr lang="en-US" sz="1200" dirty="0" err="1">
                <a:latin typeface="Sylfaen" panose="010A0502050306030303" pitchFamily="18" charset="0"/>
              </a:rPr>
              <a:t>ნადიმ</a:t>
            </a:r>
            <a:r>
              <a:rPr lang="en-US" sz="1200" dirty="0">
                <a:latin typeface="Sylfaen" panose="010A0502050306030303" pitchFamily="18" charset="0"/>
              </a:rPr>
              <a:t> </a:t>
            </a:r>
            <a:r>
              <a:rPr lang="en-US" sz="1200" dirty="0" err="1">
                <a:latin typeface="Sylfaen" panose="010A0502050306030303" pitchFamily="18" charset="0"/>
              </a:rPr>
              <a:t>საგინაძის</a:t>
            </a:r>
            <a:r>
              <a:rPr lang="en-US" sz="1200" dirty="0">
                <a:latin typeface="Sylfaen" panose="010A0502050306030303" pitchFamily="18" charset="0"/>
              </a:rPr>
              <a:t> </a:t>
            </a:r>
            <a:r>
              <a:rPr lang="en-US" sz="1200" dirty="0" err="1">
                <a:latin typeface="Sylfaen" panose="010A0502050306030303" pitchFamily="18" charset="0"/>
              </a:rPr>
              <a:t>განცხადებაში</a:t>
            </a:r>
            <a:r>
              <a:rPr lang="en-US" sz="1200" dirty="0">
                <a:latin typeface="Sylfaen" panose="010A0502050306030303" pitchFamily="18" charset="0"/>
              </a:rPr>
              <a:t> </a:t>
            </a:r>
            <a:r>
              <a:rPr lang="en-US" sz="1200" dirty="0" err="1">
                <a:latin typeface="Sylfaen" panose="010A0502050306030303" pitchFamily="18" charset="0"/>
              </a:rPr>
              <a:t>აღწერილი</a:t>
            </a:r>
            <a:r>
              <a:rPr lang="en-US" sz="1200" dirty="0">
                <a:latin typeface="Sylfaen" panose="010A0502050306030303" pitchFamily="18" charset="0"/>
              </a:rPr>
              <a:t> </a:t>
            </a:r>
            <a:r>
              <a:rPr lang="en-US" sz="1200" dirty="0" err="1">
                <a:latin typeface="Sylfaen" panose="010A0502050306030303" pitchFamily="18" charset="0"/>
              </a:rPr>
              <a:t>გარემოებებისა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თანდართული</a:t>
            </a:r>
            <a:r>
              <a:rPr lang="en-US" sz="1200" dirty="0">
                <a:latin typeface="Sylfaen" panose="010A0502050306030303" pitchFamily="18" charset="0"/>
              </a:rPr>
              <a:t> </a:t>
            </a:r>
            <a:r>
              <a:rPr lang="en-US" sz="1200" dirty="0" err="1">
                <a:latin typeface="Sylfaen" panose="010A0502050306030303" pitchFamily="18" charset="0"/>
              </a:rPr>
              <a:t>დოკუმენტაციის</a:t>
            </a:r>
            <a:r>
              <a:rPr lang="en-US" sz="1200" dirty="0">
                <a:latin typeface="Sylfaen" panose="010A0502050306030303" pitchFamily="18" charset="0"/>
              </a:rPr>
              <a:t> </a:t>
            </a:r>
            <a:r>
              <a:rPr lang="en-US" sz="1200" dirty="0" err="1">
                <a:latin typeface="Sylfaen" panose="010A0502050306030303" pitchFamily="18" charset="0"/>
              </a:rPr>
              <a:t>შესწავლა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მოკვლევა</a:t>
            </a:r>
            <a:r>
              <a:rPr lang="en-US" sz="1200" dirty="0">
                <a:latin typeface="Sylfaen" panose="010A0502050306030303" pitchFamily="18" charset="0"/>
              </a:rPr>
              <a:t>, </a:t>
            </a:r>
            <a:r>
              <a:rPr lang="en-US" sz="1200" dirty="0" err="1">
                <a:latin typeface="Sylfaen" panose="010A0502050306030303" pitchFamily="18" charset="0"/>
              </a:rPr>
              <a:t>რაზედაც</a:t>
            </a:r>
            <a:r>
              <a:rPr lang="en-US" sz="1200" dirty="0">
                <a:latin typeface="Sylfaen" panose="010A0502050306030303" pitchFamily="18" charset="0"/>
              </a:rPr>
              <a:t> </a:t>
            </a:r>
            <a:r>
              <a:rPr lang="en-US" sz="1200" dirty="0" err="1">
                <a:latin typeface="Sylfaen" panose="010A0502050306030303" pitchFamily="18" charset="0"/>
              </a:rPr>
              <a:t>წარდგენილი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შესაბამისი</a:t>
            </a:r>
            <a:r>
              <a:rPr lang="en-US" sz="1200" dirty="0">
                <a:latin typeface="Sylfaen" panose="010A0502050306030303" pitchFamily="18" charset="0"/>
              </a:rPr>
              <a:t> </a:t>
            </a:r>
            <a:r>
              <a:rPr lang="en-US" sz="1200" dirty="0" err="1">
                <a:latin typeface="Sylfaen" panose="010A0502050306030303" pitchFamily="18" charset="0"/>
              </a:rPr>
              <a:t>მოხსენებითი</a:t>
            </a:r>
            <a:r>
              <a:rPr lang="en-US" sz="1200" dirty="0">
                <a:latin typeface="Sylfaen" panose="010A0502050306030303" pitchFamily="18" charset="0"/>
              </a:rPr>
              <a:t> </a:t>
            </a:r>
            <a:r>
              <a:rPr lang="en-US" sz="1200" dirty="0" err="1">
                <a:latin typeface="Sylfaen" panose="010A0502050306030303" pitchFamily="18" charset="0"/>
              </a:rPr>
              <a:t>ბარათი</a:t>
            </a:r>
            <a:r>
              <a:rPr lang="en-US" sz="1200" dirty="0" smtClean="0">
                <a:latin typeface="Sylfaen" panose="010A0502050306030303" pitchFamily="18" charset="0"/>
              </a:rPr>
              <a:t>;</a:t>
            </a:r>
            <a:endParaRPr lang="ka-GE" sz="1200" dirty="0" smtClean="0">
              <a:latin typeface="Sylfaen" panose="010A0502050306030303" pitchFamily="18" charset="0"/>
            </a:endParaRPr>
          </a:p>
          <a:p>
            <a:pPr marL="0" lvl="0" indent="0" algn="just">
              <a:lnSpc>
                <a:spcPct val="110000"/>
              </a:lnSpc>
              <a:buNone/>
            </a:pPr>
            <a:endParaRPr lang="ka-GE" sz="1200" dirty="0" smtClean="0">
              <a:latin typeface="Sylfaen" panose="010A0502050306030303" pitchFamily="18" charset="0"/>
            </a:endParaRPr>
          </a:p>
          <a:p>
            <a:pPr algn="just">
              <a:lnSpc>
                <a:spcPct val="150000"/>
              </a:lnSpc>
            </a:pPr>
            <a:r>
              <a:rPr lang="en-US" sz="1200" dirty="0" err="1">
                <a:latin typeface="Sylfaen" panose="010A0502050306030303" pitchFamily="18" charset="0"/>
              </a:rPr>
              <a:t>სსიპ</a:t>
            </a:r>
            <a:r>
              <a:rPr lang="en-US" sz="1200" dirty="0">
                <a:latin typeface="Sylfaen" panose="010A0502050306030303" pitchFamily="18" charset="0"/>
              </a:rPr>
              <a:t> - </a:t>
            </a: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სამსახურის</a:t>
            </a:r>
            <a:r>
              <a:rPr lang="en-US" sz="1200" dirty="0">
                <a:latin typeface="Sylfaen" panose="010A0502050306030303" pitchFamily="18" charset="0"/>
              </a:rPr>
              <a:t> </a:t>
            </a:r>
            <a:r>
              <a:rPr lang="en-US" sz="1200" dirty="0" err="1">
                <a:latin typeface="Sylfaen" panose="010A0502050306030303" pitchFamily="18" charset="0"/>
              </a:rPr>
              <a:t>დირექტორის</a:t>
            </a:r>
            <a:r>
              <a:rPr lang="en-US" sz="1200" dirty="0">
                <a:latin typeface="Sylfaen" panose="010A0502050306030303" pitchFamily="18" charset="0"/>
              </a:rPr>
              <a:t> </a:t>
            </a:r>
            <a:r>
              <a:rPr lang="en-US" sz="1200" dirty="0" err="1">
                <a:latin typeface="Sylfaen" panose="010A0502050306030303" pitchFamily="18" charset="0"/>
              </a:rPr>
              <a:t>სიტყვიერი</a:t>
            </a:r>
            <a:r>
              <a:rPr lang="en-US" sz="1200" dirty="0">
                <a:latin typeface="Sylfaen" panose="010A0502050306030303" pitchFamily="18" charset="0"/>
              </a:rPr>
              <a:t> </a:t>
            </a:r>
            <a:r>
              <a:rPr lang="en-US" sz="1200" dirty="0" err="1">
                <a:latin typeface="Sylfaen" panose="010A0502050306030303" pitchFamily="18" charset="0"/>
              </a:rPr>
              <a:t>ბრძანებს</a:t>
            </a:r>
            <a:r>
              <a:rPr lang="en-US" sz="1200" dirty="0">
                <a:latin typeface="Sylfaen" panose="010A0502050306030303" pitchFamily="18" charset="0"/>
              </a:rPr>
              <a:t> </a:t>
            </a:r>
            <a:r>
              <a:rPr lang="en-US" sz="1200" dirty="0" err="1">
                <a:latin typeface="Sylfaen" panose="010A0502050306030303" pitchFamily="18" charset="0"/>
              </a:rPr>
              <a:t>თანახმად</a:t>
            </a:r>
            <a:r>
              <a:rPr lang="en-US" sz="1200" dirty="0">
                <a:latin typeface="Sylfaen" panose="010A0502050306030303" pitchFamily="18" charset="0"/>
              </a:rPr>
              <a:t> </a:t>
            </a:r>
            <a:r>
              <a:rPr lang="en-US" sz="1200" dirty="0" err="1">
                <a:latin typeface="Sylfaen" panose="010A0502050306030303" pitchFamily="18" charset="0"/>
              </a:rPr>
              <a:t>შესწავლილი</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მოკვლეული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ვ. </a:t>
            </a:r>
            <a:r>
              <a:rPr lang="en-US" sz="1200" dirty="0" err="1">
                <a:latin typeface="Sylfaen" panose="010A0502050306030303" pitchFamily="18" charset="0"/>
              </a:rPr>
              <a:t>სანიკიძის</a:t>
            </a:r>
            <a:r>
              <a:rPr lang="en-US" sz="1200" dirty="0">
                <a:latin typeface="Sylfaen" panose="010A0502050306030303" pitchFamily="18" charset="0"/>
              </a:rPr>
              <a:t> </a:t>
            </a:r>
            <a:r>
              <a:rPr lang="en-US" sz="1200" dirty="0" err="1">
                <a:latin typeface="Sylfaen" panose="010A0502050306030303" pitchFamily="18" charset="0"/>
              </a:rPr>
              <a:t>სახელობის</a:t>
            </a:r>
            <a:r>
              <a:rPr lang="en-US" sz="1200" dirty="0">
                <a:latin typeface="Sylfaen" panose="010A0502050306030303" pitchFamily="18" charset="0"/>
              </a:rPr>
              <a:t> </a:t>
            </a:r>
            <a:r>
              <a:rPr lang="en-US" sz="1200" dirty="0" err="1">
                <a:latin typeface="Sylfaen" panose="010A0502050306030303" pitchFamily="18" charset="0"/>
              </a:rPr>
              <a:t>ომის</a:t>
            </a:r>
            <a:r>
              <a:rPr lang="en-US" sz="1200" dirty="0">
                <a:latin typeface="Sylfaen" panose="010A0502050306030303" pitchFamily="18" charset="0"/>
              </a:rPr>
              <a:t> </a:t>
            </a:r>
            <a:r>
              <a:rPr lang="en-US" sz="1200" dirty="0" err="1">
                <a:latin typeface="Sylfaen" panose="010A0502050306030303" pitchFamily="18" charset="0"/>
              </a:rPr>
              <a:t>ვეტერანთა</a:t>
            </a:r>
            <a:r>
              <a:rPr lang="en-US" sz="1200" dirty="0">
                <a:latin typeface="Sylfaen" panose="010A0502050306030303" pitchFamily="18" charset="0"/>
              </a:rPr>
              <a:t> </a:t>
            </a:r>
            <a:r>
              <a:rPr lang="en-US" sz="1200" dirty="0" err="1">
                <a:latin typeface="Sylfaen" panose="010A0502050306030303" pitchFamily="18" charset="0"/>
              </a:rPr>
              <a:t>კლინიკურ</a:t>
            </a:r>
            <a:r>
              <a:rPr lang="en-US" sz="1200" dirty="0">
                <a:latin typeface="Sylfaen" panose="010A0502050306030303" pitchFamily="18" charset="0"/>
              </a:rPr>
              <a:t> </a:t>
            </a:r>
            <a:r>
              <a:rPr lang="en-US" sz="1200" dirty="0" err="1">
                <a:latin typeface="Sylfaen" panose="010A0502050306030303" pitchFamily="18" charset="0"/>
              </a:rPr>
              <a:t>ჰოსპიტალში</a:t>
            </a:r>
            <a:r>
              <a:rPr lang="en-US" sz="1200" dirty="0">
                <a:latin typeface="Sylfaen" panose="010A0502050306030303" pitchFamily="18" charset="0"/>
              </a:rPr>
              <a:t> </a:t>
            </a:r>
            <a:r>
              <a:rPr lang="en-US" sz="1200" dirty="0" err="1">
                <a:latin typeface="Sylfaen" panose="010A0502050306030303" pitchFamily="18" charset="0"/>
              </a:rPr>
              <a:t>მომხდარი</a:t>
            </a:r>
            <a:r>
              <a:rPr lang="en-US" sz="1200" dirty="0">
                <a:latin typeface="Sylfaen" panose="010A0502050306030303" pitchFamily="18" charset="0"/>
              </a:rPr>
              <a:t> </a:t>
            </a:r>
            <a:r>
              <a:rPr lang="en-US" sz="1200" dirty="0" err="1">
                <a:latin typeface="Sylfaen" panose="010A0502050306030303" pitchFamily="18" charset="0"/>
              </a:rPr>
              <a:t>ფაქტი</a:t>
            </a:r>
            <a:r>
              <a:rPr lang="en-US" sz="1200" dirty="0">
                <a:latin typeface="Sylfaen" panose="010A0502050306030303" pitchFamily="18" charset="0"/>
              </a:rPr>
              <a:t>, </a:t>
            </a:r>
            <a:r>
              <a:rPr lang="en-US" sz="1200" dirty="0" err="1">
                <a:latin typeface="Sylfaen" panose="010A0502050306030303" pitchFamily="18" charset="0"/>
              </a:rPr>
              <a:t>კერძოდ</a:t>
            </a:r>
            <a:r>
              <a:rPr lang="en-US" sz="1200" dirty="0">
                <a:latin typeface="Sylfaen" panose="010A0502050306030303" pitchFamily="18" charset="0"/>
              </a:rPr>
              <a:t>, </a:t>
            </a:r>
            <a:r>
              <a:rPr lang="en-US" sz="1200" dirty="0" err="1">
                <a:latin typeface="Sylfaen" panose="010A0502050306030303" pitchFamily="18" charset="0"/>
              </a:rPr>
              <a:t>დიზელ-გენერატორის</a:t>
            </a:r>
            <a:r>
              <a:rPr lang="en-US" sz="1200" dirty="0">
                <a:latin typeface="Sylfaen" panose="010A0502050306030303" pitchFamily="18" charset="0"/>
              </a:rPr>
              <a:t> </a:t>
            </a:r>
            <a:r>
              <a:rPr lang="en-US" sz="1200" dirty="0" err="1">
                <a:latin typeface="Sylfaen" panose="010A0502050306030303" pitchFamily="18" charset="0"/>
              </a:rPr>
              <a:t>შემადგენელი</a:t>
            </a:r>
            <a:r>
              <a:rPr lang="en-US" sz="1200" dirty="0">
                <a:latin typeface="Sylfaen" panose="010A0502050306030303" pitchFamily="18" charset="0"/>
              </a:rPr>
              <a:t> </a:t>
            </a:r>
            <a:r>
              <a:rPr lang="en-US" sz="1200" dirty="0" err="1">
                <a:latin typeface="Sylfaen" panose="010A0502050306030303" pitchFamily="18" charset="0"/>
              </a:rPr>
              <a:t>ნაწილების</a:t>
            </a:r>
            <a:r>
              <a:rPr lang="en-US" sz="1200" dirty="0">
                <a:latin typeface="Sylfaen" panose="010A0502050306030303" pitchFamily="18" charset="0"/>
              </a:rPr>
              <a:t> </a:t>
            </a:r>
            <a:r>
              <a:rPr lang="en-US" sz="1200" dirty="0" err="1">
                <a:latin typeface="Sylfaen" panose="010A0502050306030303" pitchFamily="18" charset="0"/>
              </a:rPr>
              <a:t>აღმოჩენილი</a:t>
            </a:r>
            <a:r>
              <a:rPr lang="en-US" sz="1200" dirty="0">
                <a:latin typeface="Sylfaen" panose="010A0502050306030303" pitchFamily="18" charset="0"/>
              </a:rPr>
              <a:t> </a:t>
            </a:r>
            <a:r>
              <a:rPr lang="en-US" sz="1200" dirty="0" err="1">
                <a:latin typeface="Sylfaen" panose="010A0502050306030303" pitchFamily="18" charset="0"/>
              </a:rPr>
              <a:t>დანაკლისის</a:t>
            </a:r>
            <a:r>
              <a:rPr lang="en-US" sz="1200" dirty="0">
                <a:latin typeface="Sylfaen" panose="010A0502050306030303" pitchFamily="18" charset="0"/>
              </a:rPr>
              <a:t> </a:t>
            </a:r>
            <a:r>
              <a:rPr lang="en-US" sz="1200" dirty="0" err="1">
                <a:latin typeface="Sylfaen" panose="010A0502050306030303" pitchFamily="18" charset="0"/>
              </a:rPr>
              <a:t>გარემოებები</a:t>
            </a:r>
            <a:r>
              <a:rPr lang="en-US" sz="1200" dirty="0">
                <a:latin typeface="Sylfaen" panose="010A0502050306030303" pitchFamily="18" charset="0"/>
              </a:rPr>
              <a:t>, </a:t>
            </a:r>
            <a:r>
              <a:rPr lang="en-US" sz="1200" dirty="0" err="1">
                <a:latin typeface="Sylfaen" panose="010A0502050306030303" pitchFamily="18" charset="0"/>
              </a:rPr>
              <a:t>რაზედაც</a:t>
            </a:r>
            <a:r>
              <a:rPr lang="en-US" sz="1200" dirty="0">
                <a:latin typeface="Sylfaen" panose="010A0502050306030303" pitchFamily="18" charset="0"/>
              </a:rPr>
              <a:t> </a:t>
            </a:r>
            <a:r>
              <a:rPr lang="en-US" sz="1200" dirty="0" err="1">
                <a:latin typeface="Sylfaen" panose="010A0502050306030303" pitchFamily="18" charset="0"/>
              </a:rPr>
              <a:t>შედგენილი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დასკვნა</a:t>
            </a:r>
            <a:r>
              <a:rPr lang="en-US" sz="1200" dirty="0">
                <a:latin typeface="Sylfaen" panose="010A0502050306030303" pitchFamily="18" charset="0"/>
              </a:rPr>
              <a:t> </a:t>
            </a:r>
            <a:r>
              <a:rPr lang="en-US" sz="1200" dirty="0" err="1">
                <a:latin typeface="Sylfaen" panose="010A0502050306030303" pitchFamily="18" charset="0"/>
              </a:rPr>
              <a:t>შესაბამისი</a:t>
            </a:r>
            <a:r>
              <a:rPr lang="en-US" sz="1200" dirty="0">
                <a:latin typeface="Sylfaen" panose="010A0502050306030303" pitchFamily="18" charset="0"/>
              </a:rPr>
              <a:t> </a:t>
            </a:r>
            <a:r>
              <a:rPr lang="en-US" sz="1200" dirty="0" err="1">
                <a:latin typeface="Sylfaen" panose="010A0502050306030303" pitchFamily="18" charset="0"/>
              </a:rPr>
              <a:t>რეკომენდაციებით</a:t>
            </a:r>
            <a:r>
              <a:rPr lang="en-US" sz="1200" dirty="0">
                <a:latin typeface="Sylfaen" panose="010A0502050306030303" pitchFamily="18" charset="0"/>
              </a:rPr>
              <a:t>;</a:t>
            </a:r>
          </a:p>
          <a:p>
            <a:pPr lvl="0" algn="just">
              <a:lnSpc>
                <a:spcPct val="150000"/>
              </a:lnSpc>
            </a:pPr>
            <a:endParaRPr lang="ka-GE" sz="1200" dirty="0">
              <a:latin typeface="Sylfaen" panose="010A0502050306030303" pitchFamily="18" charset="0"/>
            </a:endParaRPr>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32</a:t>
            </a:r>
            <a:endParaRPr lang="en-US" sz="1200" b="0" dirty="0">
              <a:solidFill>
                <a:schemeClr val="tx1"/>
              </a:solidFill>
            </a:endParaRPr>
          </a:p>
        </p:txBody>
      </p:sp>
    </p:spTree>
    <p:extLst>
      <p:ext uri="{BB962C8B-B14F-4D97-AF65-F5344CB8AC3E}">
        <p14:creationId xmlns:p14="http://schemas.microsoft.com/office/powerpoint/2010/main" val="8971570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64066"/>
            <a:ext cx="9144000" cy="6493934"/>
          </a:xfrm>
        </p:spPr>
        <p:txBody>
          <a:bodyPr>
            <a:normAutofit fontScale="92500" lnSpcReduction="10000"/>
          </a:bodyPr>
          <a:lstStyle/>
          <a:p>
            <a:pPr marL="0" lvl="0" indent="0" algn="just">
              <a:buNone/>
            </a:pPr>
            <a:endParaRPr lang="en-US" sz="1200" dirty="0">
              <a:latin typeface="Sylfaen" panose="010A0502050306030303" pitchFamily="18" charset="0"/>
            </a:endParaRPr>
          </a:p>
          <a:p>
            <a:pPr lvl="0" algn="just">
              <a:lnSpc>
                <a:spcPct val="150000"/>
              </a:lnSpc>
            </a:pPr>
            <a:r>
              <a:rPr lang="en-US" sz="1200" dirty="0" err="1">
                <a:latin typeface="Sylfaen" panose="010A0502050306030303" pitchFamily="18" charset="0"/>
              </a:rPr>
              <a:t>შესწავლილი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საქართველოს</a:t>
            </a:r>
            <a:r>
              <a:rPr lang="en-US" sz="1200" dirty="0">
                <a:latin typeface="Sylfaen" panose="010A0502050306030303" pitchFamily="18" charset="0"/>
              </a:rPr>
              <a:t> </a:t>
            </a:r>
            <a:r>
              <a:rPr lang="en-US" sz="1200" dirty="0" err="1">
                <a:latin typeface="Sylfaen" panose="010A0502050306030303" pitchFamily="18" charset="0"/>
              </a:rPr>
              <a:t>იუსტიციის</a:t>
            </a:r>
            <a:r>
              <a:rPr lang="en-US" sz="1200" dirty="0">
                <a:latin typeface="Sylfaen" panose="010A0502050306030303" pitchFamily="18" charset="0"/>
              </a:rPr>
              <a:t> </a:t>
            </a:r>
            <a:r>
              <a:rPr lang="en-US" sz="1200" dirty="0" err="1">
                <a:latin typeface="Sylfaen" panose="010A0502050306030303" pitchFamily="18" charset="0"/>
              </a:rPr>
              <a:t>სამინისტროს</a:t>
            </a:r>
            <a:r>
              <a:rPr lang="en-US" sz="1200" dirty="0">
                <a:latin typeface="Sylfaen" panose="010A0502050306030303" pitchFamily="18" charset="0"/>
              </a:rPr>
              <a:t> </a:t>
            </a:r>
            <a:r>
              <a:rPr lang="en-US" sz="1200" dirty="0" err="1">
                <a:latin typeface="Sylfaen" panose="010A0502050306030303" pitchFamily="18" charset="0"/>
              </a:rPr>
              <a:t>აღსრულების</a:t>
            </a:r>
            <a:r>
              <a:rPr lang="en-US" sz="1200" dirty="0">
                <a:latin typeface="Sylfaen" panose="010A0502050306030303" pitchFamily="18" charset="0"/>
              </a:rPr>
              <a:t> </a:t>
            </a:r>
            <a:r>
              <a:rPr lang="en-US" sz="1200" dirty="0" err="1">
                <a:latin typeface="Sylfaen" panose="010A0502050306030303" pitchFamily="18" charset="0"/>
              </a:rPr>
              <a:t>ეროვნული</a:t>
            </a:r>
            <a:r>
              <a:rPr lang="en-US" sz="1200" dirty="0">
                <a:latin typeface="Sylfaen" panose="010A0502050306030303" pitchFamily="18" charset="0"/>
              </a:rPr>
              <a:t> </a:t>
            </a:r>
            <a:r>
              <a:rPr lang="en-US" sz="1200" dirty="0" err="1">
                <a:latin typeface="Sylfaen" panose="010A0502050306030303" pitchFamily="18" charset="0"/>
              </a:rPr>
              <a:t>ბიუროს</a:t>
            </a:r>
            <a:r>
              <a:rPr lang="en-US" sz="1200" dirty="0">
                <a:latin typeface="Sylfaen" panose="010A0502050306030303" pitchFamily="18" charset="0"/>
              </a:rPr>
              <a:t> </a:t>
            </a:r>
            <a:r>
              <a:rPr lang="en-US" sz="1200" dirty="0" err="1">
                <a:latin typeface="Sylfaen" panose="010A0502050306030303" pitchFamily="18" charset="0"/>
              </a:rPr>
              <a:t>თბილისის</a:t>
            </a:r>
            <a:r>
              <a:rPr lang="en-US" sz="1200" dirty="0">
                <a:latin typeface="Sylfaen" panose="010A0502050306030303" pitchFamily="18" charset="0"/>
              </a:rPr>
              <a:t> </a:t>
            </a:r>
            <a:r>
              <a:rPr lang="en-US" sz="1200" dirty="0" err="1">
                <a:latin typeface="Sylfaen" panose="010A0502050306030303" pitchFamily="18" charset="0"/>
              </a:rPr>
              <a:t>სააღმსრულებლო</a:t>
            </a:r>
            <a:r>
              <a:rPr lang="en-US" sz="1200" dirty="0">
                <a:latin typeface="Sylfaen" panose="010A0502050306030303" pitchFamily="18" charset="0"/>
              </a:rPr>
              <a:t> </a:t>
            </a:r>
            <a:r>
              <a:rPr lang="en-US" sz="1200" dirty="0" err="1">
                <a:latin typeface="Sylfaen" panose="010A0502050306030303" pitchFamily="18" charset="0"/>
              </a:rPr>
              <a:t>ბიუროდან</a:t>
            </a:r>
            <a:r>
              <a:rPr lang="en-US" sz="1200" dirty="0">
                <a:latin typeface="Sylfaen" panose="010A0502050306030303" pitchFamily="18" charset="0"/>
              </a:rPr>
              <a:t> </a:t>
            </a:r>
            <a:r>
              <a:rPr lang="en-US" sz="1200" dirty="0" err="1">
                <a:latin typeface="Sylfaen" panose="010A0502050306030303" pitchFamily="18" charset="0"/>
              </a:rPr>
              <a:t>შემოსული</a:t>
            </a:r>
            <a:r>
              <a:rPr lang="en-US" sz="1200" dirty="0">
                <a:latin typeface="Sylfaen" panose="010A0502050306030303" pitchFamily="18" charset="0"/>
              </a:rPr>
              <a:t> </a:t>
            </a:r>
            <a:r>
              <a:rPr lang="en-US" sz="1200" dirty="0" err="1">
                <a:latin typeface="Sylfaen" panose="010A0502050306030303" pitchFamily="18" charset="0"/>
              </a:rPr>
              <a:t>ადმინისტრაციული</a:t>
            </a:r>
            <a:r>
              <a:rPr lang="en-US" sz="1200" dirty="0">
                <a:latin typeface="Sylfaen" panose="010A0502050306030303" pitchFamily="18" charset="0"/>
              </a:rPr>
              <a:t> </a:t>
            </a:r>
            <a:r>
              <a:rPr lang="en-US" sz="1200" dirty="0" err="1">
                <a:latin typeface="Sylfaen" panose="010A0502050306030303" pitchFamily="18" charset="0"/>
              </a:rPr>
              <a:t>სამართალდარღვევათა</a:t>
            </a:r>
            <a:r>
              <a:rPr lang="en-US" sz="1200" dirty="0">
                <a:latin typeface="Sylfaen" panose="010A0502050306030303" pitchFamily="18" charset="0"/>
              </a:rPr>
              <a:t> </a:t>
            </a:r>
            <a:r>
              <a:rPr lang="en-US" sz="1200" dirty="0" err="1">
                <a:latin typeface="Sylfaen" panose="010A0502050306030303" pitchFamily="18" charset="0"/>
              </a:rPr>
              <a:t>კოდექსით</a:t>
            </a:r>
            <a:r>
              <a:rPr lang="en-US" sz="1200" dirty="0">
                <a:latin typeface="Sylfaen" panose="010A0502050306030303" pitchFamily="18" charset="0"/>
              </a:rPr>
              <a:t> </a:t>
            </a:r>
            <a:r>
              <a:rPr lang="en-US" sz="1200" dirty="0" err="1">
                <a:latin typeface="Sylfaen" panose="010A0502050306030303" pitchFamily="18" charset="0"/>
              </a:rPr>
              <a:t>დაკისრენულ</a:t>
            </a:r>
            <a:r>
              <a:rPr lang="en-US" sz="1200" dirty="0">
                <a:latin typeface="Sylfaen" panose="010A0502050306030303" pitchFamily="18" charset="0"/>
              </a:rPr>
              <a:t> </a:t>
            </a:r>
            <a:r>
              <a:rPr lang="en-US" sz="1200" dirty="0" err="1">
                <a:latin typeface="Sylfaen" panose="010A0502050306030303" pitchFamily="18" charset="0"/>
              </a:rPr>
              <a:t>ჯარიმებზე</a:t>
            </a:r>
            <a:r>
              <a:rPr lang="en-US" sz="1200" dirty="0">
                <a:latin typeface="Sylfaen" panose="010A0502050306030303" pitchFamily="18" charset="0"/>
              </a:rPr>
              <a:t> </a:t>
            </a:r>
            <a:r>
              <a:rPr lang="en-US" sz="1200" dirty="0" err="1">
                <a:latin typeface="Sylfaen" panose="010A0502050306030303" pitchFamily="18" charset="0"/>
              </a:rPr>
              <a:t>გადაწყვეტილების</a:t>
            </a:r>
            <a:r>
              <a:rPr lang="en-US" sz="1200" dirty="0">
                <a:latin typeface="Sylfaen" panose="010A0502050306030303" pitchFamily="18" charset="0"/>
              </a:rPr>
              <a:t> </a:t>
            </a:r>
            <a:r>
              <a:rPr lang="en-US" sz="1200" dirty="0" err="1">
                <a:latin typeface="Sylfaen" panose="010A0502050306030303" pitchFamily="18" charset="0"/>
              </a:rPr>
              <a:t>შესრულების</a:t>
            </a:r>
            <a:r>
              <a:rPr lang="en-US" sz="1200" dirty="0">
                <a:latin typeface="Sylfaen" panose="010A0502050306030303" pitchFamily="18" charset="0"/>
              </a:rPr>
              <a:t> </a:t>
            </a:r>
            <a:r>
              <a:rPr lang="en-US" sz="1200" dirty="0" err="1">
                <a:latin typeface="Sylfaen" panose="010A0502050306030303" pitchFamily="18" charset="0"/>
              </a:rPr>
              <a:t>შესახებ</a:t>
            </a:r>
            <a:r>
              <a:rPr lang="en-US" sz="1200" dirty="0">
                <a:latin typeface="Sylfaen" panose="010A0502050306030303" pitchFamily="18" charset="0"/>
              </a:rPr>
              <a:t> 21 </a:t>
            </a:r>
            <a:r>
              <a:rPr lang="en-US" sz="1200" dirty="0" err="1">
                <a:latin typeface="Sylfaen" panose="010A0502050306030303" pitchFamily="18" charset="0"/>
              </a:rPr>
              <a:t>შეტყობინება</a:t>
            </a:r>
            <a:r>
              <a:rPr lang="en-US" sz="1200" dirty="0">
                <a:latin typeface="Sylfaen" panose="010A0502050306030303" pitchFamily="18" charset="0"/>
              </a:rPr>
              <a:t>. </a:t>
            </a:r>
            <a:r>
              <a:rPr lang="en-US" sz="1200" dirty="0" err="1">
                <a:latin typeface="Sylfaen" panose="010A0502050306030303" pitchFamily="18" charset="0"/>
              </a:rPr>
              <a:t>შესწავლის</a:t>
            </a:r>
            <a:r>
              <a:rPr lang="en-US" sz="1200" dirty="0">
                <a:latin typeface="Sylfaen" panose="010A0502050306030303" pitchFamily="18" charset="0"/>
              </a:rPr>
              <a:t> </a:t>
            </a:r>
            <a:r>
              <a:rPr lang="en-US" sz="1200" dirty="0" err="1">
                <a:latin typeface="Sylfaen" panose="010A0502050306030303" pitchFamily="18" charset="0"/>
              </a:rPr>
              <a:t>შედეგად</a:t>
            </a:r>
            <a:r>
              <a:rPr lang="en-US" sz="1200" dirty="0">
                <a:latin typeface="Sylfaen" panose="010A0502050306030303" pitchFamily="18" charset="0"/>
              </a:rPr>
              <a:t> </a:t>
            </a:r>
            <a:r>
              <a:rPr lang="en-US" sz="1200" dirty="0" err="1">
                <a:latin typeface="Sylfaen" panose="010A0502050306030303" pitchFamily="18" charset="0"/>
              </a:rPr>
              <a:t>წარდგენილი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შესაბამისი</a:t>
            </a:r>
            <a:r>
              <a:rPr lang="en-US" sz="1200" dirty="0">
                <a:latin typeface="Sylfaen" panose="010A0502050306030303" pitchFamily="18" charset="0"/>
              </a:rPr>
              <a:t> </a:t>
            </a:r>
            <a:r>
              <a:rPr lang="en-US" sz="1200" dirty="0" err="1">
                <a:latin typeface="Sylfaen" panose="010A0502050306030303" pitchFamily="18" charset="0"/>
              </a:rPr>
              <a:t>სამსახურეობრივი</a:t>
            </a:r>
            <a:r>
              <a:rPr lang="en-US" sz="1200" dirty="0">
                <a:latin typeface="Sylfaen" panose="010A0502050306030303" pitchFamily="18" charset="0"/>
              </a:rPr>
              <a:t> </a:t>
            </a:r>
            <a:r>
              <a:rPr lang="en-US" sz="1200" dirty="0" err="1">
                <a:latin typeface="Sylfaen" panose="010A0502050306030303" pitchFamily="18" charset="0"/>
              </a:rPr>
              <a:t>ბარათი</a:t>
            </a:r>
            <a:r>
              <a:rPr lang="en-US" sz="1200" dirty="0">
                <a:latin typeface="Sylfaen" panose="010A0502050306030303" pitchFamily="18" charset="0"/>
              </a:rPr>
              <a:t>;</a:t>
            </a:r>
          </a:p>
          <a:p>
            <a:pPr marL="0" lvl="0" indent="0" algn="just">
              <a:buNone/>
            </a:pPr>
            <a:endParaRPr lang="en-US" sz="1200" dirty="0" smtClean="0">
              <a:latin typeface="Sylfaen" panose="010A0502050306030303" pitchFamily="18" charset="0"/>
            </a:endParaRPr>
          </a:p>
          <a:p>
            <a:pPr lvl="0" algn="just">
              <a:lnSpc>
                <a:spcPct val="150000"/>
              </a:lnSpc>
            </a:pPr>
            <a:r>
              <a:rPr lang="en-US" sz="1200" dirty="0" err="1" smtClean="0">
                <a:latin typeface="Sylfaen" panose="010A0502050306030303" pitchFamily="18" charset="0"/>
              </a:rPr>
              <a:t>შესწავლილი</a:t>
            </a:r>
            <a:r>
              <a:rPr lang="en-US" sz="1200" dirty="0" smtClean="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მოკვლეული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სსიპ</a:t>
            </a:r>
            <a:r>
              <a:rPr lang="en-US" sz="1200" dirty="0">
                <a:latin typeface="Sylfaen" panose="010A0502050306030303" pitchFamily="18" charset="0"/>
              </a:rPr>
              <a:t> - </a:t>
            </a: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სამსახურის</a:t>
            </a:r>
            <a:r>
              <a:rPr lang="en-US" sz="1200" dirty="0">
                <a:latin typeface="Sylfaen" panose="010A0502050306030303" pitchFamily="18" charset="0"/>
              </a:rPr>
              <a:t> </a:t>
            </a:r>
            <a:r>
              <a:rPr lang="en-US" sz="1200" dirty="0" err="1">
                <a:latin typeface="Sylfaen" panose="010A0502050306030303" pitchFamily="18" charset="0"/>
              </a:rPr>
              <a:t>თანამშრომლებს</a:t>
            </a:r>
            <a:r>
              <a:rPr lang="en-US" sz="1200" dirty="0">
                <a:latin typeface="Sylfaen" panose="010A0502050306030303" pitchFamily="18" charset="0"/>
              </a:rPr>
              <a:t> </a:t>
            </a:r>
            <a:r>
              <a:rPr lang="en-US" sz="1200" dirty="0" err="1">
                <a:latin typeface="Sylfaen" panose="010A0502050306030303" pitchFamily="18" charset="0"/>
              </a:rPr>
              <a:t>შორის</a:t>
            </a:r>
            <a:r>
              <a:rPr lang="en-US" sz="1200" dirty="0">
                <a:latin typeface="Sylfaen" panose="010A0502050306030303" pitchFamily="18" charset="0"/>
              </a:rPr>
              <a:t> </a:t>
            </a:r>
            <a:r>
              <a:rPr lang="en-US" sz="1200" dirty="0" err="1">
                <a:latin typeface="Sylfaen" panose="010A0502050306030303" pitchFamily="18" charset="0"/>
              </a:rPr>
              <a:t>მომხდარი</a:t>
            </a:r>
            <a:r>
              <a:rPr lang="en-US" sz="1200" dirty="0">
                <a:latin typeface="Sylfaen" panose="010A0502050306030303" pitchFamily="18" charset="0"/>
              </a:rPr>
              <a:t> </a:t>
            </a:r>
            <a:r>
              <a:rPr lang="en-US" sz="1200" dirty="0" err="1">
                <a:latin typeface="Sylfaen" panose="010A0502050306030303" pitchFamily="18" charset="0"/>
              </a:rPr>
              <a:t>კომფლიქტი</a:t>
            </a:r>
            <a:r>
              <a:rPr lang="en-US" sz="1200" dirty="0">
                <a:latin typeface="Sylfaen" panose="010A0502050306030303" pitchFamily="18" charset="0"/>
              </a:rPr>
              <a:t> </a:t>
            </a:r>
            <a:r>
              <a:rPr lang="en-US" sz="1200" dirty="0" err="1">
                <a:latin typeface="Sylfaen" panose="010A0502050306030303" pitchFamily="18" charset="0"/>
              </a:rPr>
              <a:t>რაზედაც</a:t>
            </a:r>
            <a:r>
              <a:rPr lang="en-US" sz="1200" dirty="0">
                <a:latin typeface="Sylfaen" panose="010A0502050306030303" pitchFamily="18" charset="0"/>
              </a:rPr>
              <a:t> </a:t>
            </a:r>
            <a:r>
              <a:rPr lang="en-US" sz="1200" dirty="0" err="1">
                <a:latin typeface="Sylfaen" panose="010A0502050306030303" pitchFamily="18" charset="0"/>
              </a:rPr>
              <a:t>წარდგენილი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შესაბამისი</a:t>
            </a:r>
            <a:r>
              <a:rPr lang="en-US" sz="1200" dirty="0">
                <a:latin typeface="Sylfaen" panose="010A0502050306030303" pitchFamily="18" charset="0"/>
              </a:rPr>
              <a:t> </a:t>
            </a:r>
            <a:r>
              <a:rPr lang="en-US" sz="1200" dirty="0" err="1">
                <a:latin typeface="Sylfaen" panose="010A0502050306030303" pitchFamily="18" charset="0"/>
              </a:rPr>
              <a:t>დასკვნა</a:t>
            </a:r>
            <a:r>
              <a:rPr lang="en-US" sz="1200" dirty="0">
                <a:latin typeface="Sylfaen" panose="010A0502050306030303" pitchFamily="18" charset="0"/>
              </a:rPr>
              <a:t>;</a:t>
            </a:r>
            <a:endParaRPr lang="ka-GE" sz="1200" dirty="0">
              <a:latin typeface="Sylfaen" panose="010A0502050306030303" pitchFamily="18" charset="0"/>
            </a:endParaRPr>
          </a:p>
          <a:p>
            <a:pPr marL="0" lvl="0" indent="0" algn="just">
              <a:buNone/>
            </a:pPr>
            <a:endParaRPr lang="en-US" sz="1200" dirty="0">
              <a:latin typeface="Sylfaen" panose="010A0502050306030303" pitchFamily="18" charset="0"/>
            </a:endParaRPr>
          </a:p>
          <a:p>
            <a:pPr lvl="0" algn="just">
              <a:lnSpc>
                <a:spcPct val="150000"/>
              </a:lnSpc>
            </a:pPr>
            <a:r>
              <a:rPr lang="en-US" sz="1200" dirty="0" err="1">
                <a:latin typeface="Sylfaen" panose="010A0502050306030303" pitchFamily="18" charset="0"/>
              </a:rPr>
              <a:t>სსიპ</a:t>
            </a:r>
            <a:r>
              <a:rPr lang="en-US" sz="1200" dirty="0">
                <a:latin typeface="Sylfaen" panose="010A0502050306030303" pitchFamily="18" charset="0"/>
              </a:rPr>
              <a:t> - </a:t>
            </a: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სამსახურის</a:t>
            </a:r>
            <a:r>
              <a:rPr lang="en-US" sz="1200" dirty="0">
                <a:latin typeface="Sylfaen" panose="010A0502050306030303" pitchFamily="18" charset="0"/>
              </a:rPr>
              <a:t> </a:t>
            </a:r>
            <a:r>
              <a:rPr lang="en-US" sz="1200" dirty="0" err="1">
                <a:latin typeface="Sylfaen" panose="010A0502050306030303" pitchFamily="18" charset="0"/>
              </a:rPr>
              <a:t>დირექტორის</a:t>
            </a:r>
            <a:r>
              <a:rPr lang="en-US" sz="1200" dirty="0">
                <a:latin typeface="Sylfaen" panose="010A0502050306030303" pitchFamily="18" charset="0"/>
              </a:rPr>
              <a:t> </a:t>
            </a:r>
            <a:r>
              <a:rPr lang="en-US" sz="1200" dirty="0" err="1">
                <a:latin typeface="Sylfaen" panose="010A0502050306030303" pitchFamily="18" charset="0"/>
              </a:rPr>
              <a:t>ბრძანებით</a:t>
            </a:r>
            <a:r>
              <a:rPr lang="en-US" sz="1200" dirty="0">
                <a:latin typeface="Sylfaen" panose="010A0502050306030303" pitchFamily="18" charset="0"/>
              </a:rPr>
              <a:t> </a:t>
            </a:r>
            <a:r>
              <a:rPr lang="en-US" sz="1200" dirty="0" err="1">
                <a:latin typeface="Sylfaen" panose="010A0502050306030303" pitchFamily="18" charset="0"/>
              </a:rPr>
              <a:t>შექმნილი</a:t>
            </a:r>
            <a:r>
              <a:rPr lang="en-US" sz="1200" dirty="0">
                <a:latin typeface="Sylfaen" panose="010A0502050306030303" pitchFamily="18" charset="0"/>
              </a:rPr>
              <a:t> </a:t>
            </a:r>
            <a:r>
              <a:rPr lang="en-US" sz="1200" dirty="0" err="1">
                <a:latin typeface="Sylfaen" panose="010A0502050306030303" pitchFamily="18" charset="0"/>
              </a:rPr>
              <a:t>სამუშაო</a:t>
            </a:r>
            <a:r>
              <a:rPr lang="en-US" sz="1200" dirty="0">
                <a:latin typeface="Sylfaen" panose="010A0502050306030303" pitchFamily="18" charset="0"/>
              </a:rPr>
              <a:t> </a:t>
            </a:r>
            <a:r>
              <a:rPr lang="en-US" sz="1200" dirty="0" err="1">
                <a:latin typeface="Sylfaen" panose="010A0502050306030303" pitchFamily="18" charset="0"/>
              </a:rPr>
              <a:t>ჯგუფის</a:t>
            </a:r>
            <a:r>
              <a:rPr lang="en-US" sz="1200" dirty="0">
                <a:latin typeface="Sylfaen" panose="010A0502050306030303" pitchFamily="18" charset="0"/>
              </a:rPr>
              <a:t> </a:t>
            </a:r>
            <a:r>
              <a:rPr lang="en-US" sz="1200" dirty="0" err="1">
                <a:latin typeface="Sylfaen" panose="010A0502050306030303" pitchFamily="18" charset="0"/>
              </a:rPr>
              <a:t>მიერ</a:t>
            </a:r>
            <a:r>
              <a:rPr lang="en-US" sz="1200" dirty="0">
                <a:latin typeface="Sylfaen" panose="010A0502050306030303" pitchFamily="18" charset="0"/>
              </a:rPr>
              <a:t> </a:t>
            </a:r>
            <a:r>
              <a:rPr lang="en-US" sz="1200" dirty="0" err="1">
                <a:latin typeface="Sylfaen" panose="010A0502050306030303" pitchFamily="18" charset="0"/>
              </a:rPr>
              <a:t>შესწავლილი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ვ. </a:t>
            </a:r>
            <a:r>
              <a:rPr lang="en-US" sz="1200" dirty="0" err="1">
                <a:latin typeface="Sylfaen" panose="010A0502050306030303" pitchFamily="18" charset="0"/>
              </a:rPr>
              <a:t>სანიკიძის</a:t>
            </a:r>
            <a:r>
              <a:rPr lang="en-US" sz="1200" dirty="0">
                <a:latin typeface="Sylfaen" panose="010A0502050306030303" pitchFamily="18" charset="0"/>
              </a:rPr>
              <a:t> </a:t>
            </a:r>
            <a:r>
              <a:rPr lang="en-US" sz="1200" dirty="0" err="1">
                <a:latin typeface="Sylfaen" panose="010A0502050306030303" pitchFamily="18" charset="0"/>
              </a:rPr>
              <a:t>სახელობის</a:t>
            </a:r>
            <a:r>
              <a:rPr lang="en-US" sz="1200" dirty="0">
                <a:latin typeface="Sylfaen" panose="010A0502050306030303" pitchFamily="18" charset="0"/>
              </a:rPr>
              <a:t> </a:t>
            </a:r>
            <a:r>
              <a:rPr lang="en-US" sz="1200" dirty="0" err="1">
                <a:latin typeface="Sylfaen" panose="010A0502050306030303" pitchFamily="18" charset="0"/>
              </a:rPr>
              <a:t>ომის</a:t>
            </a:r>
            <a:r>
              <a:rPr lang="en-US" sz="1200" dirty="0">
                <a:latin typeface="Sylfaen" panose="010A0502050306030303" pitchFamily="18" charset="0"/>
              </a:rPr>
              <a:t> </a:t>
            </a:r>
            <a:r>
              <a:rPr lang="en-US" sz="1200" dirty="0" err="1">
                <a:latin typeface="Sylfaen" panose="010A0502050306030303" pitchFamily="18" charset="0"/>
              </a:rPr>
              <a:t>ვეტერანთა</a:t>
            </a:r>
            <a:r>
              <a:rPr lang="en-US" sz="1200" dirty="0">
                <a:latin typeface="Sylfaen" panose="010A0502050306030303" pitchFamily="18" charset="0"/>
              </a:rPr>
              <a:t> </a:t>
            </a:r>
            <a:r>
              <a:rPr lang="en-US" sz="1200" dirty="0" err="1">
                <a:latin typeface="Sylfaen" panose="010A0502050306030303" pitchFamily="18" charset="0"/>
              </a:rPr>
              <a:t>კლინიკურ</a:t>
            </a:r>
            <a:r>
              <a:rPr lang="en-US" sz="1200" dirty="0">
                <a:latin typeface="Sylfaen" panose="010A0502050306030303" pitchFamily="18" charset="0"/>
              </a:rPr>
              <a:t> </a:t>
            </a:r>
            <a:r>
              <a:rPr lang="en-US" sz="1200" dirty="0" err="1">
                <a:latin typeface="Sylfaen" panose="010A0502050306030303" pitchFamily="18" charset="0"/>
              </a:rPr>
              <a:t>ჰოსპიტალში</a:t>
            </a:r>
            <a:r>
              <a:rPr lang="en-US" sz="1200" dirty="0">
                <a:latin typeface="Sylfaen" panose="010A0502050306030303" pitchFamily="18" charset="0"/>
              </a:rPr>
              <a:t> </a:t>
            </a:r>
            <a:r>
              <a:rPr lang="en-US" sz="1200" dirty="0" err="1">
                <a:latin typeface="Sylfaen" panose="010A0502050306030303" pitchFamily="18" charset="0"/>
              </a:rPr>
              <a:t>ჩატარებული</a:t>
            </a:r>
            <a:r>
              <a:rPr lang="en-US" sz="1200" dirty="0">
                <a:latin typeface="Sylfaen" panose="010A0502050306030303" pitchFamily="18" charset="0"/>
              </a:rPr>
              <a:t> </a:t>
            </a:r>
            <a:r>
              <a:rPr lang="en-US" sz="1200" dirty="0" err="1">
                <a:latin typeface="Sylfaen" panose="010A0502050306030303" pitchFamily="18" charset="0"/>
              </a:rPr>
              <a:t>ინვენტარიზაციის</a:t>
            </a:r>
            <a:r>
              <a:rPr lang="en-US" sz="1200" dirty="0">
                <a:latin typeface="Sylfaen" panose="010A0502050306030303" pitchFamily="18" charset="0"/>
              </a:rPr>
              <a:t> </a:t>
            </a:r>
            <a:r>
              <a:rPr lang="en-US" sz="1200" dirty="0" err="1">
                <a:latin typeface="Sylfaen" panose="010A0502050306030303" pitchFamily="18" charset="0"/>
              </a:rPr>
              <a:t>შედეგები</a:t>
            </a:r>
            <a:r>
              <a:rPr lang="en-US" sz="1200" dirty="0">
                <a:latin typeface="Sylfaen" panose="010A0502050306030303" pitchFamily="18" charset="0"/>
              </a:rPr>
              <a:t>, </a:t>
            </a:r>
            <a:r>
              <a:rPr lang="en-US" sz="1200" dirty="0" err="1">
                <a:latin typeface="Sylfaen" panose="010A0502050306030303" pitchFamily="18" charset="0"/>
              </a:rPr>
              <a:t>რაზედაც</a:t>
            </a:r>
            <a:r>
              <a:rPr lang="en-US" sz="1200" dirty="0">
                <a:latin typeface="Sylfaen" panose="010A0502050306030303" pitchFamily="18" charset="0"/>
              </a:rPr>
              <a:t> </a:t>
            </a:r>
            <a:r>
              <a:rPr lang="en-US" sz="1200" dirty="0" err="1">
                <a:latin typeface="Sylfaen" panose="010A0502050306030303" pitchFamily="18" charset="0"/>
              </a:rPr>
              <a:t>შედგენილი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შესაბამისი</a:t>
            </a:r>
            <a:r>
              <a:rPr lang="en-US" sz="1200" dirty="0">
                <a:latin typeface="Sylfaen" panose="010A0502050306030303" pitchFamily="18" charset="0"/>
              </a:rPr>
              <a:t> </a:t>
            </a:r>
            <a:r>
              <a:rPr lang="en-US" sz="1200" dirty="0" err="1">
                <a:latin typeface="Sylfaen" panose="010A0502050306030303" pitchFamily="18" charset="0"/>
              </a:rPr>
              <a:t>აქტი</a:t>
            </a:r>
            <a:r>
              <a:rPr lang="en-US" sz="1200" dirty="0">
                <a:latin typeface="Sylfaen" panose="010A0502050306030303" pitchFamily="18" charset="0"/>
              </a:rPr>
              <a:t>;</a:t>
            </a:r>
          </a:p>
          <a:p>
            <a:pPr marL="0" lvl="0" indent="0" algn="just">
              <a:buNone/>
            </a:pPr>
            <a:endParaRPr lang="en-US" sz="1200" dirty="0">
              <a:latin typeface="Sylfaen" panose="010A0502050306030303" pitchFamily="18" charset="0"/>
            </a:endParaRPr>
          </a:p>
          <a:p>
            <a:pPr algn="just">
              <a:lnSpc>
                <a:spcPct val="150000"/>
              </a:lnSpc>
            </a:pPr>
            <a:r>
              <a:rPr lang="en-US" sz="1200" dirty="0">
                <a:latin typeface="Sylfaen" panose="010A0502050306030303" pitchFamily="18" charset="0"/>
              </a:rPr>
              <a:t>2019 </a:t>
            </a:r>
            <a:r>
              <a:rPr lang="en-US" sz="1200" dirty="0" err="1">
                <a:latin typeface="Sylfaen" panose="010A0502050306030303" pitchFamily="18" charset="0"/>
              </a:rPr>
              <a:t>წლის</a:t>
            </a:r>
            <a:r>
              <a:rPr lang="en-US" sz="1200" dirty="0">
                <a:latin typeface="Sylfaen" panose="010A0502050306030303" pitchFamily="18" charset="0"/>
              </a:rPr>
              <a:t> 18 </a:t>
            </a:r>
            <a:r>
              <a:rPr lang="en-US" sz="1200" dirty="0" err="1">
                <a:latin typeface="Sylfaen" panose="010A0502050306030303" pitchFamily="18" charset="0"/>
              </a:rPr>
              <a:t>იანვრის</a:t>
            </a:r>
            <a:r>
              <a:rPr lang="en-US" sz="1200" dirty="0">
                <a:latin typeface="Sylfaen" panose="010A0502050306030303" pitchFamily="18" charset="0"/>
              </a:rPr>
              <a:t> N 0879 </a:t>
            </a:r>
            <a:r>
              <a:rPr lang="en-US" sz="1200" dirty="0" err="1">
                <a:latin typeface="Sylfaen" panose="010A0502050306030303" pitchFamily="18" charset="0"/>
              </a:rPr>
              <a:t>ბრძანების</a:t>
            </a:r>
            <a:r>
              <a:rPr lang="en-US" sz="1200" dirty="0">
                <a:latin typeface="Sylfaen" panose="010A0502050306030303" pitchFamily="18" charset="0"/>
              </a:rPr>
              <a:t> </a:t>
            </a:r>
            <a:r>
              <a:rPr lang="en-US" sz="1200" dirty="0" err="1">
                <a:latin typeface="Sylfaen" panose="010A0502050306030303" pitchFamily="18" charset="0"/>
              </a:rPr>
              <a:t>თანახმად</a:t>
            </a:r>
            <a:r>
              <a:rPr lang="en-US" sz="1200" dirty="0">
                <a:latin typeface="Sylfaen" panose="010A0502050306030303" pitchFamily="18" charset="0"/>
              </a:rPr>
              <a:t> </a:t>
            </a:r>
            <a:r>
              <a:rPr lang="en-US" sz="1200" dirty="0" err="1">
                <a:latin typeface="Sylfaen" panose="010A0502050306030303" pitchFamily="18" charset="0"/>
              </a:rPr>
              <a:t>მონიტორინგისა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აუდიტის</a:t>
            </a:r>
            <a:r>
              <a:rPr lang="en-US" sz="1200" dirty="0">
                <a:latin typeface="Sylfaen" panose="010A0502050306030303" pitchFamily="18" charset="0"/>
              </a:rPr>
              <a:t> </a:t>
            </a:r>
            <a:r>
              <a:rPr lang="en-US" sz="1200" dirty="0" err="1">
                <a:latin typeface="Sylfaen" panose="010A0502050306030303" pitchFamily="18" charset="0"/>
              </a:rPr>
              <a:t>სამმართველოს</a:t>
            </a:r>
            <a:r>
              <a:rPr lang="en-US" sz="1200" dirty="0">
                <a:latin typeface="Sylfaen" panose="010A0502050306030303" pitchFamily="18" charset="0"/>
              </a:rPr>
              <a:t> </a:t>
            </a:r>
            <a:r>
              <a:rPr lang="en-US" sz="1200" dirty="0" err="1">
                <a:latin typeface="Sylfaen" panose="010A0502050306030303" pitchFamily="18" charset="0"/>
              </a:rPr>
              <a:t>მიერ</a:t>
            </a:r>
            <a:r>
              <a:rPr lang="en-US" sz="1200" dirty="0">
                <a:latin typeface="Sylfaen" panose="010A0502050306030303" pitchFamily="18" charset="0"/>
              </a:rPr>
              <a:t> </a:t>
            </a:r>
            <a:r>
              <a:rPr lang="en-US" sz="1200" dirty="0" err="1">
                <a:latin typeface="Sylfaen" panose="010A0502050306030303" pitchFamily="18" charset="0"/>
              </a:rPr>
              <a:t>ყოველდღიურად</a:t>
            </a:r>
            <a:r>
              <a:rPr lang="en-US" sz="1200" dirty="0">
                <a:latin typeface="Sylfaen" panose="010A0502050306030303" pitchFamily="18" charset="0"/>
              </a:rPr>
              <a:t> </a:t>
            </a:r>
            <a:r>
              <a:rPr lang="en-US" sz="1200" dirty="0" err="1">
                <a:latin typeface="Sylfaen" panose="010A0502050306030303" pitchFamily="18" charset="0"/>
              </a:rPr>
              <a:t>ტარდება</a:t>
            </a:r>
            <a:r>
              <a:rPr lang="en-US" sz="1200" dirty="0">
                <a:latin typeface="Sylfaen" panose="010A0502050306030303" pitchFamily="18" charset="0"/>
              </a:rPr>
              <a:t> </a:t>
            </a:r>
            <a:r>
              <a:rPr lang="en-US" sz="1200" dirty="0" err="1">
                <a:latin typeface="Sylfaen" panose="010A0502050306030303" pitchFamily="18" charset="0"/>
              </a:rPr>
              <a:t>როგორც</a:t>
            </a:r>
            <a:r>
              <a:rPr lang="en-US" sz="1200" dirty="0">
                <a:latin typeface="Sylfaen" panose="010A0502050306030303" pitchFamily="18" charset="0"/>
              </a:rPr>
              <a:t> </a:t>
            </a:r>
            <a:r>
              <a:rPr lang="en-US" sz="1200" dirty="0" err="1">
                <a:latin typeface="Sylfaen" panose="010A0502050306030303" pitchFamily="18" charset="0"/>
              </a:rPr>
              <a:t>ადმინისტრაციულ</a:t>
            </a:r>
            <a:r>
              <a:rPr lang="en-US" sz="1200" dirty="0">
                <a:latin typeface="Sylfaen" panose="010A0502050306030303" pitchFamily="18" charset="0"/>
              </a:rPr>
              <a:t> </a:t>
            </a:r>
            <a:r>
              <a:rPr lang="en-US" sz="1200" dirty="0" err="1">
                <a:latin typeface="Sylfaen" panose="010A0502050306030303" pitchFamily="18" charset="0"/>
              </a:rPr>
              <a:t>შენობაში</a:t>
            </a:r>
            <a:r>
              <a:rPr lang="en-US" sz="1200" dirty="0">
                <a:latin typeface="Sylfaen" panose="010A0502050306030303" pitchFamily="18" charset="0"/>
              </a:rPr>
              <a:t> </a:t>
            </a:r>
            <a:r>
              <a:rPr lang="en-US" sz="1200" dirty="0" err="1">
                <a:latin typeface="Sylfaen" panose="010A0502050306030303" pitchFamily="18" charset="0"/>
              </a:rPr>
              <a:t>ასევე</a:t>
            </a:r>
            <a:r>
              <a:rPr lang="en-US" sz="1200" dirty="0">
                <a:latin typeface="Sylfaen" panose="010A0502050306030303" pitchFamily="18" charset="0"/>
              </a:rPr>
              <a:t> ქ. </a:t>
            </a:r>
            <a:r>
              <a:rPr lang="en-US" sz="1200" dirty="0" err="1">
                <a:latin typeface="Sylfaen" panose="010A0502050306030303" pitchFamily="18" charset="0"/>
              </a:rPr>
              <a:t>თბილისის</a:t>
            </a:r>
            <a:r>
              <a:rPr lang="en-US" sz="1200" dirty="0">
                <a:latin typeface="Sylfaen" panose="010A0502050306030303" pitchFamily="18" charset="0"/>
              </a:rPr>
              <a:t> </a:t>
            </a:r>
            <a:r>
              <a:rPr lang="en-US" sz="1200" dirty="0" err="1">
                <a:latin typeface="Sylfaen" panose="010A0502050306030303" pitchFamily="18" charset="0"/>
              </a:rPr>
              <a:t>რაიონულ</a:t>
            </a:r>
            <a:r>
              <a:rPr lang="en-US" sz="1200" dirty="0">
                <a:latin typeface="Sylfaen" panose="010A0502050306030303" pitchFamily="18" charset="0"/>
              </a:rPr>
              <a:t> </a:t>
            </a:r>
            <a:r>
              <a:rPr lang="en-US" sz="1200" dirty="0" err="1">
                <a:latin typeface="Sylfaen" panose="010A0502050306030303" pitchFamily="18" charset="0"/>
              </a:rPr>
              <a:t>გამგეობებში</a:t>
            </a:r>
            <a:r>
              <a:rPr lang="en-US" sz="1200" dirty="0">
                <a:latin typeface="Sylfaen" panose="010A0502050306030303" pitchFamily="18" charset="0"/>
              </a:rPr>
              <a:t> </a:t>
            </a:r>
            <a:r>
              <a:rPr lang="en-US" sz="1200" dirty="0" err="1">
                <a:latin typeface="Sylfaen" panose="010A0502050306030303" pitchFamily="18" charset="0"/>
              </a:rPr>
              <a:t>განთავსებულ</a:t>
            </a:r>
            <a:r>
              <a:rPr lang="en-US" sz="1200" dirty="0">
                <a:latin typeface="Sylfaen" panose="010A0502050306030303" pitchFamily="18" charset="0"/>
              </a:rPr>
              <a:t> </a:t>
            </a:r>
            <a:r>
              <a:rPr lang="en-US" sz="1200" dirty="0" err="1">
                <a:latin typeface="Sylfaen" panose="010A0502050306030303" pitchFamily="18" charset="0"/>
              </a:rPr>
              <a:t>სსიპ</a:t>
            </a:r>
            <a:r>
              <a:rPr lang="en-US" sz="1200" dirty="0">
                <a:latin typeface="Sylfaen" panose="010A0502050306030303" pitchFamily="18" charset="0"/>
              </a:rPr>
              <a:t> </a:t>
            </a: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სამსახურის</a:t>
            </a:r>
            <a:r>
              <a:rPr lang="en-US" sz="1200" dirty="0">
                <a:latin typeface="Sylfaen" panose="010A0502050306030303" pitchFamily="18" charset="0"/>
              </a:rPr>
              <a:t> </a:t>
            </a:r>
            <a:r>
              <a:rPr lang="en-US" sz="1200" dirty="0" err="1">
                <a:latin typeface="Sylfaen" panose="010A0502050306030303" pitchFamily="18" charset="0"/>
              </a:rPr>
              <a:t>თანამშრომელთა</a:t>
            </a:r>
            <a:r>
              <a:rPr lang="en-US" sz="1200" dirty="0">
                <a:latin typeface="Sylfaen" panose="010A0502050306030303" pitchFamily="18" charset="0"/>
              </a:rPr>
              <a:t> </a:t>
            </a:r>
            <a:r>
              <a:rPr lang="en-US" sz="1200" dirty="0" err="1">
                <a:latin typeface="Sylfaen" panose="010A0502050306030303" pitchFamily="18" charset="0"/>
              </a:rPr>
              <a:t>სამსახურში</a:t>
            </a:r>
            <a:r>
              <a:rPr lang="en-US" sz="1200" dirty="0">
                <a:latin typeface="Sylfaen" panose="010A0502050306030303" pitchFamily="18" charset="0"/>
              </a:rPr>
              <a:t> </a:t>
            </a:r>
            <a:r>
              <a:rPr lang="en-US" sz="1200" dirty="0" err="1">
                <a:latin typeface="Sylfaen" panose="010A0502050306030303" pitchFamily="18" charset="0"/>
              </a:rPr>
              <a:t>გამოცხადებისა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წასვლის</a:t>
            </a:r>
            <a:r>
              <a:rPr lang="en-US" sz="1200" dirty="0">
                <a:latin typeface="Sylfaen" panose="010A0502050306030303" pitchFamily="18" charset="0"/>
              </a:rPr>
              <a:t> </a:t>
            </a:r>
            <a:r>
              <a:rPr lang="en-US" sz="1200" dirty="0" err="1">
                <a:latin typeface="Sylfaen" panose="010A0502050306030303" pitchFamily="18" charset="0"/>
              </a:rPr>
              <a:t>დროის</a:t>
            </a:r>
            <a:r>
              <a:rPr lang="en-US" sz="1200" dirty="0">
                <a:latin typeface="Sylfaen" panose="010A0502050306030303" pitchFamily="18" charset="0"/>
              </a:rPr>
              <a:t> </a:t>
            </a:r>
            <a:r>
              <a:rPr lang="en-US" sz="1200" dirty="0" err="1">
                <a:latin typeface="Sylfaen" panose="010A0502050306030303" pitchFamily="18" charset="0"/>
              </a:rPr>
              <a:t>მონიტორინგი</a:t>
            </a:r>
            <a:r>
              <a:rPr lang="en-US" sz="1200" dirty="0">
                <a:latin typeface="Sylfaen" panose="010A0502050306030303" pitchFamily="18" charset="0"/>
              </a:rPr>
              <a:t>, </a:t>
            </a:r>
            <a:r>
              <a:rPr lang="en-US" sz="1200" dirty="0" err="1">
                <a:latin typeface="Sylfaen" panose="010A0502050306030303" pitchFamily="18" charset="0"/>
              </a:rPr>
              <a:t>რაზედაც</a:t>
            </a:r>
            <a:r>
              <a:rPr lang="en-US" sz="1200" dirty="0">
                <a:latin typeface="Sylfaen" panose="010A0502050306030303" pitchFamily="18" charset="0"/>
              </a:rPr>
              <a:t> </a:t>
            </a:r>
            <a:r>
              <a:rPr lang="en-US" sz="1200" dirty="0" err="1">
                <a:latin typeface="Sylfaen" panose="010A0502050306030303" pitchFamily="18" charset="0"/>
              </a:rPr>
              <a:t>ყოველი</a:t>
            </a:r>
            <a:r>
              <a:rPr lang="en-US" sz="1200" dirty="0">
                <a:latin typeface="Sylfaen" panose="010A0502050306030303" pitchFamily="18" charset="0"/>
              </a:rPr>
              <a:t> </a:t>
            </a:r>
            <a:r>
              <a:rPr lang="en-US" sz="1200" dirty="0" err="1">
                <a:latin typeface="Sylfaen" panose="010A0502050306030303" pitchFamily="18" charset="0"/>
              </a:rPr>
              <a:t>მომდევნო</a:t>
            </a:r>
            <a:r>
              <a:rPr lang="en-US" sz="1200" dirty="0">
                <a:latin typeface="Sylfaen" panose="010A0502050306030303" pitchFamily="18" charset="0"/>
              </a:rPr>
              <a:t> </a:t>
            </a:r>
            <a:r>
              <a:rPr lang="en-US" sz="1200" dirty="0" err="1">
                <a:latin typeface="Sylfaen" panose="010A0502050306030303" pitchFamily="18" charset="0"/>
              </a:rPr>
              <a:t>თვის</a:t>
            </a:r>
            <a:r>
              <a:rPr lang="en-US" sz="1200" dirty="0">
                <a:latin typeface="Sylfaen" panose="010A0502050306030303" pitchFamily="18" charset="0"/>
              </a:rPr>
              <a:t> 10 </a:t>
            </a:r>
            <a:r>
              <a:rPr lang="en-US" sz="1200" dirty="0" err="1">
                <a:latin typeface="Sylfaen" panose="010A0502050306030303" pitchFamily="18" charset="0"/>
              </a:rPr>
              <a:t>რიცხვში</a:t>
            </a:r>
            <a:r>
              <a:rPr lang="en-US" sz="1200" dirty="0">
                <a:latin typeface="Sylfaen" panose="010A0502050306030303" pitchFamily="18" charset="0"/>
              </a:rPr>
              <a:t> </a:t>
            </a:r>
            <a:r>
              <a:rPr lang="en-US" sz="1200" dirty="0" err="1">
                <a:latin typeface="Sylfaen" panose="010A0502050306030303" pitchFamily="18" charset="0"/>
              </a:rPr>
              <a:t>ანგარიში</a:t>
            </a:r>
            <a:r>
              <a:rPr lang="en-US" sz="1200" dirty="0">
                <a:latin typeface="Sylfaen" panose="010A0502050306030303" pitchFamily="18" charset="0"/>
              </a:rPr>
              <a:t> </a:t>
            </a:r>
            <a:r>
              <a:rPr lang="en-US" sz="1200" dirty="0" err="1">
                <a:latin typeface="Sylfaen" panose="010A0502050306030303" pitchFamily="18" charset="0"/>
              </a:rPr>
              <a:t>წარედგინება</a:t>
            </a:r>
            <a:r>
              <a:rPr lang="en-US" sz="1200" dirty="0">
                <a:latin typeface="Sylfaen" panose="010A0502050306030303" pitchFamily="18" charset="0"/>
              </a:rPr>
              <a:t> </a:t>
            </a:r>
            <a:r>
              <a:rPr lang="en-US" sz="1200" dirty="0" err="1">
                <a:latin typeface="Sylfaen" panose="010A0502050306030303" pitchFamily="18" charset="0"/>
              </a:rPr>
              <a:t>სამსახურის</a:t>
            </a:r>
            <a:r>
              <a:rPr lang="en-US" sz="1200" dirty="0">
                <a:latin typeface="Sylfaen" panose="010A0502050306030303" pitchFamily="18" charset="0"/>
              </a:rPr>
              <a:t> </a:t>
            </a:r>
            <a:r>
              <a:rPr lang="en-US" sz="1200" dirty="0" err="1">
                <a:latin typeface="Sylfaen" panose="010A0502050306030303" pitchFamily="18" charset="0"/>
              </a:rPr>
              <a:t>დირექტორს</a:t>
            </a:r>
            <a:r>
              <a:rPr lang="en-US" sz="1200" dirty="0" smtClean="0">
                <a:latin typeface="Sylfaen" panose="010A0502050306030303" pitchFamily="18" charset="0"/>
              </a:rPr>
              <a:t>.</a:t>
            </a:r>
            <a:endParaRPr lang="ka-GE" sz="1200" dirty="0" smtClean="0">
              <a:latin typeface="Sylfaen" panose="010A0502050306030303" pitchFamily="18" charset="0"/>
            </a:endParaRPr>
          </a:p>
          <a:p>
            <a:pPr marL="0" indent="0" algn="just">
              <a:lnSpc>
                <a:spcPct val="150000"/>
              </a:lnSpc>
              <a:buNone/>
            </a:pPr>
            <a:endParaRPr lang="ka-GE" sz="1200" dirty="0" smtClean="0">
              <a:latin typeface="Sylfaen" panose="010A0502050306030303" pitchFamily="18" charset="0"/>
            </a:endParaRPr>
          </a:p>
          <a:p>
            <a:pPr lvl="0" algn="just">
              <a:lnSpc>
                <a:spcPct val="150000"/>
              </a:lnSpc>
            </a:pPr>
            <a:r>
              <a:rPr lang="ka-GE" sz="1200" dirty="0" smtClean="0"/>
              <a:t>წარმოდგენილ იქნა, </a:t>
            </a:r>
            <a:r>
              <a:rPr lang="en-US" sz="1200" dirty="0" smtClean="0"/>
              <a:t>,,</a:t>
            </a:r>
            <a:r>
              <a:rPr lang="en-US" sz="1200" dirty="0" err="1"/>
              <a:t>ინფორმაციის</a:t>
            </a:r>
            <a:r>
              <a:rPr lang="en-US" sz="1200" dirty="0"/>
              <a:t> </a:t>
            </a:r>
            <a:r>
              <a:rPr lang="en-US" sz="1200" dirty="0" err="1"/>
              <a:t>თავისუფლების</a:t>
            </a:r>
            <a:r>
              <a:rPr lang="en-US" sz="1200" dirty="0"/>
              <a:t> </a:t>
            </a:r>
            <a:r>
              <a:rPr lang="en-US" sz="1200" dirty="0" err="1"/>
              <a:t>განვითარების</a:t>
            </a:r>
            <a:r>
              <a:rPr lang="en-US" sz="1200" dirty="0"/>
              <a:t> </a:t>
            </a:r>
            <a:r>
              <a:rPr lang="en-US" sz="1200" dirty="0" err="1"/>
              <a:t>ინსტიტუტის</a:t>
            </a:r>
            <a:r>
              <a:rPr lang="en-US" sz="1200" dirty="0"/>
              <a:t>" 2019 </a:t>
            </a:r>
            <a:r>
              <a:rPr lang="en-US" sz="1200" dirty="0" err="1"/>
              <a:t>წლის</a:t>
            </a:r>
            <a:r>
              <a:rPr lang="en-US" sz="1200" dirty="0"/>
              <a:t> 9 </a:t>
            </a:r>
            <a:r>
              <a:rPr lang="en-US" sz="1200" dirty="0" err="1"/>
              <a:t>დეკემბრის</a:t>
            </a:r>
            <a:r>
              <a:rPr lang="en-US" sz="1200" dirty="0"/>
              <a:t> №FOI12/19-094 </a:t>
            </a:r>
            <a:r>
              <a:rPr lang="en-US" sz="1200" dirty="0" err="1"/>
              <a:t>განცხადებაში</a:t>
            </a:r>
            <a:r>
              <a:rPr lang="en-US" sz="1200" dirty="0"/>
              <a:t> 23-ე </a:t>
            </a:r>
            <a:r>
              <a:rPr lang="en-US" sz="1200" dirty="0" err="1"/>
              <a:t>პუნქტით</a:t>
            </a:r>
            <a:r>
              <a:rPr lang="en-US" sz="1200" dirty="0"/>
              <a:t> </a:t>
            </a:r>
            <a:r>
              <a:rPr lang="en-US" sz="1200" dirty="0" err="1"/>
              <a:t>მოთხოვნილი</a:t>
            </a:r>
            <a:r>
              <a:rPr lang="en-US" sz="1200" dirty="0"/>
              <a:t> </a:t>
            </a:r>
            <a:r>
              <a:rPr lang="en-US" sz="1200" dirty="0" err="1"/>
              <a:t>ინფორმაცია</a:t>
            </a:r>
            <a:r>
              <a:rPr lang="en-US" sz="1200" dirty="0"/>
              <a:t>, </a:t>
            </a:r>
            <a:r>
              <a:rPr lang="en-US" sz="1200" dirty="0" err="1"/>
              <a:t>კერძოდ</a:t>
            </a:r>
            <a:r>
              <a:rPr lang="en-US" sz="1200" dirty="0"/>
              <a:t>, </a:t>
            </a:r>
            <a:r>
              <a:rPr lang="en-US" sz="1200" dirty="0" err="1"/>
              <a:t>მონიტორინგისა</a:t>
            </a:r>
            <a:r>
              <a:rPr lang="en-US" sz="1200" dirty="0"/>
              <a:t> </a:t>
            </a:r>
            <a:r>
              <a:rPr lang="en-US" sz="1200" dirty="0" err="1"/>
              <a:t>და</a:t>
            </a:r>
            <a:r>
              <a:rPr lang="en-US" sz="1200" dirty="0"/>
              <a:t> </a:t>
            </a:r>
            <a:r>
              <a:rPr lang="en-US" sz="1200" dirty="0" err="1"/>
              <a:t>აუდიტის</a:t>
            </a:r>
            <a:r>
              <a:rPr lang="en-US" sz="1200" dirty="0"/>
              <a:t> </a:t>
            </a:r>
            <a:r>
              <a:rPr lang="en-US" sz="1200" dirty="0" err="1"/>
              <a:t>სამმართველოს</a:t>
            </a:r>
            <a:r>
              <a:rPr lang="en-US" sz="1200" dirty="0"/>
              <a:t> </a:t>
            </a:r>
            <a:r>
              <a:rPr lang="en-US" sz="1200" dirty="0" err="1"/>
              <a:t>მიერ</a:t>
            </a:r>
            <a:r>
              <a:rPr lang="en-US" sz="1200" dirty="0"/>
              <a:t> 2018-2019 </a:t>
            </a:r>
            <a:r>
              <a:rPr lang="en-US" sz="1200" dirty="0" err="1"/>
              <a:t>წლებში</a:t>
            </a:r>
            <a:r>
              <a:rPr lang="en-US" sz="1200" dirty="0"/>
              <a:t> </a:t>
            </a:r>
            <a:r>
              <a:rPr lang="en-US" sz="1200" dirty="0" err="1"/>
              <a:t>ჩატარებული</a:t>
            </a:r>
            <a:r>
              <a:rPr lang="en-US" sz="1200" dirty="0"/>
              <a:t> </a:t>
            </a:r>
            <a:r>
              <a:rPr lang="en-US" sz="1200" dirty="0" err="1"/>
              <a:t>აუდიტორული</a:t>
            </a:r>
            <a:r>
              <a:rPr lang="en-US" sz="1200" dirty="0"/>
              <a:t> </a:t>
            </a:r>
            <a:r>
              <a:rPr lang="en-US" sz="1200" dirty="0" err="1"/>
              <a:t>შემოწმებების</a:t>
            </a:r>
            <a:r>
              <a:rPr lang="en-US" sz="1200" dirty="0"/>
              <a:t> </a:t>
            </a:r>
            <a:r>
              <a:rPr lang="en-US" sz="1200" dirty="0" err="1"/>
              <a:t>ანგარიში</a:t>
            </a:r>
            <a:r>
              <a:rPr lang="en-US" sz="1200" dirty="0"/>
              <a:t>;</a:t>
            </a:r>
          </a:p>
          <a:p>
            <a:pPr marL="0" lvl="0" indent="0" algn="just">
              <a:buNone/>
            </a:pPr>
            <a:endParaRPr lang="ka-GE" sz="1200" dirty="0" smtClean="0"/>
          </a:p>
          <a:p>
            <a:pPr marL="0" lvl="0" indent="0" algn="just">
              <a:buNone/>
            </a:pPr>
            <a:endParaRPr lang="ka-GE" sz="1200" dirty="0"/>
          </a:p>
          <a:p>
            <a:pPr marL="169863" lvl="0" indent="0" algn="just">
              <a:lnSpc>
                <a:spcPct val="150000"/>
              </a:lnSpc>
              <a:buNone/>
            </a:pPr>
            <a:r>
              <a:rPr lang="ka-GE" sz="1200" b="1" dirty="0"/>
              <a:t>უსაფრთხოების სამმართველოს მიერ ხორციელდბოდა </a:t>
            </a:r>
            <a:r>
              <a:rPr lang="ka-GE" sz="1200" dirty="0"/>
              <a:t>ცენტრალური ოფისის ყოველდღიური უსაფრთხოების და წესრიგის დაცვა და მასზე კონტროლი;</a:t>
            </a:r>
            <a:endParaRPr lang="en-US" sz="1200" dirty="0"/>
          </a:p>
          <a:p>
            <a:pPr marL="169863" lvl="0" indent="0" algn="just">
              <a:lnSpc>
                <a:spcPct val="150000"/>
              </a:lnSpc>
              <a:buNone/>
            </a:pPr>
            <a:r>
              <a:rPr lang="ka-GE" sz="1200" dirty="0"/>
              <a:t>ვ. სანიკიძის სახელობის ომის ვეტერანთა კლინიკური ჰოსპიტლის შენობის დაცვის თანამშრომელთა ფუნქცია-მოვალეობების  შემოწმება და კონტროლი;</a:t>
            </a:r>
            <a:endParaRPr lang="en-US" sz="1200" dirty="0"/>
          </a:p>
          <a:p>
            <a:pPr marL="0" indent="0">
              <a:buNone/>
            </a:pPr>
            <a:endParaRPr lang="en-US" sz="1200" dirty="0">
              <a:latin typeface="Sylfaen" panose="010A0502050306030303" pitchFamily="18" charset="0"/>
            </a:endParaRPr>
          </a:p>
        </p:txBody>
      </p:sp>
      <p:sp>
        <p:nvSpPr>
          <p:cNvPr id="4" name="Номер слайда 6"/>
          <p:cNvSpPr>
            <a:spLocks noGrp="1"/>
          </p:cNvSpPr>
          <p:nvPr>
            <p:ph type="sldNum" sz="quarter" idx="12"/>
          </p:nvPr>
        </p:nvSpPr>
        <p:spPr>
          <a:xfrm>
            <a:off x="8077200" y="6528816"/>
            <a:ext cx="1066800" cy="329184"/>
          </a:xfrm>
        </p:spPr>
        <p:txBody>
          <a:bodyPr/>
          <a:lstStyle/>
          <a:p>
            <a:pPr algn="r"/>
            <a:r>
              <a:rPr lang="ka-GE" sz="1200" b="0" dirty="0" smtClean="0">
                <a:solidFill>
                  <a:schemeClr val="tx1"/>
                </a:solidFill>
              </a:rPr>
              <a:t>33</a:t>
            </a:r>
            <a:endParaRPr lang="en-US" sz="1200" b="0" dirty="0">
              <a:solidFill>
                <a:schemeClr val="tx1"/>
              </a:solidFill>
            </a:endParaRPr>
          </a:p>
        </p:txBody>
      </p:sp>
    </p:spTree>
    <p:extLst>
      <p:ext uri="{BB962C8B-B14F-4D97-AF65-F5344CB8AC3E}">
        <p14:creationId xmlns:p14="http://schemas.microsoft.com/office/powerpoint/2010/main" val="27058860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64067"/>
            <a:ext cx="9144000" cy="6493933"/>
          </a:xfrm>
        </p:spPr>
        <p:txBody>
          <a:bodyPr>
            <a:normAutofit/>
          </a:bodyPr>
          <a:lstStyle/>
          <a:p>
            <a:pPr marL="0" indent="0" algn="ctr">
              <a:lnSpc>
                <a:spcPct val="170000"/>
              </a:lnSpc>
              <a:buNone/>
            </a:pPr>
            <a:endParaRPr lang="ka-GE" sz="1400" b="1" dirty="0" smtClean="0"/>
          </a:p>
          <a:p>
            <a:pPr marL="0" indent="0" algn="ctr">
              <a:lnSpc>
                <a:spcPct val="170000"/>
              </a:lnSpc>
              <a:buNone/>
            </a:pPr>
            <a:endParaRPr lang="ka-GE" sz="1400" b="1" dirty="0"/>
          </a:p>
          <a:p>
            <a:pPr marL="0" indent="0" algn="ctr">
              <a:lnSpc>
                <a:spcPct val="170000"/>
              </a:lnSpc>
              <a:buNone/>
            </a:pPr>
            <a:endParaRPr lang="ka-GE" sz="1400" b="1" dirty="0" smtClean="0"/>
          </a:p>
          <a:p>
            <a:pPr marL="0" indent="0" algn="ctr">
              <a:lnSpc>
                <a:spcPct val="170000"/>
              </a:lnSpc>
              <a:buNone/>
            </a:pPr>
            <a:r>
              <a:rPr lang="ka-GE" sz="1400" b="1" dirty="0" smtClean="0"/>
              <a:t>რეგიონული </a:t>
            </a:r>
            <a:r>
              <a:rPr lang="ka-GE" sz="1400" b="1" dirty="0"/>
              <a:t>მართვის </a:t>
            </a:r>
            <a:r>
              <a:rPr lang="ka-GE" sz="1400" b="1" dirty="0" smtClean="0"/>
              <a:t>დეპარტამენტი</a:t>
            </a:r>
          </a:p>
          <a:p>
            <a:pPr marL="0" indent="0" algn="ctr">
              <a:lnSpc>
                <a:spcPct val="170000"/>
              </a:lnSpc>
              <a:buNone/>
            </a:pPr>
            <a:endParaRPr lang="ka-GE" sz="1400" b="1" dirty="0"/>
          </a:p>
          <a:p>
            <a:pPr marL="0" indent="0" algn="ctr">
              <a:lnSpc>
                <a:spcPct val="170000"/>
              </a:lnSpc>
              <a:buNone/>
            </a:pPr>
            <a:endParaRPr lang="ka-GE" sz="1400" dirty="0" smtClean="0"/>
          </a:p>
          <a:p>
            <a:pPr marL="0" indent="0" algn="just">
              <a:lnSpc>
                <a:spcPct val="170000"/>
              </a:lnSpc>
              <a:buNone/>
            </a:pPr>
            <a:r>
              <a:rPr lang="ka-GE" sz="1200" dirty="0" smtClean="0"/>
              <a:t>2015 </a:t>
            </a:r>
            <a:r>
              <a:rPr lang="ka-GE" sz="1200" dirty="0"/>
              <a:t>წლიდან ვეტერანების საქმეთა სახელმწიფო სამსახურმა ქ. თბილისის მერიის ხელშეწყობით დედაქალაქის 10 რაიონში და საქართველოს ყველა რეგიონში საკუთარი </a:t>
            </a:r>
            <a:r>
              <a:rPr lang="ka-GE" sz="1200" dirty="0" smtClean="0"/>
              <a:t>წარმომადგენლობები </a:t>
            </a:r>
            <a:r>
              <a:rPr lang="ka-GE" sz="1200" dirty="0"/>
              <a:t>შექმნა. სამსახურის წარმომადგენლები ვეტერანებს სოციალურ - ეკონომიკური და საყოფაცხოვრებო საკითხების გადაწყვეტაში ეხმარებიან</a:t>
            </a:r>
            <a:r>
              <a:rPr lang="ka-GE" sz="1200" dirty="0" smtClean="0"/>
              <a:t>.</a:t>
            </a:r>
            <a:endParaRPr lang="en-US" sz="1200" dirty="0" smtClean="0"/>
          </a:p>
          <a:p>
            <a:pPr marL="0" lvl="0" indent="0" algn="just">
              <a:lnSpc>
                <a:spcPct val="170000"/>
              </a:lnSpc>
              <a:buNone/>
            </a:pPr>
            <a:endParaRPr lang="en-US" sz="1200" b="1" dirty="0" smtClean="0"/>
          </a:p>
          <a:p>
            <a:pPr marL="0" lvl="0" indent="0" algn="just">
              <a:lnSpc>
                <a:spcPct val="170000"/>
              </a:lnSpc>
              <a:buNone/>
            </a:pPr>
            <a:r>
              <a:rPr lang="ka-GE" sz="1200" b="1" dirty="0" smtClean="0"/>
              <a:t>რეგიონული </a:t>
            </a:r>
            <a:r>
              <a:rPr lang="ka-GE" sz="1200" b="1" dirty="0"/>
              <a:t>მართვის დეპარტამენტის </a:t>
            </a:r>
            <a:r>
              <a:rPr lang="ka-GE" sz="1200" dirty="0"/>
              <a:t>რაიონული და  რეგიონული წარმომადგენლების მიერ </a:t>
            </a:r>
            <a:r>
              <a:rPr lang="ka-GE" sz="1200" dirty="0" smtClean="0"/>
              <a:t>2019  წელს კონსულტაცია </a:t>
            </a:r>
            <a:r>
              <a:rPr lang="ka-GE" sz="1200" dirty="0"/>
              <a:t>გაეწია - </a:t>
            </a:r>
            <a:r>
              <a:rPr lang="ka-GE" sz="1200" b="1" dirty="0" smtClean="0"/>
              <a:t>19 661  </a:t>
            </a:r>
            <a:r>
              <a:rPr lang="ka-GE" sz="1200" dirty="0" smtClean="0"/>
              <a:t>ვეტერანს.</a:t>
            </a:r>
          </a:p>
          <a:p>
            <a:pPr marL="0" lvl="0" indent="0" algn="just">
              <a:lnSpc>
                <a:spcPct val="170000"/>
              </a:lnSpc>
              <a:buNone/>
            </a:pPr>
            <a:endParaRPr lang="ka-GE" sz="2000" dirty="0" smtClean="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34</a:t>
            </a:r>
            <a:endParaRPr lang="en-US" sz="1200" b="0" dirty="0">
              <a:solidFill>
                <a:schemeClr val="tx1"/>
              </a:solidFill>
            </a:endParaRPr>
          </a:p>
        </p:txBody>
      </p:sp>
    </p:spTree>
    <p:extLst>
      <p:ext uri="{BB962C8B-B14F-4D97-AF65-F5344CB8AC3E}">
        <p14:creationId xmlns:p14="http://schemas.microsoft.com/office/powerpoint/2010/main" val="15198344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533400"/>
            <a:ext cx="8229600" cy="6434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ka-GE" sz="1400" dirty="0"/>
              <a:t>რეგიონული მართვის დეპარტამენტის , რაიონული და რეგიონული წარმოამადგენლების და მუნიციპალიტატების კოორდინირებული მუშაობის შედეგად მიღებული მონაცემები</a:t>
            </a:r>
            <a:endParaRPr lang="en-US" sz="1400" dirty="0"/>
          </a:p>
        </p:txBody>
      </p:sp>
      <p:graphicFrame>
        <p:nvGraphicFramePr>
          <p:cNvPr id="6" name="Объект 3"/>
          <p:cNvGraphicFramePr>
            <a:graphicFrameLocks/>
          </p:cNvGraphicFramePr>
          <p:nvPr>
            <p:extLst>
              <p:ext uri="{D42A27DB-BD31-4B8C-83A1-F6EECF244321}">
                <p14:modId xmlns:p14="http://schemas.microsoft.com/office/powerpoint/2010/main" val="4055936452"/>
              </p:ext>
            </p:extLst>
          </p:nvPr>
        </p:nvGraphicFramePr>
        <p:xfrm>
          <a:off x="457199" y="1413934"/>
          <a:ext cx="4061509" cy="4903416"/>
        </p:xfrm>
        <a:graphic>
          <a:graphicData uri="http://schemas.openxmlformats.org/drawingml/2006/table">
            <a:tbl>
              <a:tblPr firstRow="1" firstCol="1" bandRow="1">
                <a:tableStyleId>{5C22544A-7EE6-4342-B048-85BDC9FD1C3A}</a:tableStyleId>
              </a:tblPr>
              <a:tblGrid>
                <a:gridCol w="313119">
                  <a:extLst>
                    <a:ext uri="{9D8B030D-6E8A-4147-A177-3AD203B41FA5}">
                      <a16:colId xmlns:a16="http://schemas.microsoft.com/office/drawing/2014/main" val="20000"/>
                    </a:ext>
                  </a:extLst>
                </a:gridCol>
                <a:gridCol w="2740203">
                  <a:extLst>
                    <a:ext uri="{9D8B030D-6E8A-4147-A177-3AD203B41FA5}">
                      <a16:colId xmlns:a16="http://schemas.microsoft.com/office/drawing/2014/main" val="20001"/>
                    </a:ext>
                  </a:extLst>
                </a:gridCol>
                <a:gridCol w="1008187">
                  <a:extLst>
                    <a:ext uri="{9D8B030D-6E8A-4147-A177-3AD203B41FA5}">
                      <a16:colId xmlns:a16="http://schemas.microsoft.com/office/drawing/2014/main" val="20002"/>
                    </a:ext>
                  </a:extLst>
                </a:gridCol>
              </a:tblGrid>
              <a:tr h="496292">
                <a:tc>
                  <a:txBody>
                    <a:bodyPr/>
                    <a:lstStyle/>
                    <a:p>
                      <a:pPr marL="0" marR="0" algn="l">
                        <a:lnSpc>
                          <a:spcPct val="115000"/>
                        </a:lnSpc>
                        <a:spcBef>
                          <a:spcPts val="0"/>
                        </a:spcBef>
                        <a:spcAft>
                          <a:spcPts val="0"/>
                        </a:spcAft>
                        <a:tabLst>
                          <a:tab pos="3581400" algn="l"/>
                        </a:tabLst>
                      </a:pPr>
                      <a:r>
                        <a:rPr lang="ru-RU" sz="1100" dirty="0">
                          <a:effectLst/>
                        </a:rPr>
                        <a: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tabLst>
                          <a:tab pos="3581400" algn="l"/>
                        </a:tabLst>
                      </a:pPr>
                      <a:r>
                        <a:rPr lang="ka-GE" sz="1200" dirty="0">
                          <a:effectLst/>
                        </a:rPr>
                        <a:t>დასახელება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100" dirty="0">
                          <a:effectLst/>
                        </a:rPr>
                        <a:t>რაოდენობა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406086">
                <a:tc>
                  <a:txBody>
                    <a:bodyPr/>
                    <a:lstStyle/>
                    <a:p>
                      <a:pPr marL="0" marR="0" algn="ctr">
                        <a:lnSpc>
                          <a:spcPct val="115000"/>
                        </a:lnSpc>
                        <a:spcBef>
                          <a:spcPts val="0"/>
                        </a:spcBef>
                        <a:spcAft>
                          <a:spcPts val="0"/>
                        </a:spcAft>
                        <a:tabLst>
                          <a:tab pos="3581400" algn="l"/>
                        </a:tabLst>
                      </a:pPr>
                      <a:r>
                        <a:rPr lang="ka-GE" sz="1100" dirty="0">
                          <a:effectLst/>
                        </a:rPr>
                        <a:t>1</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ვეტერანის ანკეტა-განაცხადი</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tabLst>
                          <a:tab pos="3581400" algn="l"/>
                        </a:tabLst>
                      </a:pPr>
                      <a:r>
                        <a:rPr lang="ka-GE" sz="1200" b="1" dirty="0" smtClean="0">
                          <a:effectLst/>
                          <a:latin typeface="+mn-lt"/>
                          <a:ea typeface="Times New Roman" panose="02020603050405020304" pitchFamily="18" charset="0"/>
                          <a:cs typeface="Times New Roman" panose="02020603050405020304" pitchFamily="18" charset="0"/>
                        </a:rPr>
                        <a:t>2 408</a:t>
                      </a:r>
                      <a:endParaRPr lang="en-US" sz="1200" b="1"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517271">
                <a:tc>
                  <a:txBody>
                    <a:bodyPr/>
                    <a:lstStyle/>
                    <a:p>
                      <a:pPr marL="0" marR="0" algn="ctr">
                        <a:lnSpc>
                          <a:spcPct val="115000"/>
                        </a:lnSpc>
                        <a:spcBef>
                          <a:spcPts val="0"/>
                        </a:spcBef>
                        <a:spcAft>
                          <a:spcPts val="0"/>
                        </a:spcAft>
                        <a:tabLst>
                          <a:tab pos="3581400" algn="l"/>
                        </a:tabLst>
                      </a:pPr>
                      <a:r>
                        <a:rPr lang="ka-GE" sz="1100" dirty="0">
                          <a:effectLst/>
                        </a:rPr>
                        <a:t>2</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t>დაწუნებული ანკეტა - განაცხადი</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6</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2"/>
                  </a:ext>
                </a:extLst>
              </a:tr>
              <a:tr h="555222">
                <a:tc>
                  <a:txBody>
                    <a:bodyPr/>
                    <a:lstStyle/>
                    <a:p>
                      <a:pPr marL="0" marR="0" algn="ctr">
                        <a:lnSpc>
                          <a:spcPct val="115000"/>
                        </a:lnSpc>
                        <a:spcBef>
                          <a:spcPts val="0"/>
                        </a:spcBef>
                        <a:spcAft>
                          <a:spcPts val="0"/>
                        </a:spcAft>
                        <a:tabLst>
                          <a:tab pos="3581400" algn="l"/>
                        </a:tabLst>
                      </a:pPr>
                      <a:r>
                        <a:rPr lang="ka-GE" sz="1100" dirty="0">
                          <a:effectLst/>
                        </a:rPr>
                        <a:t>3</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ea typeface="+mn-ea"/>
                          <a:cs typeface="+mn-cs"/>
                        </a:rPr>
                        <a:t>ვეტერანის</a:t>
                      </a:r>
                      <a:r>
                        <a:rPr lang="ka-GE" sz="1200" baseline="0" dirty="0" smtClean="0">
                          <a:effectLst/>
                          <a:latin typeface="+mn-lt"/>
                          <a:ea typeface="+mn-ea"/>
                          <a:cs typeface="+mn-cs"/>
                        </a:rPr>
                        <a:t> მოწმობის გაცემა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1 917</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3"/>
                  </a:ext>
                </a:extLst>
              </a:tr>
              <a:tr h="406086">
                <a:tc>
                  <a:txBody>
                    <a:bodyPr/>
                    <a:lstStyle/>
                    <a:p>
                      <a:pPr marL="0" marR="0" algn="ctr">
                        <a:lnSpc>
                          <a:spcPct val="115000"/>
                        </a:lnSpc>
                        <a:spcBef>
                          <a:spcPts val="0"/>
                        </a:spcBef>
                        <a:spcAft>
                          <a:spcPts val="0"/>
                        </a:spcAft>
                        <a:tabLst>
                          <a:tab pos="3581400" algn="l"/>
                        </a:tabLst>
                      </a:pPr>
                      <a:r>
                        <a:rPr lang="ka-GE" sz="1100" dirty="0">
                          <a:effectLst/>
                        </a:rPr>
                        <a:t>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გარდაცვლილი ვეტერანი</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291</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4"/>
                  </a:ext>
                </a:extLst>
              </a:tr>
              <a:tr h="406086">
                <a:tc>
                  <a:txBody>
                    <a:bodyPr/>
                    <a:lstStyle/>
                    <a:p>
                      <a:pPr marL="0" marR="0" algn="ctr">
                        <a:lnSpc>
                          <a:spcPct val="115000"/>
                        </a:lnSpc>
                        <a:spcBef>
                          <a:spcPts val="0"/>
                        </a:spcBef>
                        <a:spcAft>
                          <a:spcPts val="0"/>
                        </a:spcAft>
                        <a:tabLst>
                          <a:tab pos="3581400" algn="l"/>
                        </a:tabLst>
                      </a:pPr>
                      <a:r>
                        <a:rPr lang="ka-GE" sz="1100" dirty="0">
                          <a:effectLst/>
                        </a:rPr>
                        <a:t>5</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საზეიმო ღონისძიება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24</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5"/>
                  </a:ext>
                </a:extLst>
              </a:tr>
              <a:tr h="406086">
                <a:tc>
                  <a:txBody>
                    <a:bodyPr/>
                    <a:lstStyle/>
                    <a:p>
                      <a:pPr marL="0" marR="0" algn="ctr">
                        <a:lnSpc>
                          <a:spcPct val="115000"/>
                        </a:lnSpc>
                        <a:spcBef>
                          <a:spcPts val="0"/>
                        </a:spcBef>
                        <a:spcAft>
                          <a:spcPts val="0"/>
                        </a:spcAft>
                        <a:tabLst>
                          <a:tab pos="3581400" algn="l"/>
                        </a:tabLst>
                      </a:pPr>
                      <a:r>
                        <a:rPr lang="ka-GE" sz="1100" dirty="0">
                          <a:effectLst/>
                        </a:rPr>
                        <a:t>6</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სპორტული ღონისძიება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20</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6"/>
                  </a:ext>
                </a:extLst>
              </a:tr>
              <a:tr h="406086">
                <a:tc>
                  <a:txBody>
                    <a:bodyPr/>
                    <a:lstStyle/>
                    <a:p>
                      <a:pPr marL="0" marR="0" algn="ctr">
                        <a:lnSpc>
                          <a:spcPct val="115000"/>
                        </a:lnSpc>
                        <a:spcBef>
                          <a:spcPts val="0"/>
                        </a:spcBef>
                        <a:spcAft>
                          <a:spcPts val="0"/>
                        </a:spcAft>
                        <a:tabLst>
                          <a:tab pos="3581400" algn="l"/>
                        </a:tabLst>
                      </a:pPr>
                      <a:r>
                        <a:rPr lang="ka-GE" sz="1100" dirty="0">
                          <a:effectLst/>
                        </a:rPr>
                        <a:t>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სამგლოვიარო ღონისძიება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23</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7"/>
                  </a:ext>
                </a:extLst>
              </a:tr>
              <a:tr h="406086">
                <a:tc>
                  <a:txBody>
                    <a:bodyPr/>
                    <a:lstStyle/>
                    <a:p>
                      <a:pPr marL="0" marR="0" algn="ctr">
                        <a:lnSpc>
                          <a:spcPct val="115000"/>
                        </a:lnSpc>
                        <a:spcBef>
                          <a:spcPts val="0"/>
                        </a:spcBef>
                        <a:spcAft>
                          <a:spcPts val="0"/>
                        </a:spcAft>
                        <a:tabLst>
                          <a:tab pos="3581400" algn="l"/>
                        </a:tabLst>
                      </a:pPr>
                      <a:r>
                        <a:rPr lang="ka-GE" sz="1100" dirty="0">
                          <a:effectLst/>
                        </a:rPr>
                        <a:t>8</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თავშესაფრით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0</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8"/>
                  </a:ext>
                </a:extLst>
              </a:tr>
              <a:tr h="473617">
                <a:tc>
                  <a:txBody>
                    <a:bodyPr/>
                    <a:lstStyle/>
                    <a:p>
                      <a:pPr marL="0" marR="0" algn="ctr">
                        <a:lnSpc>
                          <a:spcPct val="115000"/>
                        </a:lnSpc>
                        <a:spcBef>
                          <a:spcPts val="0"/>
                        </a:spcBef>
                        <a:spcAft>
                          <a:spcPts val="0"/>
                        </a:spcAft>
                        <a:tabLst>
                          <a:tab pos="3581400" algn="l"/>
                        </a:tabLst>
                      </a:pPr>
                      <a:r>
                        <a:rPr lang="ka-GE" sz="1100" dirty="0">
                          <a:effectLst/>
                        </a:rPr>
                        <a:t>9</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rPr>
                        <a:t>საკვებითა და ტანსაცმლით  </a:t>
                      </a:r>
                      <a:r>
                        <a:rPr lang="ka-GE" sz="1200" dirty="0">
                          <a:effectLst/>
                          <a:latin typeface="+mn-lt"/>
                        </a:rPr>
                        <a:t>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2 068</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9"/>
                  </a:ext>
                </a:extLst>
              </a:tr>
              <a:tr h="424498">
                <a:tc>
                  <a:txBody>
                    <a:bodyPr/>
                    <a:lstStyle/>
                    <a:p>
                      <a:pPr marL="0" marR="0" algn="ctr">
                        <a:lnSpc>
                          <a:spcPct val="115000"/>
                        </a:lnSpc>
                        <a:spcBef>
                          <a:spcPts val="0"/>
                        </a:spcBef>
                        <a:spcAft>
                          <a:spcPts val="0"/>
                        </a:spcAft>
                        <a:tabLst>
                          <a:tab pos="3581400" algn="l"/>
                        </a:tabLst>
                      </a:pPr>
                      <a:r>
                        <a:rPr lang="ka-GE" sz="1100" dirty="0">
                          <a:effectLst/>
                        </a:rPr>
                        <a:t>10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დასაქმება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110</a:t>
                      </a:r>
                    </a:p>
                  </a:txBody>
                  <a:tcPr marL="68580" marR="68580" marT="0" marB="0" anchor="ctr"/>
                </a:tc>
                <a:extLst>
                  <a:ext uri="{0D108BD9-81ED-4DB2-BD59-A6C34878D82A}">
                    <a16:rowId xmlns:a16="http://schemas.microsoft.com/office/drawing/2014/main" val="10010"/>
                  </a:ext>
                </a:extLst>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579784251"/>
              </p:ext>
            </p:extLst>
          </p:nvPr>
        </p:nvGraphicFramePr>
        <p:xfrm>
          <a:off x="4760756" y="1413934"/>
          <a:ext cx="3926044" cy="4903415"/>
        </p:xfrm>
        <a:graphic>
          <a:graphicData uri="http://schemas.openxmlformats.org/drawingml/2006/table">
            <a:tbl>
              <a:tblPr firstRow="1" firstCol="1" bandRow="1">
                <a:tableStyleId>{5C22544A-7EE6-4342-B048-85BDC9FD1C3A}</a:tableStyleId>
              </a:tblPr>
              <a:tblGrid>
                <a:gridCol w="371550">
                  <a:extLst>
                    <a:ext uri="{9D8B030D-6E8A-4147-A177-3AD203B41FA5}">
                      <a16:colId xmlns:a16="http://schemas.microsoft.com/office/drawing/2014/main" val="20000"/>
                    </a:ext>
                  </a:extLst>
                </a:gridCol>
                <a:gridCol w="2487694">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527356">
                <a:tc>
                  <a:txBody>
                    <a:bodyPr/>
                    <a:lstStyle/>
                    <a:p>
                      <a:pPr marL="0" marR="0" algn="ctr">
                        <a:lnSpc>
                          <a:spcPct val="115000"/>
                        </a:lnSpc>
                        <a:spcBef>
                          <a:spcPts val="0"/>
                        </a:spcBef>
                        <a:spcAft>
                          <a:spcPts val="0"/>
                        </a:spcAft>
                        <a:tabLst>
                          <a:tab pos="3581400" algn="l"/>
                        </a:tabLst>
                      </a:pPr>
                      <a:r>
                        <a:rPr lang="ru-RU" sz="1200" dirty="0">
                          <a:effectLst/>
                        </a:rPr>
                        <a: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tabLst>
                          <a:tab pos="3581400" algn="l"/>
                        </a:tabLst>
                      </a:pPr>
                      <a:r>
                        <a:rPr lang="ka-GE" sz="1200" dirty="0">
                          <a:effectLst/>
                        </a:rPr>
                        <a:t>დასახელება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rPr>
                        <a:t>რაოდენობა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470090">
                <a:tc>
                  <a:txBody>
                    <a:bodyPr/>
                    <a:lstStyle/>
                    <a:p>
                      <a:pPr marL="0" marR="0" algn="ctr">
                        <a:lnSpc>
                          <a:spcPct val="115000"/>
                        </a:lnSpc>
                        <a:spcBef>
                          <a:spcPts val="0"/>
                        </a:spcBef>
                        <a:spcAft>
                          <a:spcPts val="0"/>
                        </a:spcAft>
                        <a:tabLst>
                          <a:tab pos="3581400" algn="l"/>
                        </a:tabLst>
                      </a:pPr>
                      <a:r>
                        <a:rPr lang="ka-GE" sz="1100" dirty="0">
                          <a:effectLst/>
                        </a:rPr>
                        <a:t>1</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ერთჯერადი მატერიალური დახმარება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3 215</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1"/>
                  </a:ext>
                </a:extLst>
              </a:tr>
              <a:tr h="387255">
                <a:tc>
                  <a:txBody>
                    <a:bodyPr/>
                    <a:lstStyle/>
                    <a:p>
                      <a:pPr marL="0" marR="0" algn="ctr">
                        <a:lnSpc>
                          <a:spcPct val="115000"/>
                        </a:lnSpc>
                        <a:spcBef>
                          <a:spcPts val="0"/>
                        </a:spcBef>
                        <a:spcAft>
                          <a:spcPts val="0"/>
                        </a:spcAft>
                        <a:tabLst>
                          <a:tab pos="3581400" algn="l"/>
                        </a:tabLst>
                      </a:pPr>
                      <a:r>
                        <a:rPr lang="ka-GE" sz="1100" dirty="0">
                          <a:effectLst/>
                        </a:rPr>
                        <a:t>2</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ბინის ქირით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4</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2"/>
                  </a:ext>
                </a:extLst>
              </a:tr>
              <a:tr h="415642">
                <a:tc>
                  <a:txBody>
                    <a:bodyPr/>
                    <a:lstStyle/>
                    <a:p>
                      <a:pPr marL="0" marR="0" algn="ctr">
                        <a:lnSpc>
                          <a:spcPct val="115000"/>
                        </a:lnSpc>
                        <a:spcBef>
                          <a:spcPts val="0"/>
                        </a:spcBef>
                        <a:spcAft>
                          <a:spcPts val="0"/>
                        </a:spcAft>
                        <a:tabLst>
                          <a:tab pos="3581400" algn="l"/>
                        </a:tabLst>
                      </a:pPr>
                      <a:r>
                        <a:rPr lang="ka-GE" sz="1100" dirty="0">
                          <a:effectLst/>
                        </a:rPr>
                        <a:t>3</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rPr>
                        <a:t>მემორიალური დაფის</a:t>
                      </a:r>
                      <a:r>
                        <a:rPr lang="ka-GE" sz="1200" baseline="0" dirty="0" smtClean="0">
                          <a:effectLst/>
                          <a:latin typeface="+mn-lt"/>
                        </a:rPr>
                        <a:t> გახსანა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8</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3"/>
                  </a:ext>
                </a:extLst>
              </a:tr>
              <a:tr h="411764">
                <a:tc>
                  <a:txBody>
                    <a:bodyPr/>
                    <a:lstStyle/>
                    <a:p>
                      <a:pPr marL="0" marR="0" algn="ctr">
                        <a:lnSpc>
                          <a:spcPct val="115000"/>
                        </a:lnSpc>
                        <a:spcBef>
                          <a:spcPts val="0"/>
                        </a:spcBef>
                        <a:spcAft>
                          <a:spcPts val="0"/>
                        </a:spcAft>
                        <a:tabLst>
                          <a:tab pos="3581400" algn="l"/>
                        </a:tabLst>
                      </a:pPr>
                      <a:r>
                        <a:rPr lang="ka-GE" sz="1100" dirty="0">
                          <a:effectLst/>
                        </a:rPr>
                        <a:t>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rPr>
                        <a:t>შეშით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tx1"/>
                          </a:solidFill>
                          <a:effectLst/>
                          <a:latin typeface="+mn-lt"/>
                          <a:ea typeface="+mn-ea"/>
                          <a:cs typeface="+mn-cs"/>
                        </a:rPr>
                        <a:t>107</a:t>
                      </a:r>
                      <a:endParaRPr lang="en-US" sz="1200" b="1" kern="12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0004"/>
                  </a:ext>
                </a:extLst>
              </a:tr>
              <a:tr h="443211">
                <a:tc>
                  <a:txBody>
                    <a:bodyPr/>
                    <a:lstStyle/>
                    <a:p>
                      <a:pPr marL="0" marR="0" algn="ctr">
                        <a:lnSpc>
                          <a:spcPct val="115000"/>
                        </a:lnSpc>
                        <a:spcBef>
                          <a:spcPts val="0"/>
                        </a:spcBef>
                        <a:spcAft>
                          <a:spcPts val="0"/>
                        </a:spcAft>
                        <a:tabLst>
                          <a:tab pos="3581400" algn="l"/>
                        </a:tabLst>
                      </a:pPr>
                      <a:r>
                        <a:rPr lang="ka-GE" sz="1100" dirty="0">
                          <a:effectLst/>
                        </a:rPr>
                        <a:t>5</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მედიკამენტების დაფინანსება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2 062</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5"/>
                  </a:ext>
                </a:extLst>
              </a:tr>
              <a:tr h="558057">
                <a:tc>
                  <a:txBody>
                    <a:bodyPr/>
                    <a:lstStyle/>
                    <a:p>
                      <a:pPr marL="0" marR="0" algn="ctr">
                        <a:lnSpc>
                          <a:spcPct val="115000"/>
                        </a:lnSpc>
                        <a:spcBef>
                          <a:spcPts val="0"/>
                        </a:spcBef>
                        <a:spcAft>
                          <a:spcPts val="0"/>
                        </a:spcAft>
                        <a:tabLst>
                          <a:tab pos="3581400" algn="l"/>
                        </a:tabLst>
                      </a:pPr>
                      <a:r>
                        <a:rPr lang="ka-GE" sz="1100" dirty="0">
                          <a:effectLst/>
                        </a:rPr>
                        <a:t>6</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სამედიცინო სტაციონარით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606</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6"/>
                  </a:ext>
                </a:extLst>
              </a:tr>
              <a:tr h="559065">
                <a:tc>
                  <a:txBody>
                    <a:bodyPr/>
                    <a:lstStyle/>
                    <a:p>
                      <a:pPr marL="0" marR="0" algn="ctr">
                        <a:lnSpc>
                          <a:spcPct val="115000"/>
                        </a:lnSpc>
                        <a:spcBef>
                          <a:spcPts val="0"/>
                        </a:spcBef>
                        <a:spcAft>
                          <a:spcPts val="0"/>
                        </a:spcAft>
                        <a:tabLst>
                          <a:tab pos="3581400" algn="l"/>
                        </a:tabLst>
                      </a:pPr>
                      <a:r>
                        <a:rPr lang="ka-GE" sz="1100" dirty="0">
                          <a:effectLst/>
                        </a:rPr>
                        <a:t>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სამედიცინო დიაგნოსტიკა/რეაბილიტაცია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1 826</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7"/>
                  </a:ext>
                </a:extLst>
              </a:tr>
              <a:tr h="586105">
                <a:tc>
                  <a:txBody>
                    <a:bodyPr/>
                    <a:lstStyle/>
                    <a:p>
                      <a:pPr marL="0" marR="0" algn="ctr">
                        <a:lnSpc>
                          <a:spcPct val="115000"/>
                        </a:lnSpc>
                        <a:spcBef>
                          <a:spcPts val="0"/>
                        </a:spcBef>
                        <a:spcAft>
                          <a:spcPts val="0"/>
                        </a:spcAft>
                        <a:tabLst>
                          <a:tab pos="3581400" algn="l"/>
                        </a:tabLst>
                      </a:pPr>
                      <a:r>
                        <a:rPr lang="ka-GE" sz="1100" dirty="0" smtClean="0">
                          <a:effectLst/>
                          <a:latin typeface="Calibri" panose="020F0502020204030204" pitchFamily="34" charset="0"/>
                          <a:ea typeface="Times New Roman" panose="02020603050405020304" pitchFamily="18" charset="0"/>
                          <a:cs typeface="Times New Roman" panose="02020603050405020304" pitchFamily="18" charset="0"/>
                        </a:rPr>
                        <a:t>8</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ea typeface="Times New Roman" panose="02020603050405020304" pitchFamily="18" charset="0"/>
                          <a:cs typeface="Times New Roman" panose="02020603050405020304" pitchFamily="18" charset="0"/>
                        </a:rPr>
                        <a:t>ვეტერანის ოჯახის წევრის (შვილის) სწავლის დაფინანსება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1</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8"/>
                  </a:ext>
                </a:extLst>
              </a:tr>
              <a:tr h="544870">
                <a:tc>
                  <a:txBody>
                    <a:bodyPr/>
                    <a:lstStyle/>
                    <a:p>
                      <a:pPr marL="0" marR="0" algn="ctr">
                        <a:lnSpc>
                          <a:spcPct val="115000"/>
                        </a:lnSpc>
                        <a:spcBef>
                          <a:spcPts val="0"/>
                        </a:spcBef>
                        <a:spcAft>
                          <a:spcPts val="0"/>
                        </a:spcAft>
                        <a:tabLst>
                          <a:tab pos="3581400" algn="l"/>
                        </a:tabLst>
                      </a:pPr>
                      <a:r>
                        <a:rPr lang="ka-GE" sz="1100" dirty="0" smtClean="0">
                          <a:effectLst/>
                          <a:latin typeface="Calibri" panose="020F0502020204030204" pitchFamily="34" charset="0"/>
                          <a:ea typeface="Times New Roman" panose="02020603050405020304" pitchFamily="18" charset="0"/>
                          <a:cs typeface="Times New Roman" panose="02020603050405020304" pitchFamily="18" charset="0"/>
                        </a:rPr>
                        <a:t>9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ea typeface="Times New Roman" panose="02020603050405020304" pitchFamily="18" charset="0"/>
                          <a:cs typeface="Times New Roman" panose="02020603050405020304" pitchFamily="18" charset="0"/>
                        </a:rPr>
                        <a:t>სამშენებლო მასალით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28</a:t>
                      </a:r>
                      <a:endParaRPr lang="en-US" sz="1200" b="1"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9"/>
                  </a:ext>
                </a:extLst>
              </a:tr>
            </a:tbl>
          </a:graphicData>
        </a:graphic>
      </p:graphicFrame>
      <p:sp>
        <p:nvSpPr>
          <p:cNvPr id="8"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35</a:t>
            </a:r>
            <a:endParaRPr lang="en-US" sz="1200" b="0" dirty="0">
              <a:solidFill>
                <a:schemeClr val="tx1"/>
              </a:solidFill>
            </a:endParaRPr>
          </a:p>
        </p:txBody>
      </p:sp>
    </p:spTree>
    <p:extLst>
      <p:ext uri="{BB962C8B-B14F-4D97-AF65-F5344CB8AC3E}">
        <p14:creationId xmlns:p14="http://schemas.microsoft.com/office/powerpoint/2010/main" val="13684778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7001" y="939800"/>
            <a:ext cx="8839200" cy="5882341"/>
          </a:xfrm>
        </p:spPr>
        <p:txBody>
          <a:bodyPr>
            <a:normAutofit/>
          </a:bodyPr>
          <a:lstStyle/>
          <a:p>
            <a:pPr marL="0" indent="0" algn="just">
              <a:lnSpc>
                <a:spcPct val="150000"/>
              </a:lnSpc>
              <a:buNone/>
            </a:pPr>
            <a:endParaRPr lang="ka-GE" sz="1400" b="1" dirty="0" smtClean="0"/>
          </a:p>
          <a:p>
            <a:pPr marL="0" indent="0" algn="just">
              <a:lnSpc>
                <a:spcPct val="150000"/>
              </a:lnSpc>
              <a:buNone/>
            </a:pPr>
            <a:endParaRPr lang="ka-GE" sz="1400" b="1" dirty="0" smtClean="0"/>
          </a:p>
          <a:p>
            <a:pPr algn="just">
              <a:lnSpc>
                <a:spcPct val="150000"/>
              </a:lnSpc>
            </a:pPr>
            <a:r>
              <a:rPr lang="ka-GE" sz="1400" b="1" dirty="0" smtClean="0"/>
              <a:t>პროექტების </a:t>
            </a:r>
            <a:r>
              <a:rPr lang="ka-GE" sz="1400" b="1" dirty="0"/>
              <a:t>დაგეგმვისა და მართვის ჯუფის </a:t>
            </a:r>
            <a:r>
              <a:rPr lang="ka-GE" sz="1200" dirty="0"/>
              <a:t>მიერ შემუშავდა საქართველოში მომქმედი ბიზნესის მხარდამჭერი სახელმწიფო პროგრამებში ჩართვის მსურველ ვეტერანთა საინფორმაციო ბაზა. </a:t>
            </a:r>
            <a:endParaRPr lang="ka-GE" sz="1200" dirty="0" smtClean="0"/>
          </a:p>
          <a:p>
            <a:pPr marL="0" indent="0" algn="just">
              <a:lnSpc>
                <a:spcPct val="150000"/>
              </a:lnSpc>
              <a:buNone/>
            </a:pPr>
            <a:endParaRPr lang="en-US" sz="1200" dirty="0"/>
          </a:p>
          <a:p>
            <a:pPr algn="just"/>
            <a:r>
              <a:rPr lang="ka-GE" sz="1200" dirty="0"/>
              <a:t>პროექტების დაგეგმვისა და მართვის ჯგუფის მიერ შექმნილი ბიზნესის ხელშეწყობის  სახელმწიფო პროგრამებში მონაწილე ვეტერანთა საინფორმაციო ბაზის ანალიზით </a:t>
            </a:r>
            <a:r>
              <a:rPr lang="ka-GE" sz="1200" dirty="0" smtClean="0"/>
              <a:t>გამოიკვეთა:</a:t>
            </a:r>
          </a:p>
          <a:p>
            <a:pPr marL="228600" indent="-228600" algn="just">
              <a:buFont typeface="+mj-lt"/>
              <a:buAutoNum type="arabicPeriod"/>
            </a:pPr>
            <a:r>
              <a:rPr lang="ka-GE" sz="1200" dirty="0" smtClean="0"/>
              <a:t>სოფლის </a:t>
            </a:r>
            <a:r>
              <a:rPr lang="ka-GE" sz="1200" dirty="0"/>
              <a:t>მეურნეობის დარგის განვითარების ხელშემწყობი პროექტების მიმართ, მესაქონლეობა, მეცხვარეობა, მეფრინველეობა. ასევე განსაკუთრებული აქტივობაა კენკროვანი კულტურების </a:t>
            </a:r>
            <a:r>
              <a:rPr lang="ka-GE" sz="1200" dirty="0" smtClean="0"/>
              <a:t>გაშენებაზე.</a:t>
            </a:r>
          </a:p>
          <a:p>
            <a:pPr marL="228600" indent="-228600" algn="just">
              <a:buFont typeface="+mj-lt"/>
              <a:buAutoNum type="arabicPeriod"/>
            </a:pPr>
            <a:r>
              <a:rPr lang="ka-GE" sz="1200" dirty="0" smtClean="0"/>
              <a:t>ტურიზმის </a:t>
            </a:r>
            <a:r>
              <a:rPr lang="ka-GE" sz="1200" dirty="0"/>
              <a:t>განვითარების ხელშეწყობის პროექტების მიმართ, საოჯახო სასტუმროების კუთხით სვანეთისა და კახეთის რეგიონებში.</a:t>
            </a:r>
            <a:endParaRPr lang="en-US" sz="1200" dirty="0"/>
          </a:p>
          <a:p>
            <a:pPr marL="228600" indent="-228600" algn="just">
              <a:buFont typeface="+mj-lt"/>
              <a:buAutoNum type="arabicPeriod"/>
            </a:pPr>
            <a:r>
              <a:rPr lang="ka-GE" sz="1200" dirty="0" smtClean="0"/>
              <a:t>ვეტერანებში </a:t>
            </a:r>
            <a:r>
              <a:rPr lang="ka-GE" sz="1200" dirty="0"/>
              <a:t>ინტერესი  გამოიწვია სასოფლო-სამეურნეო კოოპერატივების შექმნის საკითხმა, რაც მისასალმებელია, ვინაიდან კოოპერატივებს შეუძლიათ შეასრულონ უმნიშვნელოვანესი როლი აგრარული სექტორის მოდერნიზაციასა და პროდუქციის მაღალი სტანდარტის შექმნაში</a:t>
            </a:r>
            <a:r>
              <a:rPr lang="ka-GE" sz="1200" dirty="0" smtClean="0"/>
              <a:t>.</a:t>
            </a:r>
          </a:p>
          <a:p>
            <a:pPr marL="0" indent="0" algn="just">
              <a:buNone/>
            </a:pPr>
            <a:endParaRPr lang="ka-GE" sz="1200" dirty="0" smtClean="0"/>
          </a:p>
          <a:p>
            <a:pPr algn="just"/>
            <a:r>
              <a:rPr lang="ka-GE" sz="1200" dirty="0"/>
              <a:t>2019 წლიდან ჯგუფის მიერ ბიზნეს-პროექტის შექმნაში დახმარება გაეწია </a:t>
            </a:r>
            <a:r>
              <a:rPr lang="ka-GE" sz="1200" dirty="0" smtClean="0"/>
              <a:t>26 </a:t>
            </a:r>
            <a:r>
              <a:rPr lang="ka-GE" sz="1200" dirty="0"/>
              <a:t>ვეტერანს. </a:t>
            </a:r>
            <a:endParaRPr lang="ka-GE" sz="1200" dirty="0" smtClean="0"/>
          </a:p>
          <a:p>
            <a:pPr marL="0" indent="0" algn="just">
              <a:buNone/>
            </a:pPr>
            <a:endParaRPr lang="ka-GE" sz="1200" dirty="0" smtClean="0"/>
          </a:p>
          <a:p>
            <a:pPr algn="just"/>
            <a:r>
              <a:rPr lang="ka-GE" sz="1200" dirty="0"/>
              <a:t>ვეტერანებისთვის გასაცნობად მომზადდა სოფლის მეურნეობის მიმართულებით ქვეყანაში მოქმედი სახელმწიფო პროგრამების პრეზენტაცია, დარგების მიხედვით. </a:t>
            </a:r>
            <a:endParaRPr lang="ka-GE" sz="1200" dirty="0" smtClean="0"/>
          </a:p>
          <a:p>
            <a:pPr marL="0" indent="0" algn="just">
              <a:buNone/>
            </a:pPr>
            <a:endParaRPr lang="ka-GE" sz="1200" dirty="0" smtClean="0"/>
          </a:p>
          <a:p>
            <a:pPr algn="just"/>
            <a:r>
              <a:rPr lang="ka-GE" sz="1200" dirty="0"/>
              <a:t>ყოველდღიურ რეჟიმში მიმდინარეობს მუშაობა დონორ ორგანიზაციებთან, არასამთავრობო სექტორთან, საქართველოში აკრედიტირებულ დიპლომატიურ კორპუსთან.</a:t>
            </a:r>
            <a:endParaRPr lang="en-US" sz="1200" dirty="0"/>
          </a:p>
          <a:p>
            <a:pPr algn="just"/>
            <a:endParaRPr lang="ka-GE" sz="1200" dirty="0" smtClean="0"/>
          </a:p>
          <a:p>
            <a:pPr algn="just"/>
            <a:endParaRPr lang="ka-GE" sz="1200" dirty="0"/>
          </a:p>
          <a:p>
            <a:pPr marL="0" indent="0" algn="just">
              <a:lnSpc>
                <a:spcPct val="150000"/>
              </a:lnSpc>
              <a:buNone/>
            </a:pPr>
            <a:endParaRPr lang="ka-GE" sz="1200" b="1" dirty="0"/>
          </a:p>
          <a:p>
            <a:pPr marL="0" indent="0" algn="just">
              <a:lnSpc>
                <a:spcPct val="150000"/>
              </a:lnSpc>
              <a:buNone/>
            </a:pPr>
            <a:endParaRPr lang="ka-GE" sz="1200" b="1" dirty="0" smtClean="0"/>
          </a:p>
          <a:p>
            <a:pPr marL="0" indent="0" algn="just">
              <a:lnSpc>
                <a:spcPct val="150000"/>
              </a:lnSpc>
              <a:buNone/>
            </a:pPr>
            <a:endParaRPr lang="ka-GE" sz="1200" b="1" dirty="0"/>
          </a:p>
          <a:p>
            <a:pPr marL="0" indent="0" algn="just">
              <a:lnSpc>
                <a:spcPct val="150000"/>
              </a:lnSpc>
              <a:buNone/>
            </a:pPr>
            <a:endParaRPr lang="ka-GE" sz="1200" b="1" dirty="0" smtClean="0"/>
          </a:p>
          <a:p>
            <a:pPr marL="0" indent="0" algn="just">
              <a:lnSpc>
                <a:spcPct val="150000"/>
              </a:lnSpc>
              <a:buNone/>
            </a:pPr>
            <a:endParaRPr lang="ka-GE" sz="1200" b="1" dirty="0"/>
          </a:p>
          <a:p>
            <a:pPr marL="0" indent="0" algn="just">
              <a:lnSpc>
                <a:spcPct val="150000"/>
              </a:lnSpc>
              <a:buNone/>
            </a:pPr>
            <a:endParaRPr lang="ka-GE" sz="1200" b="1" dirty="0" smtClean="0"/>
          </a:p>
          <a:p>
            <a:pPr marL="0" indent="0" algn="just">
              <a:lnSpc>
                <a:spcPct val="150000"/>
              </a:lnSpc>
              <a:buNone/>
            </a:pPr>
            <a:endParaRPr lang="ka-GE" sz="1200" b="1"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36</a:t>
            </a:r>
            <a:endParaRPr lang="en-US" sz="1200" b="0" dirty="0">
              <a:solidFill>
                <a:schemeClr val="tx1"/>
              </a:solidFill>
            </a:endParaRPr>
          </a:p>
        </p:txBody>
      </p:sp>
    </p:spTree>
    <p:extLst>
      <p:ext uri="{BB962C8B-B14F-4D97-AF65-F5344CB8AC3E}">
        <p14:creationId xmlns:p14="http://schemas.microsoft.com/office/powerpoint/2010/main" val="18073329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Объект 3"/>
          <p:cNvSpPr txBox="1">
            <a:spLocks/>
          </p:cNvSpPr>
          <p:nvPr/>
        </p:nvSpPr>
        <p:spPr>
          <a:xfrm>
            <a:off x="694267" y="677333"/>
            <a:ext cx="7772400" cy="287867"/>
          </a:xfrm>
          <a:prstGeom prst="round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dk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dk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dk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dk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dk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9pPr>
          </a:lstStyle>
          <a:p>
            <a:pPr marL="0" indent="0">
              <a:buNone/>
            </a:pPr>
            <a:r>
              <a:rPr lang="ka-GE" sz="1200" b="1" dirty="0" smtClean="0"/>
              <a:t>სააღრიცხვო </a:t>
            </a:r>
            <a:r>
              <a:rPr lang="ka-GE" sz="1200" b="1" dirty="0"/>
              <a:t>- ანალიტიკურ განყოფილებაში </a:t>
            </a:r>
            <a:r>
              <a:rPr lang="ka-GE" sz="1200" dirty="0"/>
              <a:t>შემოსული კორესპონდენციის </a:t>
            </a:r>
            <a:r>
              <a:rPr lang="ka-GE" sz="1200" dirty="0" smtClean="0"/>
              <a:t>რაოდენობა</a:t>
            </a:r>
            <a:r>
              <a:rPr lang="en-US" sz="1200" b="1" dirty="0"/>
              <a:t> </a:t>
            </a:r>
            <a:r>
              <a:rPr lang="en-US" sz="1200" b="1" dirty="0" smtClean="0"/>
              <a:t> - </a:t>
            </a:r>
            <a:r>
              <a:rPr lang="en-US" sz="1200" dirty="0"/>
              <a:t>4 514 </a:t>
            </a:r>
            <a:r>
              <a:rPr lang="ka-GE" sz="1200" dirty="0" smtClean="0"/>
              <a:t>	</a:t>
            </a:r>
            <a:endParaRPr lang="en-US" sz="1200" dirty="0"/>
          </a:p>
        </p:txBody>
      </p:sp>
      <p:sp>
        <p:nvSpPr>
          <p:cNvPr id="2" name="Объект 1"/>
          <p:cNvSpPr>
            <a:spLocks noGrp="1"/>
          </p:cNvSpPr>
          <p:nvPr>
            <p:ph idx="1"/>
          </p:nvPr>
        </p:nvSpPr>
        <p:spPr>
          <a:xfrm>
            <a:off x="330200" y="1210733"/>
            <a:ext cx="8356600" cy="5494867"/>
          </a:xfrm>
        </p:spPr>
        <p:txBody>
          <a:bodyPr>
            <a:normAutofit/>
          </a:bodyPr>
          <a:lstStyle/>
          <a:p>
            <a:pPr marL="0" indent="0" algn="just">
              <a:buNone/>
            </a:pPr>
            <a:r>
              <a:rPr lang="en-US" dirty="0" smtClean="0"/>
              <a:t> </a:t>
            </a:r>
            <a:r>
              <a:rPr lang="en-US" sz="1200" dirty="0" err="1">
                <a:latin typeface="Sylfaen" panose="010A0502050306030303" pitchFamily="18" charset="0"/>
              </a:rPr>
              <a:t>შიდა</a:t>
            </a:r>
            <a:r>
              <a:rPr lang="en-US" sz="1200" dirty="0">
                <a:latin typeface="Sylfaen" panose="010A0502050306030303" pitchFamily="18" charset="0"/>
              </a:rPr>
              <a:t> </a:t>
            </a:r>
            <a:r>
              <a:rPr lang="en-US" sz="1200" dirty="0" err="1">
                <a:latin typeface="Sylfaen" panose="010A0502050306030303" pitchFamily="18" charset="0"/>
              </a:rPr>
              <a:t>დოკუმენტი</a:t>
            </a:r>
            <a:r>
              <a:rPr lang="en-US" sz="1200" dirty="0">
                <a:latin typeface="Sylfaen" panose="010A0502050306030303" pitchFamily="18" charset="0"/>
              </a:rPr>
              <a:t> - 3 039 </a:t>
            </a:r>
            <a:r>
              <a:rPr lang="en-US" sz="1200" dirty="0" err="1">
                <a:latin typeface="Sylfaen" panose="010A0502050306030303" pitchFamily="18" charset="0"/>
              </a:rPr>
              <a:t>კორესპონდეცია</a:t>
            </a:r>
            <a:r>
              <a:rPr lang="en-US" sz="1200" dirty="0">
                <a:latin typeface="Sylfaen" panose="010A0502050306030303" pitchFamily="18" charset="0"/>
              </a:rPr>
              <a:t>;</a:t>
            </a:r>
          </a:p>
          <a:p>
            <a:pPr algn="just">
              <a:buFontTx/>
              <a:buChar char="-"/>
            </a:pPr>
            <a:r>
              <a:rPr lang="en-US" sz="1200" dirty="0" err="1" smtClean="0">
                <a:latin typeface="Sylfaen" panose="010A0502050306030303" pitchFamily="18" charset="0"/>
              </a:rPr>
              <a:t>შემოსული</a:t>
            </a:r>
            <a:r>
              <a:rPr lang="en-US" sz="1200" dirty="0" smtClean="0">
                <a:latin typeface="Sylfaen" panose="010A0502050306030303" pitchFamily="18" charset="0"/>
              </a:rPr>
              <a:t> </a:t>
            </a:r>
            <a:r>
              <a:rPr lang="en-US" sz="1200" dirty="0">
                <a:latin typeface="Sylfaen" panose="010A0502050306030303" pitchFamily="18" charset="0"/>
              </a:rPr>
              <a:t>- 1 475 </a:t>
            </a:r>
            <a:r>
              <a:rPr lang="en-US" sz="1200" dirty="0" err="1">
                <a:latin typeface="Sylfaen" panose="010A0502050306030303" pitchFamily="18" charset="0"/>
              </a:rPr>
              <a:t>კორესპოდენცია</a:t>
            </a:r>
            <a:r>
              <a:rPr lang="en-US" sz="1200" dirty="0" smtClean="0">
                <a:latin typeface="Sylfaen" panose="010A0502050306030303" pitchFamily="18" charset="0"/>
              </a:rPr>
              <a:t>;</a:t>
            </a:r>
            <a:endParaRPr lang="ka-GE" sz="1200" dirty="0" smtClean="0">
              <a:latin typeface="Sylfaen" panose="010A0502050306030303" pitchFamily="18" charset="0"/>
            </a:endParaRPr>
          </a:p>
          <a:p>
            <a:pPr marL="0" indent="0" algn="just">
              <a:buNone/>
            </a:pPr>
            <a:endParaRPr lang="en-US" sz="1200" dirty="0">
              <a:latin typeface="Sylfaen" panose="010A0502050306030303" pitchFamily="18" charset="0"/>
            </a:endParaRPr>
          </a:p>
          <a:p>
            <a:pPr marL="0" indent="0" algn="just">
              <a:buNone/>
            </a:pPr>
            <a:r>
              <a:rPr lang="en-US" sz="1200" dirty="0" smtClean="0">
                <a:latin typeface="Sylfaen" panose="010A0502050306030303" pitchFamily="18" charset="0"/>
              </a:rPr>
              <a:t>- </a:t>
            </a:r>
            <a:r>
              <a:rPr lang="en-US" sz="1200" dirty="0" err="1">
                <a:latin typeface="Sylfaen" panose="010A0502050306030303" pitchFamily="18" charset="0"/>
              </a:rPr>
              <a:t>მომზადდა</a:t>
            </a:r>
            <a:r>
              <a:rPr lang="en-US" sz="1200" dirty="0">
                <a:latin typeface="Sylfaen" panose="010A0502050306030303" pitchFamily="18" charset="0"/>
              </a:rPr>
              <a:t>: </a:t>
            </a:r>
          </a:p>
          <a:p>
            <a:pPr algn="just"/>
            <a:r>
              <a:rPr lang="en-US" sz="1200" dirty="0" smtClean="0">
                <a:latin typeface="Sylfaen" panose="010A0502050306030303" pitchFamily="18" charset="0"/>
              </a:rPr>
              <a:t>640 </a:t>
            </a:r>
            <a:r>
              <a:rPr lang="en-US" sz="1200" dirty="0" err="1">
                <a:latin typeface="Sylfaen" panose="010A0502050306030303" pitchFamily="18" charset="0"/>
              </a:rPr>
              <a:t>წერილი</a:t>
            </a:r>
            <a:r>
              <a:rPr lang="en-US" sz="1200" dirty="0">
                <a:latin typeface="Sylfaen" panose="010A0502050306030303" pitchFamily="18" charset="0"/>
              </a:rPr>
              <a:t>;</a:t>
            </a:r>
          </a:p>
          <a:p>
            <a:pPr algn="just"/>
            <a:r>
              <a:rPr lang="en-US" sz="1200" dirty="0" smtClean="0">
                <a:latin typeface="Sylfaen" panose="010A0502050306030303" pitchFamily="18" charset="0"/>
              </a:rPr>
              <a:t>719 </a:t>
            </a:r>
            <a:r>
              <a:rPr lang="en-US" sz="1200" dirty="0" err="1">
                <a:latin typeface="Sylfaen" panose="010A0502050306030303" pitchFamily="18" charset="0"/>
              </a:rPr>
              <a:t>ცნობა</a:t>
            </a:r>
            <a:r>
              <a:rPr lang="en-US" sz="1200" dirty="0">
                <a:latin typeface="Sylfaen" panose="010A0502050306030303" pitchFamily="18" charset="0"/>
              </a:rPr>
              <a:t>;</a:t>
            </a:r>
          </a:p>
          <a:p>
            <a:pPr algn="just"/>
            <a:r>
              <a:rPr lang="en-US" sz="1200" dirty="0" smtClean="0">
                <a:latin typeface="Sylfaen" panose="010A0502050306030303" pitchFamily="18" charset="0"/>
              </a:rPr>
              <a:t>519 </a:t>
            </a:r>
            <a:r>
              <a:rPr lang="en-US" sz="1200" dirty="0" err="1">
                <a:latin typeface="Sylfaen" panose="010A0502050306030303" pitchFamily="18" charset="0"/>
              </a:rPr>
              <a:t>ბრძანება</a:t>
            </a:r>
            <a:r>
              <a:rPr lang="en-US" sz="1200" dirty="0">
                <a:latin typeface="Sylfaen" panose="010A0502050306030303" pitchFamily="18" charset="0"/>
              </a:rPr>
              <a:t>;</a:t>
            </a:r>
          </a:p>
          <a:p>
            <a:pPr marL="0" indent="0" algn="just">
              <a:buNone/>
            </a:pPr>
            <a:r>
              <a:rPr lang="en-US" sz="1200" dirty="0">
                <a:latin typeface="Sylfaen" panose="010A0502050306030303" pitchFamily="18" charset="0"/>
              </a:rPr>
              <a:t>- </a:t>
            </a:r>
            <a:r>
              <a:rPr lang="en-US" sz="1200" dirty="0" err="1">
                <a:latin typeface="Sylfaen" panose="010A0502050306030303" pitchFamily="18" charset="0"/>
              </a:rPr>
              <a:t>განხილული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a:t>
            </a:r>
          </a:p>
          <a:p>
            <a:pPr algn="just"/>
            <a:r>
              <a:rPr lang="en-US" sz="1200" dirty="0" smtClean="0">
                <a:latin typeface="Sylfaen" panose="010A0502050306030303" pitchFamily="18" charset="0"/>
              </a:rPr>
              <a:t>1 </a:t>
            </a:r>
            <a:r>
              <a:rPr lang="en-US" sz="1200" dirty="0">
                <a:latin typeface="Sylfaen" panose="010A0502050306030303" pitchFamily="18" charset="0"/>
              </a:rPr>
              <a:t>256 </a:t>
            </a:r>
            <a:r>
              <a:rPr lang="en-US" sz="1200" dirty="0" err="1">
                <a:latin typeface="Sylfaen" panose="010A0502050306030303" pitchFamily="18" charset="0"/>
              </a:rPr>
              <a:t>განცხადება</a:t>
            </a:r>
            <a:r>
              <a:rPr lang="en-US" sz="1200" dirty="0">
                <a:latin typeface="Sylfaen" panose="010A0502050306030303" pitchFamily="18" charset="0"/>
              </a:rPr>
              <a:t>;</a:t>
            </a:r>
          </a:p>
          <a:p>
            <a:pPr algn="just"/>
            <a:r>
              <a:rPr lang="en-US" sz="1200" dirty="0" smtClean="0">
                <a:latin typeface="Sylfaen" panose="010A0502050306030303" pitchFamily="18" charset="0"/>
              </a:rPr>
              <a:t>1 </a:t>
            </a:r>
            <a:r>
              <a:rPr lang="en-US" sz="1200" dirty="0">
                <a:latin typeface="Sylfaen" panose="010A0502050306030303" pitchFamily="18" charset="0"/>
              </a:rPr>
              <a:t>319 </a:t>
            </a:r>
            <a:r>
              <a:rPr lang="en-US" sz="1200" dirty="0" err="1">
                <a:latin typeface="Sylfaen" panose="010A0502050306030303" pitchFamily="18" charset="0"/>
              </a:rPr>
              <a:t>სამსახურებრივი</a:t>
            </a:r>
            <a:r>
              <a:rPr lang="en-US" sz="1200" dirty="0">
                <a:latin typeface="Sylfaen" panose="010A0502050306030303" pitchFamily="18" charset="0"/>
              </a:rPr>
              <a:t> </a:t>
            </a:r>
            <a:r>
              <a:rPr lang="en-US" sz="1200" dirty="0" err="1">
                <a:latin typeface="Sylfaen" panose="010A0502050306030303" pitchFamily="18" charset="0"/>
              </a:rPr>
              <a:t>ბარათი</a:t>
            </a:r>
            <a:r>
              <a:rPr lang="en-US" sz="1200" dirty="0" smtClean="0">
                <a:latin typeface="Sylfaen" panose="010A0502050306030303" pitchFamily="18" charset="0"/>
              </a:rPr>
              <a:t>;</a:t>
            </a:r>
            <a:endParaRPr lang="ka-GE" sz="1200" dirty="0" smtClean="0">
              <a:latin typeface="Sylfaen" panose="010A0502050306030303" pitchFamily="18" charset="0"/>
            </a:endParaRPr>
          </a:p>
          <a:p>
            <a:pPr algn="just"/>
            <a:r>
              <a:rPr lang="ka-GE" sz="1200" dirty="0" smtClean="0">
                <a:latin typeface="Sylfaen" panose="010A0502050306030303" pitchFamily="18" charset="0"/>
              </a:rPr>
              <a:t>ვ</a:t>
            </a:r>
            <a:r>
              <a:rPr lang="en-US" sz="1200" dirty="0" err="1" smtClean="0">
                <a:latin typeface="Sylfaen" panose="010A0502050306030303" pitchFamily="18" charset="0"/>
              </a:rPr>
              <a:t>ეტერანის</a:t>
            </a:r>
            <a:r>
              <a:rPr lang="en-US" sz="1200" dirty="0" smtClean="0">
                <a:latin typeface="Sylfaen" panose="010A0502050306030303" pitchFamily="18" charset="0"/>
              </a:rPr>
              <a:t> </a:t>
            </a:r>
            <a:r>
              <a:rPr lang="en-US" sz="1200" dirty="0" err="1">
                <a:latin typeface="Sylfaen" panose="010A0502050306030303" pitchFamily="18" charset="0"/>
              </a:rPr>
              <a:t>სტატუსის</a:t>
            </a:r>
            <a:r>
              <a:rPr lang="en-US" sz="1200" dirty="0">
                <a:latin typeface="Sylfaen" panose="010A0502050306030303" pitchFamily="18" charset="0"/>
              </a:rPr>
              <a:t> </a:t>
            </a:r>
            <a:r>
              <a:rPr lang="en-US" sz="1200" dirty="0" err="1">
                <a:latin typeface="Sylfaen" panose="010A0502050306030303" pitchFamily="18" charset="0"/>
              </a:rPr>
              <a:t>მაძიებელთა</a:t>
            </a:r>
            <a:r>
              <a:rPr lang="en-US" sz="1200" dirty="0">
                <a:latin typeface="Sylfaen" panose="010A0502050306030303" pitchFamily="18" charset="0"/>
              </a:rPr>
              <a:t> </a:t>
            </a:r>
            <a:r>
              <a:rPr lang="en-US" sz="1200" dirty="0" err="1">
                <a:latin typeface="Sylfaen" panose="010A0502050306030303" pitchFamily="18" charset="0"/>
              </a:rPr>
              <a:t>საბრძოლო</a:t>
            </a:r>
            <a:r>
              <a:rPr lang="en-US" sz="1200" dirty="0">
                <a:latin typeface="Sylfaen" panose="010A0502050306030303" pitchFamily="18" charset="0"/>
              </a:rPr>
              <a:t> </a:t>
            </a:r>
            <a:r>
              <a:rPr lang="en-US" sz="1200" dirty="0" err="1">
                <a:latin typeface="Sylfaen" panose="010A0502050306030303" pitchFamily="18" charset="0"/>
              </a:rPr>
              <a:t>მოქმედებებში</a:t>
            </a:r>
            <a:r>
              <a:rPr lang="en-US" sz="1200" dirty="0">
                <a:latin typeface="Sylfaen" panose="010A0502050306030303" pitchFamily="18" charset="0"/>
              </a:rPr>
              <a:t> </a:t>
            </a:r>
            <a:r>
              <a:rPr lang="en-US" sz="1200" dirty="0" err="1">
                <a:latin typeface="Sylfaen" panose="010A0502050306030303" pitchFamily="18" charset="0"/>
              </a:rPr>
              <a:t>მონაწილეობის</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საბრძოლო</a:t>
            </a:r>
            <a:r>
              <a:rPr lang="en-US" sz="1200" dirty="0">
                <a:latin typeface="Sylfaen" panose="010A0502050306030303" pitchFamily="18" charset="0"/>
              </a:rPr>
              <a:t> </a:t>
            </a:r>
            <a:r>
              <a:rPr lang="en-US" sz="1200" dirty="0" err="1">
                <a:latin typeface="Sylfaen" panose="010A0502050306030303" pitchFamily="18" charset="0"/>
              </a:rPr>
              <a:t>მოქმედებებში</a:t>
            </a:r>
            <a:r>
              <a:rPr lang="en-US" sz="1200" dirty="0">
                <a:latin typeface="Sylfaen" panose="010A0502050306030303" pitchFamily="18" charset="0"/>
              </a:rPr>
              <a:t> </a:t>
            </a:r>
            <a:r>
              <a:rPr lang="en-US" sz="1200" dirty="0" err="1">
                <a:latin typeface="Sylfaen" panose="010A0502050306030303" pitchFamily="18" charset="0"/>
              </a:rPr>
              <a:t>დაღუპვის</a:t>
            </a:r>
            <a:r>
              <a:rPr lang="en-US" sz="1200" dirty="0">
                <a:latin typeface="Sylfaen" panose="010A0502050306030303" pitchFamily="18" charset="0"/>
              </a:rPr>
              <a:t> </a:t>
            </a:r>
            <a:r>
              <a:rPr lang="en-US" sz="1200" dirty="0" err="1">
                <a:latin typeface="Sylfaen" panose="010A0502050306030303" pitchFamily="18" charset="0"/>
              </a:rPr>
              <a:t>ფაქტის</a:t>
            </a:r>
            <a:r>
              <a:rPr lang="en-US" sz="1200" dirty="0">
                <a:latin typeface="Sylfaen" panose="010A0502050306030303" pitchFamily="18" charset="0"/>
              </a:rPr>
              <a:t> </a:t>
            </a:r>
            <a:r>
              <a:rPr lang="en-US" sz="1200" dirty="0" err="1">
                <a:latin typeface="Sylfaen" panose="010A0502050306030303" pitchFamily="18" charset="0"/>
              </a:rPr>
              <a:t>დამდგენი</a:t>
            </a:r>
            <a:r>
              <a:rPr lang="en-US" sz="1200" dirty="0">
                <a:latin typeface="Sylfaen" panose="010A0502050306030303" pitchFamily="18" charset="0"/>
              </a:rPr>
              <a:t> </a:t>
            </a:r>
            <a:r>
              <a:rPr lang="en-US" sz="1200" dirty="0" err="1">
                <a:latin typeface="Sylfaen" panose="010A0502050306030303" pitchFamily="18" charset="0"/>
              </a:rPr>
              <a:t>კომისიასთან</a:t>
            </a:r>
            <a:r>
              <a:rPr lang="en-US" sz="1200" dirty="0">
                <a:latin typeface="Sylfaen" panose="010A0502050306030303" pitchFamily="18" charset="0"/>
              </a:rPr>
              <a:t> </a:t>
            </a:r>
            <a:r>
              <a:rPr lang="en-US" sz="1200" dirty="0" err="1">
                <a:latin typeface="Sylfaen" panose="010A0502050306030303" pitchFamily="18" charset="0"/>
              </a:rPr>
              <a:t>განხილულია</a:t>
            </a:r>
            <a:r>
              <a:rPr lang="en-US" sz="1200" dirty="0">
                <a:latin typeface="Sylfaen" panose="010A0502050306030303" pitchFamily="18" charset="0"/>
              </a:rPr>
              <a:t> - 116 </a:t>
            </a:r>
            <a:r>
              <a:rPr lang="en-US" sz="1200" dirty="0" err="1">
                <a:latin typeface="Sylfaen" panose="010A0502050306030303" pitchFamily="18" charset="0"/>
              </a:rPr>
              <a:t>პირის</a:t>
            </a:r>
            <a:r>
              <a:rPr lang="en-US" sz="1200" dirty="0">
                <a:latin typeface="Sylfaen" panose="010A0502050306030303" pitchFamily="18" charset="0"/>
              </a:rPr>
              <a:t> </a:t>
            </a:r>
            <a:r>
              <a:rPr lang="en-US" sz="1200" dirty="0" err="1">
                <a:latin typeface="Sylfaen" panose="010A0502050306030303" pitchFamily="18" charset="0"/>
              </a:rPr>
              <a:t>დოკუმენტი</a:t>
            </a:r>
            <a:r>
              <a:rPr lang="en-US" sz="1200" dirty="0">
                <a:latin typeface="Sylfaen" panose="010A0502050306030303" pitchFamily="18" charset="0"/>
              </a:rPr>
              <a:t>;</a:t>
            </a:r>
          </a:p>
          <a:p>
            <a:pPr algn="just"/>
            <a:r>
              <a:rPr lang="en-US" sz="1200" dirty="0" err="1" smtClean="0">
                <a:latin typeface="Sylfaen" panose="010A0502050306030303" pitchFamily="18" charset="0"/>
              </a:rPr>
              <a:t>საიდენტიფიკაციო</a:t>
            </a:r>
            <a:r>
              <a:rPr lang="en-US" sz="1200" dirty="0" smtClean="0">
                <a:latin typeface="Sylfaen" panose="010A0502050306030303" pitchFamily="18" charset="0"/>
              </a:rPr>
              <a:t> </a:t>
            </a:r>
            <a:r>
              <a:rPr lang="en-US" sz="1200" dirty="0" err="1">
                <a:latin typeface="Sylfaen" panose="010A0502050306030303" pitchFamily="18" charset="0"/>
              </a:rPr>
              <a:t>კოდი</a:t>
            </a:r>
            <a:r>
              <a:rPr lang="en-US" sz="1200" dirty="0">
                <a:latin typeface="Sylfaen" panose="010A0502050306030303" pitchFamily="18" charset="0"/>
              </a:rPr>
              <a:t> </a:t>
            </a:r>
            <a:r>
              <a:rPr lang="en-US" sz="1200" dirty="0" err="1">
                <a:latin typeface="Sylfaen" panose="010A0502050306030303" pitchFamily="18" charset="0"/>
              </a:rPr>
              <a:t>მიენიჭა</a:t>
            </a:r>
            <a:r>
              <a:rPr lang="en-US" sz="1200" dirty="0">
                <a:latin typeface="Sylfaen" panose="010A0502050306030303" pitchFamily="18" charset="0"/>
              </a:rPr>
              <a:t> -2 124 </a:t>
            </a:r>
            <a:r>
              <a:rPr lang="en-US" sz="1200" dirty="0" err="1">
                <a:latin typeface="Sylfaen" panose="010A0502050306030303" pitchFamily="18" charset="0"/>
              </a:rPr>
              <a:t>პირს</a:t>
            </a:r>
            <a:r>
              <a:rPr lang="en-US" sz="1200" dirty="0">
                <a:latin typeface="Sylfaen" panose="010A0502050306030303" pitchFamily="18" charset="0"/>
              </a:rPr>
              <a:t>;</a:t>
            </a:r>
          </a:p>
          <a:p>
            <a:pPr marL="0" indent="0" algn="just">
              <a:buNone/>
            </a:pPr>
            <a:r>
              <a:rPr lang="en-US" sz="1200" dirty="0">
                <a:latin typeface="Sylfaen" panose="010A0502050306030303" pitchFamily="18" charset="0"/>
              </a:rPr>
              <a:t>- </a:t>
            </a:r>
            <a:r>
              <a:rPr lang="en-US" sz="1200" dirty="0" err="1">
                <a:latin typeface="Sylfaen" panose="010A0502050306030303" pitchFamily="18" charset="0"/>
              </a:rPr>
              <a:t>ვეტერანის</a:t>
            </a:r>
            <a:r>
              <a:rPr lang="en-US" sz="1200" dirty="0">
                <a:latin typeface="Sylfaen" panose="010A0502050306030303" pitchFamily="18" charset="0"/>
              </a:rPr>
              <a:t> </a:t>
            </a:r>
            <a:r>
              <a:rPr lang="en-US" sz="1200" dirty="0" err="1">
                <a:latin typeface="Sylfaen" panose="010A0502050306030303" pitchFamily="18" charset="0"/>
              </a:rPr>
              <a:t>დამადასტურებელი</a:t>
            </a:r>
            <a:r>
              <a:rPr lang="en-US" sz="1200" dirty="0">
                <a:latin typeface="Sylfaen" panose="010A0502050306030303" pitchFamily="18" charset="0"/>
              </a:rPr>
              <a:t> </a:t>
            </a:r>
            <a:r>
              <a:rPr lang="en-US" sz="1200" dirty="0" err="1">
                <a:latin typeface="Sylfaen" panose="010A0502050306030303" pitchFamily="18" charset="0"/>
              </a:rPr>
              <a:t>მოწმობა</a:t>
            </a:r>
            <a:r>
              <a:rPr lang="en-US" sz="1200" dirty="0">
                <a:latin typeface="Sylfaen" panose="010A0502050306030303" pitchFamily="18" charset="0"/>
              </a:rPr>
              <a:t> </a:t>
            </a:r>
            <a:r>
              <a:rPr lang="en-US" sz="1200" dirty="0" err="1">
                <a:latin typeface="Sylfaen" panose="010A0502050306030303" pitchFamily="18" charset="0"/>
              </a:rPr>
              <a:t>დამზადდა</a:t>
            </a:r>
            <a:r>
              <a:rPr lang="en-US" sz="1200" dirty="0">
                <a:latin typeface="Sylfaen" panose="010A0502050306030303" pitchFamily="18" charset="0"/>
              </a:rPr>
              <a:t> -3 729 </a:t>
            </a:r>
            <a:r>
              <a:rPr lang="en-US" sz="1200" dirty="0" err="1">
                <a:latin typeface="Sylfaen" panose="010A0502050306030303" pitchFamily="18" charset="0"/>
              </a:rPr>
              <a:t>პირზე</a:t>
            </a:r>
            <a:r>
              <a:rPr lang="en-US" sz="1200" dirty="0">
                <a:latin typeface="Sylfaen" panose="010A0502050306030303" pitchFamily="18" charset="0"/>
              </a:rPr>
              <a:t>, </a:t>
            </a:r>
            <a:r>
              <a:rPr lang="en-US" sz="1200" dirty="0" err="1">
                <a:latin typeface="Sylfaen" panose="010A0502050306030303" pitchFamily="18" charset="0"/>
              </a:rPr>
              <a:t>მათ</a:t>
            </a:r>
            <a:r>
              <a:rPr lang="en-US" sz="1200" dirty="0">
                <a:latin typeface="Sylfaen" panose="010A0502050306030303" pitchFamily="18" charset="0"/>
              </a:rPr>
              <a:t> </a:t>
            </a:r>
            <a:r>
              <a:rPr lang="en-US" sz="1200" dirty="0" err="1">
                <a:latin typeface="Sylfaen" panose="010A0502050306030303" pitchFamily="18" charset="0"/>
              </a:rPr>
              <a:t>შორის</a:t>
            </a:r>
            <a:r>
              <a:rPr lang="en-US" sz="1200" dirty="0">
                <a:latin typeface="Sylfaen" panose="010A0502050306030303" pitchFamily="18" charset="0"/>
              </a:rPr>
              <a:t>:</a:t>
            </a:r>
          </a:p>
          <a:p>
            <a:pPr algn="just"/>
            <a:r>
              <a:rPr lang="en-US" sz="1200" dirty="0" err="1">
                <a:latin typeface="Sylfaen" panose="010A0502050306030303" pitchFamily="18" charset="0"/>
              </a:rPr>
              <a:t>პირველადი</a:t>
            </a:r>
            <a:r>
              <a:rPr lang="en-US" sz="1200" dirty="0">
                <a:latin typeface="Sylfaen" panose="010A0502050306030303" pitchFamily="18" charset="0"/>
              </a:rPr>
              <a:t> - 2 124 </a:t>
            </a:r>
            <a:r>
              <a:rPr lang="en-US" sz="1200" dirty="0" err="1">
                <a:latin typeface="Sylfaen" panose="010A0502050306030303" pitchFamily="18" charset="0"/>
              </a:rPr>
              <a:t>პირზე</a:t>
            </a:r>
            <a:r>
              <a:rPr lang="en-US" sz="1200" dirty="0">
                <a:latin typeface="Sylfaen" panose="010A0502050306030303" pitchFamily="18" charset="0"/>
              </a:rPr>
              <a:t>;</a:t>
            </a:r>
          </a:p>
          <a:p>
            <a:pPr algn="just"/>
            <a:r>
              <a:rPr lang="en-US" sz="1200" dirty="0" err="1">
                <a:latin typeface="Sylfaen" panose="010A0502050306030303" pitchFamily="18" charset="0"/>
              </a:rPr>
              <a:t>სხვადასხვა</a:t>
            </a:r>
            <a:r>
              <a:rPr lang="en-US" sz="1200" dirty="0">
                <a:latin typeface="Sylfaen" panose="010A0502050306030303" pitchFamily="18" charset="0"/>
              </a:rPr>
              <a:t> - 1 605 </a:t>
            </a:r>
            <a:r>
              <a:rPr lang="en-US" sz="1200" dirty="0" err="1">
                <a:latin typeface="Sylfaen" panose="010A0502050306030303" pitchFamily="18" charset="0"/>
              </a:rPr>
              <a:t>პირზე</a:t>
            </a:r>
            <a:r>
              <a:rPr lang="en-US" sz="1200" dirty="0">
                <a:latin typeface="Sylfaen" panose="010A0502050306030303" pitchFamily="18" charset="0"/>
              </a:rPr>
              <a:t>;</a:t>
            </a:r>
          </a:p>
          <a:p>
            <a:pPr marL="0" indent="0" algn="just">
              <a:buNone/>
            </a:pPr>
            <a:r>
              <a:rPr lang="en-US" sz="1200" dirty="0">
                <a:latin typeface="Sylfaen" panose="010A0502050306030303" pitchFamily="18" charset="0"/>
              </a:rPr>
              <a:t>                                                    </a:t>
            </a:r>
          </a:p>
          <a:p>
            <a:pPr algn="just"/>
            <a:r>
              <a:rPr lang="en-US" sz="1200" dirty="0" smtClean="0">
                <a:latin typeface="Sylfaen" panose="010A0502050306030303" pitchFamily="18" charset="0"/>
              </a:rPr>
              <a:t> </a:t>
            </a:r>
            <a:r>
              <a:rPr lang="en-US" sz="1200" dirty="0" err="1">
                <a:latin typeface="Sylfaen" panose="010A0502050306030303" pitchFamily="18" charset="0"/>
              </a:rPr>
              <a:t>არქივს</a:t>
            </a:r>
            <a:r>
              <a:rPr lang="en-US" sz="1200" dirty="0">
                <a:latin typeface="Sylfaen" panose="010A0502050306030303" pitchFamily="18" charset="0"/>
              </a:rPr>
              <a:t> </a:t>
            </a:r>
            <a:r>
              <a:rPr lang="en-US" sz="1200" dirty="0" err="1">
                <a:latin typeface="Sylfaen" panose="010A0502050306030303" pitchFamily="18" charset="0"/>
              </a:rPr>
              <a:t>მიღება</a:t>
            </a:r>
            <a:r>
              <a:rPr lang="en-US" sz="1200" dirty="0">
                <a:latin typeface="Sylfaen" panose="010A0502050306030303" pitchFamily="18" charset="0"/>
              </a:rPr>
              <a:t> - </a:t>
            </a:r>
            <a:r>
              <a:rPr lang="en-US" sz="1200" dirty="0" err="1">
                <a:latin typeface="Sylfaen" panose="010A0502050306030303" pitchFamily="18" charset="0"/>
              </a:rPr>
              <a:t>ჩაბარების</a:t>
            </a:r>
            <a:r>
              <a:rPr lang="en-US" sz="1200" dirty="0">
                <a:latin typeface="Sylfaen" panose="010A0502050306030303" pitchFamily="18" charset="0"/>
              </a:rPr>
              <a:t> </a:t>
            </a:r>
            <a:r>
              <a:rPr lang="en-US" sz="1200" dirty="0" err="1">
                <a:latin typeface="Sylfaen" panose="010A0502050306030303" pitchFamily="18" charset="0"/>
              </a:rPr>
              <a:t>აქტით</a:t>
            </a:r>
            <a:r>
              <a:rPr lang="en-US" sz="1200" dirty="0">
                <a:latin typeface="Sylfaen" panose="010A0502050306030303" pitchFamily="18" charset="0"/>
              </a:rPr>
              <a:t> </a:t>
            </a:r>
            <a:r>
              <a:rPr lang="en-US" sz="1200" dirty="0" err="1">
                <a:latin typeface="Sylfaen" panose="010A0502050306030303" pitchFamily="18" charset="0"/>
              </a:rPr>
              <a:t>გადავეცით</a:t>
            </a:r>
            <a:r>
              <a:rPr lang="en-US" sz="1200" dirty="0">
                <a:latin typeface="Sylfaen" panose="010A0502050306030303" pitchFamily="18" charset="0"/>
              </a:rPr>
              <a:t> - 1 946 </a:t>
            </a:r>
            <a:r>
              <a:rPr lang="en-US" sz="1200" dirty="0" err="1">
                <a:latin typeface="Sylfaen" panose="010A0502050306030303" pitchFamily="18" charset="0"/>
              </a:rPr>
              <a:t>ანკეტა-განაცხადი</a:t>
            </a:r>
            <a:r>
              <a:rPr lang="en-US" sz="1200" dirty="0">
                <a:latin typeface="Sylfaen" panose="010A0502050306030303" pitchFamily="18" charset="0"/>
              </a:rPr>
              <a:t>;</a:t>
            </a:r>
          </a:p>
          <a:p>
            <a:pPr algn="just"/>
            <a:r>
              <a:rPr lang="en-US" sz="1200" dirty="0" err="1" smtClean="0">
                <a:latin typeface="Sylfaen" panose="010A0502050306030303" pitchFamily="18" charset="0"/>
              </a:rPr>
              <a:t>ასევე</a:t>
            </a:r>
            <a:r>
              <a:rPr lang="en-US" sz="1200" dirty="0" smtClean="0">
                <a:latin typeface="Sylfaen" panose="010A0502050306030303" pitchFamily="18" charset="0"/>
              </a:rPr>
              <a:t> </a:t>
            </a:r>
            <a:r>
              <a:rPr lang="en-US" sz="1200" dirty="0" err="1">
                <a:latin typeface="Sylfaen" panose="010A0502050306030303" pitchFamily="18" charset="0"/>
              </a:rPr>
              <a:t>არქივთან</a:t>
            </a:r>
            <a:r>
              <a:rPr lang="en-US" sz="1200" dirty="0">
                <a:latin typeface="Sylfaen" panose="010A0502050306030303" pitchFamily="18" charset="0"/>
              </a:rPr>
              <a:t> </a:t>
            </a:r>
            <a:r>
              <a:rPr lang="en-US" sz="1200" dirty="0" err="1">
                <a:latin typeface="Sylfaen" panose="010A0502050306030303" pitchFamily="18" charset="0"/>
              </a:rPr>
              <a:t>მიმართებაში</a:t>
            </a:r>
            <a:r>
              <a:rPr lang="en-US" sz="1200" dirty="0">
                <a:latin typeface="Sylfaen" panose="010A0502050306030303" pitchFamily="18" charset="0"/>
              </a:rPr>
              <a:t> </a:t>
            </a:r>
            <a:r>
              <a:rPr lang="en-US" sz="1200" dirty="0" err="1">
                <a:latin typeface="Sylfaen" panose="010A0502050306030303" pitchFamily="18" charset="0"/>
              </a:rPr>
              <a:t>სხვადასხვა</a:t>
            </a:r>
            <a:r>
              <a:rPr lang="en-US" sz="1200" dirty="0">
                <a:latin typeface="Sylfaen" panose="010A0502050306030303" pitchFamily="18" charset="0"/>
              </a:rPr>
              <a:t> </a:t>
            </a:r>
            <a:r>
              <a:rPr lang="en-US" sz="1200" dirty="0" err="1">
                <a:latin typeface="Sylfaen" panose="010A0502050306030303" pitchFamily="18" charset="0"/>
              </a:rPr>
              <a:t>საჭიროებისათვის</a:t>
            </a:r>
            <a:r>
              <a:rPr lang="en-US" sz="1200" dirty="0">
                <a:latin typeface="Sylfaen" panose="010A0502050306030303" pitchFamily="18" charset="0"/>
              </a:rPr>
              <a:t> </a:t>
            </a:r>
            <a:r>
              <a:rPr lang="en-US" sz="1200" dirty="0" err="1">
                <a:latin typeface="Sylfaen" panose="010A0502050306030303" pitchFamily="18" charset="0"/>
              </a:rPr>
              <a:t>დამუშავებული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- 1 780 </a:t>
            </a:r>
            <a:r>
              <a:rPr lang="en-US" sz="1200" dirty="0" err="1">
                <a:latin typeface="Sylfaen" panose="010A0502050306030303" pitchFamily="18" charset="0"/>
              </a:rPr>
              <a:t>ანკეტა-განაცხადი</a:t>
            </a:r>
            <a:r>
              <a:rPr lang="en-US" sz="1200" dirty="0">
                <a:latin typeface="Sylfaen" panose="010A0502050306030303" pitchFamily="18" charset="0"/>
              </a:rPr>
              <a:t>;</a:t>
            </a:r>
          </a:p>
          <a:p>
            <a:pPr algn="just"/>
            <a:r>
              <a:rPr lang="en-US" sz="1200" dirty="0" err="1" smtClean="0">
                <a:latin typeface="Sylfaen" panose="010A0502050306030303" pitchFamily="18" charset="0"/>
              </a:rPr>
              <a:t>სამსახურის</a:t>
            </a:r>
            <a:r>
              <a:rPr lang="en-US" sz="1200" dirty="0" smtClean="0">
                <a:latin typeface="Sylfaen" panose="010A0502050306030303" pitchFamily="18" charset="0"/>
              </a:rPr>
              <a:t> </a:t>
            </a:r>
            <a:r>
              <a:rPr lang="en-US" sz="1200" dirty="0" err="1">
                <a:latin typeface="Sylfaen" panose="010A0502050306030303" pitchFamily="18" charset="0"/>
              </a:rPr>
              <a:t>დირექტორის</a:t>
            </a:r>
            <a:r>
              <a:rPr lang="en-US" sz="1200" dirty="0">
                <a:latin typeface="Sylfaen" panose="010A0502050306030303" pitchFamily="18" charset="0"/>
              </a:rPr>
              <a:t> 2016 </a:t>
            </a:r>
            <a:r>
              <a:rPr lang="en-US" sz="1200" dirty="0" err="1">
                <a:latin typeface="Sylfaen" panose="010A0502050306030303" pitchFamily="18" charset="0"/>
              </a:rPr>
              <a:t>წლის</a:t>
            </a:r>
            <a:r>
              <a:rPr lang="en-US" sz="1200" dirty="0">
                <a:latin typeface="Sylfaen" panose="010A0502050306030303" pitchFamily="18" charset="0"/>
              </a:rPr>
              <a:t> 26 </a:t>
            </a:r>
            <a:r>
              <a:rPr lang="en-US" sz="1200" dirty="0" err="1">
                <a:latin typeface="Sylfaen" panose="010A0502050306030303" pitchFamily="18" charset="0"/>
              </a:rPr>
              <a:t>აგვისტოს</a:t>
            </a:r>
            <a:r>
              <a:rPr lang="en-US" sz="1200" dirty="0">
                <a:latin typeface="Sylfaen" panose="010A0502050306030303" pitchFamily="18" charset="0"/>
              </a:rPr>
              <a:t> N 281-ე </a:t>
            </a:r>
            <a:r>
              <a:rPr lang="en-US" sz="1200" dirty="0" err="1">
                <a:latin typeface="Sylfaen" panose="010A0502050306030303" pitchFamily="18" charset="0"/>
              </a:rPr>
              <a:t>ბრძანებაში</a:t>
            </a:r>
            <a:r>
              <a:rPr lang="en-US" sz="1200" dirty="0">
                <a:latin typeface="Sylfaen" panose="010A0502050306030303" pitchFamily="18" charset="0"/>
              </a:rPr>
              <a:t> </a:t>
            </a:r>
            <a:r>
              <a:rPr lang="en-US" sz="1200" dirty="0" err="1">
                <a:latin typeface="Sylfaen" panose="010A0502050306030303" pitchFamily="18" charset="0"/>
              </a:rPr>
              <a:t>შეტანილი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ცვლილებები</a:t>
            </a:r>
            <a:r>
              <a:rPr lang="en-US" sz="1200" dirty="0">
                <a:latin typeface="Sylfaen" panose="010A0502050306030303" pitchFamily="18" charset="0"/>
              </a:rPr>
              <a:t>;</a:t>
            </a:r>
          </a:p>
          <a:p>
            <a:pPr algn="just"/>
            <a:r>
              <a:rPr lang="en-US" sz="1200" dirty="0" err="1" smtClean="0">
                <a:latin typeface="Sylfaen" panose="010A0502050306030303" pitchFamily="18" charset="0"/>
              </a:rPr>
              <a:t>შეღავათების</a:t>
            </a:r>
            <a:r>
              <a:rPr lang="en-US" sz="1200" dirty="0" smtClean="0">
                <a:latin typeface="Sylfaen" panose="010A0502050306030303" pitchFamily="18" charset="0"/>
              </a:rPr>
              <a:t> </a:t>
            </a:r>
            <a:r>
              <a:rPr lang="en-US" sz="1200" dirty="0" err="1">
                <a:latin typeface="Sylfaen" panose="010A0502050306030303" pitchFamily="18" charset="0"/>
              </a:rPr>
              <a:t>გავრცელების</a:t>
            </a:r>
            <a:r>
              <a:rPr lang="en-US" sz="1200" dirty="0">
                <a:latin typeface="Sylfaen" panose="010A0502050306030303" pitchFamily="18" charset="0"/>
              </a:rPr>
              <a:t> </a:t>
            </a:r>
            <a:r>
              <a:rPr lang="en-US" sz="1200" dirty="0" err="1">
                <a:latin typeface="Sylfaen" panose="010A0502050306030303" pitchFamily="18" charset="0"/>
              </a:rPr>
              <a:t>მიზნით</a:t>
            </a:r>
            <a:r>
              <a:rPr lang="en-US" sz="1200" dirty="0">
                <a:latin typeface="Sylfaen" panose="010A0502050306030303" pitchFamily="18" charset="0"/>
              </a:rPr>
              <a:t> </a:t>
            </a:r>
            <a:r>
              <a:rPr lang="en-US" sz="1200" dirty="0" err="1">
                <a:latin typeface="Sylfaen" panose="010A0502050306030303" pitchFamily="18" charset="0"/>
              </a:rPr>
              <a:t>ყოველთვეში</a:t>
            </a:r>
            <a:r>
              <a:rPr lang="en-US" sz="1200" dirty="0">
                <a:latin typeface="Sylfaen" panose="010A0502050306030303" pitchFamily="18" charset="0"/>
              </a:rPr>
              <a:t> </a:t>
            </a:r>
            <a:r>
              <a:rPr lang="en-US" sz="1200" dirty="0" err="1">
                <a:latin typeface="Sylfaen" panose="010A0502050306030303" pitchFamily="18" charset="0"/>
              </a:rPr>
              <a:t>მზადდება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იგზავნება</a:t>
            </a:r>
            <a:r>
              <a:rPr lang="en-US" sz="1200" dirty="0">
                <a:latin typeface="Sylfaen" panose="010A0502050306030303" pitchFamily="18" charset="0"/>
              </a:rPr>
              <a:t> </a:t>
            </a:r>
            <a:r>
              <a:rPr lang="en-US" sz="1200" dirty="0" err="1">
                <a:latin typeface="Sylfaen" panose="010A0502050306030303" pitchFamily="18" charset="0"/>
              </a:rPr>
              <a:t>ელექტრონულ</a:t>
            </a:r>
            <a:r>
              <a:rPr lang="en-US" sz="1200" dirty="0">
                <a:latin typeface="Sylfaen" panose="010A0502050306030303" pitchFamily="18" charset="0"/>
              </a:rPr>
              <a:t> </a:t>
            </a:r>
            <a:r>
              <a:rPr lang="en-US" sz="1200" dirty="0" err="1">
                <a:latin typeface="Sylfaen" panose="010A0502050306030303" pitchFamily="18" charset="0"/>
              </a:rPr>
              <a:t>ბაზაში</a:t>
            </a:r>
            <a:r>
              <a:rPr lang="en-US" sz="1200" dirty="0">
                <a:latin typeface="Sylfaen" panose="010A0502050306030303" pitchFamily="18" charset="0"/>
              </a:rPr>
              <a:t> </a:t>
            </a:r>
            <a:r>
              <a:rPr lang="en-US" sz="1200" dirty="0" err="1">
                <a:latin typeface="Sylfaen" panose="010A0502050306030303" pitchFamily="18" charset="0"/>
              </a:rPr>
              <a:t>არსებული</a:t>
            </a:r>
            <a:r>
              <a:rPr lang="en-US" sz="1200" dirty="0">
                <a:latin typeface="Sylfaen" panose="010A0502050306030303" pitchFamily="18" charset="0"/>
              </a:rPr>
              <a:t> </a:t>
            </a:r>
            <a:r>
              <a:rPr lang="en-US" sz="1200" dirty="0" err="1">
                <a:latin typeface="Sylfaen" panose="010A0502050306030303" pitchFamily="18" charset="0"/>
              </a:rPr>
              <a:t>ვეტერანთა</a:t>
            </a:r>
            <a:r>
              <a:rPr lang="en-US" sz="1200" dirty="0">
                <a:latin typeface="Sylfaen" panose="010A0502050306030303" pitchFamily="18" charset="0"/>
              </a:rPr>
              <a:t> </a:t>
            </a:r>
            <a:r>
              <a:rPr lang="en-US" sz="1200" dirty="0" err="1">
                <a:latin typeface="Sylfaen" panose="010A0502050306030303" pitchFamily="18" charset="0"/>
              </a:rPr>
              <a:t>მონაცემები</a:t>
            </a:r>
            <a:r>
              <a:rPr lang="en-US" sz="1200" dirty="0">
                <a:latin typeface="Sylfaen" panose="010A0502050306030303" pitchFamily="18" charset="0"/>
              </a:rPr>
              <a:t>.</a:t>
            </a:r>
          </a:p>
          <a:p>
            <a:pPr marL="0" indent="0" algn="just">
              <a:buNone/>
            </a:pPr>
            <a:endParaRPr lang="en-US" dirty="0">
              <a:latin typeface="Sylfaen" panose="010A0502050306030303" pitchFamily="18" charset="0"/>
            </a:endParaRPr>
          </a:p>
        </p:txBody>
      </p:sp>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37</a:t>
            </a:r>
            <a:endParaRPr lang="en-US" sz="1200" b="0" dirty="0">
              <a:solidFill>
                <a:schemeClr val="tx1"/>
              </a:solidFill>
            </a:endParaRPr>
          </a:p>
        </p:txBody>
      </p:sp>
    </p:spTree>
    <p:extLst>
      <p:ext uri="{BB962C8B-B14F-4D97-AF65-F5344CB8AC3E}">
        <p14:creationId xmlns:p14="http://schemas.microsoft.com/office/powerpoint/2010/main" val="26690450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7733" y="397933"/>
            <a:ext cx="9000067" cy="6340197"/>
          </a:xfrm>
          <a:prstGeom prst="rect">
            <a:avLst/>
          </a:prstGeom>
        </p:spPr>
        <p:txBody>
          <a:bodyPr wrap="square">
            <a:spAutoFit/>
          </a:bodyPr>
          <a:lstStyle/>
          <a:p>
            <a:pPr algn="ctr"/>
            <a:r>
              <a:rPr lang="ka-GE" sz="1400" b="1" dirty="0"/>
              <a:t>ვეტერანის სტატუსის მაძიებელთა საბრძოლო მოქმედებებში მონაწილეობის და საბრძოლო მოქმედებებში დაღუპვის ფაქტის დამდგენი კომისია</a:t>
            </a:r>
            <a:endParaRPr lang="en-US" sz="1400" b="1" dirty="0" smtClean="0"/>
          </a:p>
          <a:p>
            <a:endParaRPr lang="en-US" b="1" dirty="0"/>
          </a:p>
          <a:p>
            <a:r>
              <a:rPr lang="ka-GE" sz="1200" b="1" dirty="0" smtClean="0"/>
              <a:t>201</a:t>
            </a:r>
            <a:r>
              <a:rPr lang="ka-GE" sz="1200" b="1" dirty="0"/>
              <a:t>9</a:t>
            </a:r>
            <a:r>
              <a:rPr lang="ka-GE" sz="1200" b="1" dirty="0" smtClean="0"/>
              <a:t> წელს შემოსული </a:t>
            </a:r>
            <a:r>
              <a:rPr lang="ka-GE" sz="1200" b="1" dirty="0"/>
              <a:t>განცხადებების </a:t>
            </a:r>
            <a:r>
              <a:rPr lang="ka-GE" sz="1200" b="1" dirty="0" smtClean="0"/>
              <a:t>რაოდენობა  -  649.</a:t>
            </a:r>
            <a:endParaRPr lang="ka-GE" sz="1200" dirty="0"/>
          </a:p>
          <a:p>
            <a:endParaRPr lang="ka-GE" dirty="0"/>
          </a:p>
          <a:p>
            <a:r>
              <a:rPr lang="ka-GE" sz="1200" b="1" dirty="0"/>
              <a:t>შემოსული განცხადებების </a:t>
            </a:r>
            <a:r>
              <a:rPr lang="ka-GE" sz="1200" b="1" dirty="0" smtClean="0"/>
              <a:t>ცხრილი</a:t>
            </a:r>
            <a:r>
              <a:rPr lang="ka-GE" sz="1200" dirty="0" smtClean="0"/>
              <a:t> </a:t>
            </a:r>
            <a:r>
              <a:rPr lang="ka-GE" sz="1200" b="1" dirty="0" smtClean="0"/>
              <a:t>N1</a:t>
            </a:r>
          </a:p>
          <a:p>
            <a:endParaRPr lang="ka-GE" sz="1200" dirty="0"/>
          </a:p>
          <a:p>
            <a:endParaRPr lang="ka-GE" sz="1200" dirty="0" smtClean="0"/>
          </a:p>
          <a:p>
            <a:endParaRPr lang="en-US" sz="1200" dirty="0" smtClean="0"/>
          </a:p>
          <a:p>
            <a:endParaRPr lang="en-US" sz="1200" dirty="0"/>
          </a:p>
          <a:p>
            <a:endParaRPr lang="en-US" sz="1200" dirty="0" smtClean="0"/>
          </a:p>
          <a:p>
            <a:endParaRPr lang="en-US" sz="1200" dirty="0"/>
          </a:p>
          <a:p>
            <a:endParaRPr lang="ka-GE" sz="1200" dirty="0"/>
          </a:p>
          <a:p>
            <a:pPr>
              <a:lnSpc>
                <a:spcPct val="150000"/>
              </a:lnSpc>
            </a:pPr>
            <a:r>
              <a:rPr lang="ka-GE" sz="1200" dirty="0" smtClean="0"/>
              <a:t>2019 წელს </a:t>
            </a:r>
            <a:r>
              <a:rPr lang="ka-GE" sz="1200" dirty="0"/>
              <a:t>ჩატარდა ვეტერანის სტატუსის მაძიებელთა საბრძოლო მოქმედებებში მონაწილეობის და საბრძოლო მოქმედებებში დაღუპვის ფაქტის დამდგენი</a:t>
            </a:r>
            <a:r>
              <a:rPr lang="ka-GE" sz="1200" b="1" dirty="0"/>
              <a:t> </a:t>
            </a:r>
            <a:r>
              <a:rPr lang="ka-GE" sz="1200" b="1" dirty="0" smtClean="0"/>
              <a:t>65 </a:t>
            </a:r>
            <a:r>
              <a:rPr lang="ka-GE" sz="1200" dirty="0"/>
              <a:t>კომისია. </a:t>
            </a:r>
            <a:endParaRPr lang="en-US" sz="1200" dirty="0"/>
          </a:p>
          <a:p>
            <a:pPr>
              <a:lnSpc>
                <a:spcPct val="150000"/>
              </a:lnSpc>
            </a:pPr>
            <a:r>
              <a:rPr lang="ka-GE" sz="1200" dirty="0" smtClean="0"/>
              <a:t>სპეციალური </a:t>
            </a:r>
            <a:r>
              <a:rPr lang="ka-GE" sz="1200" dirty="0"/>
              <a:t>კომისია - </a:t>
            </a:r>
            <a:r>
              <a:rPr lang="ka-GE" sz="1200" b="1" dirty="0" smtClean="0"/>
              <a:t>16</a:t>
            </a:r>
            <a:r>
              <a:rPr lang="ka-GE" sz="1200" dirty="0" smtClean="0"/>
              <a:t>;</a:t>
            </a:r>
          </a:p>
          <a:p>
            <a:pPr>
              <a:lnSpc>
                <a:spcPct val="150000"/>
              </a:lnSpc>
            </a:pPr>
            <a:r>
              <a:rPr lang="ka-GE" sz="1200" dirty="0" smtClean="0"/>
              <a:t>გასვლითი კომისის - </a:t>
            </a:r>
            <a:r>
              <a:rPr lang="ka-GE" sz="1200" b="1" dirty="0" smtClean="0"/>
              <a:t>6</a:t>
            </a:r>
            <a:r>
              <a:rPr lang="ka-GE" sz="1200" dirty="0" smtClean="0"/>
              <a:t>.</a:t>
            </a:r>
            <a:endParaRPr lang="ka-GE" sz="1200" b="1" dirty="0"/>
          </a:p>
          <a:p>
            <a:pPr>
              <a:lnSpc>
                <a:spcPct val="150000"/>
              </a:lnSpc>
            </a:pPr>
            <a:r>
              <a:rPr lang="ka-GE" sz="1200" b="1" dirty="0" smtClean="0"/>
              <a:t>ჩატარებული </a:t>
            </a:r>
            <a:r>
              <a:rPr lang="ka-GE" sz="1200" b="1" dirty="0"/>
              <a:t>კომისიის შედეგების </a:t>
            </a:r>
            <a:r>
              <a:rPr lang="ka-GE" sz="1200" b="1" dirty="0" smtClean="0"/>
              <a:t>ცხრილი N2</a:t>
            </a:r>
          </a:p>
          <a:p>
            <a:pPr>
              <a:lnSpc>
                <a:spcPct val="150000"/>
              </a:lnSpc>
            </a:pPr>
            <a:endParaRPr lang="ka-GE" sz="1200" b="1" dirty="0"/>
          </a:p>
          <a:p>
            <a:pPr>
              <a:lnSpc>
                <a:spcPct val="150000"/>
              </a:lnSpc>
            </a:pPr>
            <a:endParaRPr lang="ka-GE" sz="1200" b="1" dirty="0"/>
          </a:p>
          <a:p>
            <a:pPr>
              <a:lnSpc>
                <a:spcPct val="150000"/>
              </a:lnSpc>
            </a:pPr>
            <a:endParaRPr lang="ka-GE" sz="1200" b="1" dirty="0" smtClean="0"/>
          </a:p>
          <a:p>
            <a:pPr>
              <a:lnSpc>
                <a:spcPct val="150000"/>
              </a:lnSpc>
            </a:pPr>
            <a:endParaRPr lang="ka-GE" sz="1200" b="1" dirty="0"/>
          </a:p>
          <a:p>
            <a:pPr>
              <a:lnSpc>
                <a:spcPct val="150000"/>
              </a:lnSpc>
            </a:pPr>
            <a:endParaRPr lang="en-US" sz="1200" b="1" dirty="0" smtClean="0"/>
          </a:p>
          <a:p>
            <a:pPr>
              <a:lnSpc>
                <a:spcPct val="150000"/>
              </a:lnSpc>
            </a:pPr>
            <a:endParaRPr lang="ka-GE" sz="1200" dirty="0" smtClean="0"/>
          </a:p>
          <a:p>
            <a:pPr>
              <a:lnSpc>
                <a:spcPct val="150000"/>
              </a:lnSpc>
            </a:pPr>
            <a:r>
              <a:rPr lang="ka-GE" sz="1200" dirty="0" smtClean="0"/>
              <a:t>კომისსის მიერ განხილული დოკუმენტები გადაეცა სააღრიცხვო - ანალიტიკურ განყოფილებას</a:t>
            </a:r>
            <a:r>
              <a:rPr lang="ka-GE" sz="1200" b="1" dirty="0" smtClean="0"/>
              <a:t> - 49.</a:t>
            </a:r>
            <a:endParaRPr lang="en-US" sz="1200" b="1" dirty="0"/>
          </a:p>
          <a:p>
            <a:pPr>
              <a:lnSpc>
                <a:spcPct val="150000"/>
              </a:lnSpc>
            </a:pPr>
            <a:endParaRPr lang="en-US" sz="1200" b="1" dirty="0" smtClean="0"/>
          </a:p>
        </p:txBody>
      </p:sp>
      <p:graphicFrame>
        <p:nvGraphicFramePr>
          <p:cNvPr id="6" name="Таблица 5"/>
          <p:cNvGraphicFramePr>
            <a:graphicFrameLocks noGrp="1"/>
          </p:cNvGraphicFramePr>
          <p:nvPr>
            <p:extLst>
              <p:ext uri="{D42A27DB-BD31-4B8C-83A1-F6EECF244321}">
                <p14:modId xmlns:p14="http://schemas.microsoft.com/office/powerpoint/2010/main" val="3772886739"/>
              </p:ext>
            </p:extLst>
          </p:nvPr>
        </p:nvGraphicFramePr>
        <p:xfrm>
          <a:off x="154091" y="4594903"/>
          <a:ext cx="7516710" cy="1162428"/>
        </p:xfrm>
        <a:graphic>
          <a:graphicData uri="http://schemas.openxmlformats.org/drawingml/2006/table">
            <a:tbl>
              <a:tblPr firstRow="1" firstCol="1" bandRow="1">
                <a:tableStyleId>{5940675A-B579-460E-94D1-54222C63F5DA}</a:tableStyleId>
              </a:tblPr>
              <a:tblGrid>
                <a:gridCol w="1740247">
                  <a:extLst>
                    <a:ext uri="{9D8B030D-6E8A-4147-A177-3AD203B41FA5}">
                      <a16:colId xmlns:a16="http://schemas.microsoft.com/office/drawing/2014/main" val="20000"/>
                    </a:ext>
                  </a:extLst>
                </a:gridCol>
                <a:gridCol w="1252785">
                  <a:extLst>
                    <a:ext uri="{9D8B030D-6E8A-4147-A177-3AD203B41FA5}">
                      <a16:colId xmlns:a16="http://schemas.microsoft.com/office/drawing/2014/main" val="20001"/>
                    </a:ext>
                  </a:extLst>
                </a:gridCol>
                <a:gridCol w="1684032">
                  <a:extLst>
                    <a:ext uri="{9D8B030D-6E8A-4147-A177-3AD203B41FA5}">
                      <a16:colId xmlns:a16="http://schemas.microsoft.com/office/drawing/2014/main" val="20002"/>
                    </a:ext>
                  </a:extLst>
                </a:gridCol>
                <a:gridCol w="2839646">
                  <a:extLst>
                    <a:ext uri="{9D8B030D-6E8A-4147-A177-3AD203B41FA5}">
                      <a16:colId xmlns:a16="http://schemas.microsoft.com/office/drawing/2014/main" val="20003"/>
                    </a:ext>
                  </a:extLst>
                </a:gridCol>
              </a:tblGrid>
              <a:tr h="613788">
                <a:tc>
                  <a:txBody>
                    <a:bodyPr/>
                    <a:lstStyle/>
                    <a:p>
                      <a:pPr marL="0" marR="0" algn="ctr">
                        <a:lnSpc>
                          <a:spcPct val="115000"/>
                        </a:lnSpc>
                        <a:spcBef>
                          <a:spcPts val="0"/>
                        </a:spcBef>
                        <a:spcAft>
                          <a:spcPts val="1000"/>
                        </a:spcAft>
                      </a:pPr>
                      <a:r>
                        <a:rPr lang="ka-GE" sz="1200" dirty="0">
                          <a:effectLst/>
                        </a:rPr>
                        <a:t>დაუდგინდა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უარი ეთქვა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არ გამოცხადდა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200">
                          <a:effectLst/>
                        </a:rPr>
                        <a:t>კომისია გასავლელი აქვს</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492715">
                <a:tc>
                  <a:txBody>
                    <a:bodyPr/>
                    <a:lstStyle/>
                    <a:p>
                      <a:pPr marL="0" marR="0" algn="ctr">
                        <a:lnSpc>
                          <a:spcPct val="115000"/>
                        </a:lnSpc>
                        <a:spcBef>
                          <a:spcPts val="0"/>
                        </a:spcBef>
                        <a:spcAft>
                          <a:spcPts val="1000"/>
                        </a:spcAft>
                      </a:pPr>
                      <a:r>
                        <a:rPr lang="ka-GE" sz="1100" b="1">
                          <a:effectLst/>
                          <a:latin typeface="Sylfaen" panose="010A0502050306030303" pitchFamily="18" charset="0"/>
                          <a:ea typeface="Times New Roman" panose="02020603050405020304" pitchFamily="18" charset="0"/>
                          <a:cs typeface="Times New Roman" panose="02020603050405020304" pitchFamily="18" charset="0"/>
                        </a:rPr>
                        <a:t>594</a:t>
                      </a:r>
                      <a:endParaRPr lang="en-US"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100" b="1">
                          <a:effectLst/>
                          <a:latin typeface="Sylfaen" panose="010A0502050306030303" pitchFamily="18" charset="0"/>
                          <a:ea typeface="Times New Roman" panose="02020603050405020304" pitchFamily="18" charset="0"/>
                          <a:cs typeface="Times New Roman" panose="02020603050405020304" pitchFamily="18" charset="0"/>
                        </a:rPr>
                        <a:t>41</a:t>
                      </a:r>
                      <a:endParaRPr lang="en-US"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100" b="1" dirty="0">
                          <a:effectLst/>
                          <a:latin typeface="Sylfaen" panose="010A0502050306030303" pitchFamily="18" charset="0"/>
                          <a:ea typeface="Times New Roman" panose="02020603050405020304" pitchFamily="18" charset="0"/>
                          <a:cs typeface="Times New Roman" panose="02020603050405020304" pitchFamily="18" charset="0"/>
                        </a:rPr>
                        <a:t>40</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r>
                        <a:rPr lang="ka-GE" sz="1200" kern="1200" dirty="0" smtClean="0">
                          <a:solidFill>
                            <a:schemeClr val="tx1"/>
                          </a:solidFill>
                          <a:effectLst/>
                          <a:latin typeface="+mn-lt"/>
                          <a:ea typeface="+mn-ea"/>
                          <a:cs typeface="+mn-cs"/>
                        </a:rPr>
                        <a:t>ახალი (2019 წ) – 110</a:t>
                      </a:r>
                      <a:endParaRPr lang="en-US" sz="1200" kern="1200" dirty="0" smtClean="0">
                        <a:solidFill>
                          <a:schemeClr val="tx1"/>
                        </a:solidFill>
                        <a:effectLst/>
                        <a:latin typeface="+mn-lt"/>
                        <a:ea typeface="+mn-ea"/>
                        <a:cs typeface="+mn-cs"/>
                      </a:endParaRPr>
                    </a:p>
                    <a:p>
                      <a:r>
                        <a:rPr lang="ka-GE" sz="1200" kern="1200" dirty="0" smtClean="0">
                          <a:solidFill>
                            <a:schemeClr val="tx1"/>
                          </a:solidFill>
                          <a:effectLst/>
                          <a:latin typeface="+mn-lt"/>
                          <a:ea typeface="+mn-ea"/>
                          <a:cs typeface="+mn-cs"/>
                        </a:rPr>
                        <a:t>ძველი არ გამოცხადებულები - 243</a:t>
                      </a:r>
                      <a:endParaRPr lang="en-US" sz="1200" kern="1200" dirty="0" smtClean="0">
                        <a:solidFill>
                          <a:schemeClr val="tx1"/>
                        </a:solidFill>
                        <a:effectLst/>
                        <a:latin typeface="+mn-lt"/>
                        <a:ea typeface="+mn-ea"/>
                        <a:cs typeface="+mn-cs"/>
                      </a:endParaRPr>
                    </a:p>
                    <a:p>
                      <a:r>
                        <a:rPr lang="ka-GE" sz="1200" kern="1200" dirty="0" smtClean="0">
                          <a:solidFill>
                            <a:schemeClr val="tx1"/>
                          </a:solidFill>
                          <a:effectLst/>
                          <a:latin typeface="+mn-lt"/>
                          <a:ea typeface="+mn-ea"/>
                          <a:cs typeface="+mn-cs"/>
                        </a:rPr>
                        <a:t>კომისია გასავლელი აქვს სულ - 353</a:t>
                      </a:r>
                      <a:endParaRPr lang="en-US" sz="1200" kern="12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0001"/>
                  </a:ext>
                </a:extLst>
              </a:tr>
            </a:tbl>
          </a:graphicData>
        </a:graphic>
      </p:graphicFrame>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endParaRPr lang="en-US" sz="1200" b="0" dirty="0">
              <a:solidFill>
                <a:schemeClr val="tx1"/>
              </a:solidFill>
            </a:endParaRPr>
          </a:p>
        </p:txBody>
      </p:sp>
      <p:sp>
        <p:nvSpPr>
          <p:cNvPr id="7" name="Номер слайда 6"/>
          <p:cNvSpPr txBox="1">
            <a:spLocks/>
          </p:cNvSpPr>
          <p:nvPr/>
        </p:nvSpPr>
        <p:spPr>
          <a:xfrm>
            <a:off x="8077199" y="6444781"/>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3</a:t>
            </a:r>
            <a:r>
              <a:rPr lang="ka-GE" sz="1200" b="0" dirty="0">
                <a:solidFill>
                  <a:schemeClr val="tx1"/>
                </a:solidFill>
              </a:rPr>
              <a:t>8</a:t>
            </a:r>
            <a:endParaRPr lang="en-US" sz="1200" b="0" dirty="0">
              <a:solidFill>
                <a:schemeClr val="tx1"/>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505578092"/>
              </p:ext>
            </p:extLst>
          </p:nvPr>
        </p:nvGraphicFramePr>
        <p:xfrm>
          <a:off x="154091" y="2026603"/>
          <a:ext cx="8752842" cy="767397"/>
        </p:xfrm>
        <a:graphic>
          <a:graphicData uri="http://schemas.openxmlformats.org/drawingml/2006/table">
            <a:tbl>
              <a:tblPr firstRow="1" firstCol="1" bandRow="1">
                <a:tableStyleId>{7E9639D4-E3E2-4D34-9284-5A2195B3D0D7}</a:tableStyleId>
              </a:tblPr>
              <a:tblGrid>
                <a:gridCol w="692576">
                  <a:extLst>
                    <a:ext uri="{9D8B030D-6E8A-4147-A177-3AD203B41FA5}">
                      <a16:colId xmlns:a16="http://schemas.microsoft.com/office/drawing/2014/main" val="20000"/>
                    </a:ext>
                  </a:extLst>
                </a:gridCol>
                <a:gridCol w="894836">
                  <a:extLst>
                    <a:ext uri="{9D8B030D-6E8A-4147-A177-3AD203B41FA5}">
                      <a16:colId xmlns:a16="http://schemas.microsoft.com/office/drawing/2014/main" val="20001"/>
                    </a:ext>
                  </a:extLst>
                </a:gridCol>
                <a:gridCol w="583523">
                  <a:extLst>
                    <a:ext uri="{9D8B030D-6E8A-4147-A177-3AD203B41FA5}">
                      <a16:colId xmlns:a16="http://schemas.microsoft.com/office/drawing/2014/main" val="20002"/>
                    </a:ext>
                  </a:extLst>
                </a:gridCol>
                <a:gridCol w="682376">
                  <a:extLst>
                    <a:ext uri="{9D8B030D-6E8A-4147-A177-3AD203B41FA5}">
                      <a16:colId xmlns:a16="http://schemas.microsoft.com/office/drawing/2014/main" val="20003"/>
                    </a:ext>
                  </a:extLst>
                </a:gridCol>
                <a:gridCol w="513442">
                  <a:extLst>
                    <a:ext uri="{9D8B030D-6E8A-4147-A177-3AD203B41FA5}">
                      <a16:colId xmlns:a16="http://schemas.microsoft.com/office/drawing/2014/main" val="20004"/>
                    </a:ext>
                  </a:extLst>
                </a:gridCol>
                <a:gridCol w="633449">
                  <a:extLst>
                    <a:ext uri="{9D8B030D-6E8A-4147-A177-3AD203B41FA5}">
                      <a16:colId xmlns:a16="http://schemas.microsoft.com/office/drawing/2014/main" val="20005"/>
                    </a:ext>
                  </a:extLst>
                </a:gridCol>
                <a:gridCol w="673739">
                  <a:extLst>
                    <a:ext uri="{9D8B030D-6E8A-4147-A177-3AD203B41FA5}">
                      <a16:colId xmlns:a16="http://schemas.microsoft.com/office/drawing/2014/main" val="20006"/>
                    </a:ext>
                  </a:extLst>
                </a:gridCol>
                <a:gridCol w="716927">
                  <a:extLst>
                    <a:ext uri="{9D8B030D-6E8A-4147-A177-3AD203B41FA5}">
                      <a16:colId xmlns:a16="http://schemas.microsoft.com/office/drawing/2014/main" val="20007"/>
                    </a:ext>
                  </a:extLst>
                </a:gridCol>
                <a:gridCol w="831136">
                  <a:extLst>
                    <a:ext uri="{9D8B030D-6E8A-4147-A177-3AD203B41FA5}">
                      <a16:colId xmlns:a16="http://schemas.microsoft.com/office/drawing/2014/main" val="20008"/>
                    </a:ext>
                  </a:extLst>
                </a:gridCol>
                <a:gridCol w="899278">
                  <a:extLst>
                    <a:ext uri="{9D8B030D-6E8A-4147-A177-3AD203B41FA5}">
                      <a16:colId xmlns:a16="http://schemas.microsoft.com/office/drawing/2014/main" val="20009"/>
                    </a:ext>
                  </a:extLst>
                </a:gridCol>
                <a:gridCol w="778350">
                  <a:extLst>
                    <a:ext uri="{9D8B030D-6E8A-4147-A177-3AD203B41FA5}">
                      <a16:colId xmlns:a16="http://schemas.microsoft.com/office/drawing/2014/main" val="20010"/>
                    </a:ext>
                  </a:extLst>
                </a:gridCol>
                <a:gridCol w="853210">
                  <a:extLst>
                    <a:ext uri="{9D8B030D-6E8A-4147-A177-3AD203B41FA5}">
                      <a16:colId xmlns:a16="http://schemas.microsoft.com/office/drawing/2014/main" val="20011"/>
                    </a:ext>
                  </a:extLst>
                </a:gridCol>
              </a:tblGrid>
              <a:tr h="398202">
                <a:tc>
                  <a:txBody>
                    <a:bodyPr/>
                    <a:lstStyle/>
                    <a:p>
                      <a:pPr marL="0" marR="0">
                        <a:lnSpc>
                          <a:spcPct val="115000"/>
                        </a:lnSpc>
                        <a:spcBef>
                          <a:spcPts val="0"/>
                        </a:spcBef>
                        <a:spcAft>
                          <a:spcPts val="1000"/>
                        </a:spcAft>
                      </a:pPr>
                      <a:r>
                        <a:rPr lang="ka-GE" sz="1100" dirty="0">
                          <a:effectLst/>
                        </a:rPr>
                        <a:t>იანვარი</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rPr>
                        <a:t>თებერვალი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rPr>
                        <a:t>მარტი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rPr>
                        <a:t>აპრილი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rPr>
                        <a:t>მაისი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rPr>
                        <a:t>ივნისი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rPr>
                        <a:t>ივლისი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rPr>
                        <a:t>აგვისტო</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rPr>
                        <a:t>სექტემბერ</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rPr>
                        <a:t>ოქტომბერი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rPr>
                        <a:t>ნოემბერი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rPr>
                        <a:t>დეკემბერი</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69195">
                <a:tc>
                  <a:txBody>
                    <a:bodyPr/>
                    <a:lstStyle/>
                    <a:p>
                      <a:pPr marL="0" marR="0" algn="ctr">
                        <a:lnSpc>
                          <a:spcPct val="115000"/>
                        </a:lnSpc>
                        <a:spcBef>
                          <a:spcPts val="0"/>
                        </a:spcBef>
                        <a:spcAft>
                          <a:spcPts val="1000"/>
                        </a:spcAft>
                      </a:pPr>
                      <a:r>
                        <a:rPr lang="en-US" sz="1100" b="1" dirty="0">
                          <a:effectLst/>
                        </a:rPr>
                        <a:t>51</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100" b="1" dirty="0">
                          <a:effectLst/>
                        </a:rPr>
                        <a:t>61</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100" b="1" dirty="0">
                          <a:effectLst/>
                        </a:rPr>
                        <a:t>38</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100" b="1" dirty="0">
                          <a:effectLst/>
                        </a:rPr>
                        <a:t>56</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100" b="1" dirty="0">
                          <a:effectLst/>
                        </a:rPr>
                        <a:t>77</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100" b="1" dirty="0">
                          <a:effectLst/>
                        </a:rPr>
                        <a:t>41</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100" b="1" dirty="0">
                          <a:effectLst/>
                        </a:rPr>
                        <a:t>51</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100" b="1" dirty="0">
                          <a:effectLst/>
                        </a:rPr>
                        <a:t>51</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100" b="1" dirty="0">
                          <a:effectLst/>
                        </a:rPr>
                        <a:t>62</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100" b="1" dirty="0">
                          <a:effectLst/>
                        </a:rPr>
                        <a:t>57</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100" b="1" dirty="0">
                          <a:effectLst/>
                        </a:rPr>
                        <a:t>57</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100" b="1" dirty="0">
                          <a:effectLst/>
                        </a:rPr>
                        <a:t>47</a:t>
                      </a:r>
                      <a:endParaRPr lang="en-US"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45883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1600" y="414867"/>
            <a:ext cx="9042400" cy="6053666"/>
          </a:xfrm>
        </p:spPr>
        <p:txBody>
          <a:bodyPr/>
          <a:lstStyle/>
          <a:p>
            <a:pPr marL="0" indent="0" algn="just">
              <a:buNone/>
            </a:pPr>
            <a:endParaRPr lang="ka-GE" sz="1200" dirty="0" smtClean="0"/>
          </a:p>
          <a:p>
            <a:pPr marL="0" indent="0" algn="just">
              <a:buNone/>
            </a:pPr>
            <a:endParaRPr lang="ka-GE" sz="1200" dirty="0" smtClean="0"/>
          </a:p>
          <a:p>
            <a:pPr marL="0" indent="0" algn="just">
              <a:buNone/>
            </a:pPr>
            <a:endParaRPr lang="ka-GE" sz="1200" dirty="0"/>
          </a:p>
          <a:p>
            <a:pPr algn="just">
              <a:lnSpc>
                <a:spcPct val="150000"/>
              </a:lnSpc>
            </a:pPr>
            <a:r>
              <a:rPr lang="ka-GE" sz="1200" dirty="0" smtClean="0"/>
              <a:t>2004 </a:t>
            </a:r>
            <a:r>
              <a:rPr lang="ka-GE" sz="1200" dirty="0"/>
              <a:t>წლიდან 2011 წლამდე რეგისტრაცია გაიარა და ვეტერანის სტატუსი მიენიჭა - </a:t>
            </a:r>
            <a:r>
              <a:rPr lang="ka-GE" sz="1200" b="1" dirty="0"/>
              <a:t>44 235</a:t>
            </a:r>
            <a:r>
              <a:rPr lang="ka-GE" sz="1200" dirty="0"/>
              <a:t> ვეტერანს.</a:t>
            </a:r>
            <a:endParaRPr lang="en-US" sz="1200" dirty="0"/>
          </a:p>
          <a:p>
            <a:pPr algn="just">
              <a:lnSpc>
                <a:spcPct val="150000"/>
              </a:lnSpc>
            </a:pPr>
            <a:r>
              <a:rPr lang="ka-GE" sz="1200" dirty="0"/>
              <a:t>2011 წლიდან დღემდე ვეტერანების საქმეთა სახელმწიფო სამსახურში არსებული ვეტერანთა აღრიცხვის ელექტრონულ მონაცემთა ბაზაში ვეტერანების რეგისტრაცია დინამიკაში შემდეგნაირად გამოიყურება:</a:t>
            </a:r>
            <a:endParaRPr lang="en-US" sz="1200" dirty="0"/>
          </a:p>
          <a:p>
            <a:pPr>
              <a:lnSpc>
                <a:spcPct val="150000"/>
              </a:lnSpc>
            </a:pPr>
            <a:endParaRPr lang="ka-GE" sz="1200" dirty="0" smtClean="0"/>
          </a:p>
          <a:p>
            <a:pPr marL="0" indent="0">
              <a:lnSpc>
                <a:spcPct val="150000"/>
              </a:lnSpc>
              <a:buNone/>
            </a:pPr>
            <a:endParaRPr lang="ka-GE" sz="1600" dirty="0" smtClean="0"/>
          </a:p>
          <a:p>
            <a:pPr marL="0" indent="0">
              <a:buNone/>
            </a:pPr>
            <a:endParaRPr lang="ka-GE" sz="1600" dirty="0"/>
          </a:p>
          <a:p>
            <a:pPr marL="0" indent="0">
              <a:buNone/>
            </a:pPr>
            <a:endParaRPr lang="ka-GE" sz="1600" dirty="0" smtClean="0"/>
          </a:p>
          <a:p>
            <a:pPr marL="0" indent="0">
              <a:buNone/>
            </a:pPr>
            <a:endParaRPr lang="en-US" sz="1600" dirty="0"/>
          </a:p>
          <a:p>
            <a:pPr marL="0" indent="0">
              <a:buNone/>
            </a:pPr>
            <a:endParaRPr lang="en-US" sz="1600" dirty="0"/>
          </a:p>
        </p:txBody>
      </p:sp>
      <p:sp>
        <p:nvSpPr>
          <p:cNvPr id="7" name="Номер слайда 6"/>
          <p:cNvSpPr>
            <a:spLocks noGrp="1"/>
          </p:cNvSpPr>
          <p:nvPr>
            <p:ph type="sldNum" sz="quarter" idx="12"/>
          </p:nvPr>
        </p:nvSpPr>
        <p:spPr>
          <a:xfrm>
            <a:off x="8077200" y="6528816"/>
            <a:ext cx="1066800" cy="329184"/>
          </a:xfrm>
        </p:spPr>
        <p:txBody>
          <a:bodyPr/>
          <a:lstStyle/>
          <a:p>
            <a:pPr algn="r"/>
            <a:r>
              <a:rPr lang="ka-GE" sz="1200" b="0" dirty="0">
                <a:solidFill>
                  <a:schemeClr val="tx1"/>
                </a:solidFill>
              </a:rPr>
              <a:t>3</a:t>
            </a:r>
            <a:endParaRPr lang="en-US" sz="1200" b="0" dirty="0">
              <a:solidFill>
                <a:schemeClr val="tx1"/>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242612724"/>
              </p:ext>
            </p:extLst>
          </p:nvPr>
        </p:nvGraphicFramePr>
        <p:xfrm>
          <a:off x="1490134" y="2254582"/>
          <a:ext cx="6096000" cy="40792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marL="0" marR="0" algn="ctr">
                        <a:lnSpc>
                          <a:spcPct val="107000"/>
                        </a:lnSpc>
                        <a:spcBef>
                          <a:spcPts val="0"/>
                        </a:spcBef>
                        <a:spcAft>
                          <a:spcPts val="0"/>
                        </a:spcAft>
                      </a:pPr>
                      <a:r>
                        <a:rPr lang="ka-GE" sz="1400" dirty="0">
                          <a:effectLst/>
                        </a:rPr>
                        <a:t>წელი</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ka-GE" sz="1400" dirty="0">
                          <a:effectLst/>
                        </a:rPr>
                        <a:t>ვეტერანების რაოდენობა</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70840">
                <a:tc>
                  <a:txBody>
                    <a:bodyPr/>
                    <a:lstStyle/>
                    <a:p>
                      <a:pPr marL="0" marR="0" algn="ctr">
                        <a:lnSpc>
                          <a:spcPct val="107000"/>
                        </a:lnSpc>
                        <a:spcBef>
                          <a:spcPts val="0"/>
                        </a:spcBef>
                        <a:spcAft>
                          <a:spcPts val="0"/>
                        </a:spcAft>
                      </a:pPr>
                      <a:r>
                        <a:rPr lang="ka-GE" sz="1200" b="1" dirty="0">
                          <a:effectLst/>
                        </a:rPr>
                        <a:t>2004 - 2010</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44 235</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70840">
                <a:tc>
                  <a:txBody>
                    <a:bodyPr/>
                    <a:lstStyle/>
                    <a:p>
                      <a:pPr marL="0" marR="0" algn="ctr">
                        <a:lnSpc>
                          <a:spcPct val="107000"/>
                        </a:lnSpc>
                        <a:spcBef>
                          <a:spcPts val="0"/>
                        </a:spcBef>
                        <a:spcAft>
                          <a:spcPts val="0"/>
                        </a:spcAft>
                      </a:pPr>
                      <a:r>
                        <a:rPr lang="ka-GE" sz="1200" b="1" dirty="0">
                          <a:effectLst/>
                        </a:rPr>
                        <a:t>2011</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48 968</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70840">
                <a:tc>
                  <a:txBody>
                    <a:bodyPr/>
                    <a:lstStyle/>
                    <a:p>
                      <a:pPr marL="0" marR="0" algn="ctr">
                        <a:lnSpc>
                          <a:spcPct val="107000"/>
                        </a:lnSpc>
                        <a:spcBef>
                          <a:spcPts val="0"/>
                        </a:spcBef>
                        <a:spcAft>
                          <a:spcPts val="0"/>
                        </a:spcAft>
                      </a:pPr>
                      <a:r>
                        <a:rPr lang="ka-GE" sz="1200" b="1" dirty="0">
                          <a:effectLst/>
                        </a:rPr>
                        <a:t>2012</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50 667</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370840">
                <a:tc>
                  <a:txBody>
                    <a:bodyPr/>
                    <a:lstStyle/>
                    <a:p>
                      <a:pPr marL="0" marR="0" algn="ctr">
                        <a:lnSpc>
                          <a:spcPct val="107000"/>
                        </a:lnSpc>
                        <a:spcBef>
                          <a:spcPts val="0"/>
                        </a:spcBef>
                        <a:spcAft>
                          <a:spcPts val="0"/>
                        </a:spcAft>
                      </a:pPr>
                      <a:r>
                        <a:rPr lang="ka-GE" sz="1200" b="1" dirty="0">
                          <a:effectLst/>
                        </a:rPr>
                        <a:t>2013</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58 566</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370840">
                <a:tc>
                  <a:txBody>
                    <a:bodyPr/>
                    <a:lstStyle/>
                    <a:p>
                      <a:pPr marL="0" marR="0" algn="ctr">
                        <a:lnSpc>
                          <a:spcPct val="107000"/>
                        </a:lnSpc>
                        <a:spcBef>
                          <a:spcPts val="0"/>
                        </a:spcBef>
                        <a:spcAft>
                          <a:spcPts val="0"/>
                        </a:spcAft>
                      </a:pPr>
                      <a:r>
                        <a:rPr lang="ka-GE" sz="1200" b="1" dirty="0">
                          <a:effectLst/>
                        </a:rPr>
                        <a:t>2014</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63 695</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370840">
                <a:tc>
                  <a:txBody>
                    <a:bodyPr/>
                    <a:lstStyle/>
                    <a:p>
                      <a:pPr marL="0" marR="0" algn="ctr">
                        <a:lnSpc>
                          <a:spcPct val="107000"/>
                        </a:lnSpc>
                        <a:spcBef>
                          <a:spcPts val="0"/>
                        </a:spcBef>
                        <a:spcAft>
                          <a:spcPts val="0"/>
                        </a:spcAft>
                      </a:pPr>
                      <a:r>
                        <a:rPr lang="ka-GE" sz="1200" b="1" dirty="0">
                          <a:effectLst/>
                        </a:rPr>
                        <a:t>2015</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65 684</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370840">
                <a:tc>
                  <a:txBody>
                    <a:bodyPr/>
                    <a:lstStyle/>
                    <a:p>
                      <a:pPr marL="0" marR="0" algn="ctr">
                        <a:lnSpc>
                          <a:spcPct val="107000"/>
                        </a:lnSpc>
                        <a:spcBef>
                          <a:spcPts val="0"/>
                        </a:spcBef>
                        <a:spcAft>
                          <a:spcPts val="0"/>
                        </a:spcAft>
                      </a:pPr>
                      <a:r>
                        <a:rPr lang="ka-GE" sz="1200" b="1" dirty="0">
                          <a:effectLst/>
                        </a:rPr>
                        <a:t>2016</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67 651</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370840">
                <a:tc>
                  <a:txBody>
                    <a:bodyPr/>
                    <a:lstStyle/>
                    <a:p>
                      <a:pPr marL="0" marR="0" algn="ctr">
                        <a:lnSpc>
                          <a:spcPct val="107000"/>
                        </a:lnSpc>
                        <a:spcBef>
                          <a:spcPts val="0"/>
                        </a:spcBef>
                        <a:spcAft>
                          <a:spcPts val="0"/>
                        </a:spcAft>
                      </a:pPr>
                      <a:r>
                        <a:rPr lang="ka-GE" sz="1200" b="1" dirty="0">
                          <a:effectLst/>
                        </a:rPr>
                        <a:t>2017</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69 187</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r h="370840">
                <a:tc>
                  <a:txBody>
                    <a:bodyPr/>
                    <a:lstStyle/>
                    <a:p>
                      <a:pPr marL="0" marR="0" algn="ctr" defTabSz="914400" rtl="0" eaLnBrk="1" latinLnBrk="0" hangingPunct="1">
                        <a:lnSpc>
                          <a:spcPct val="107000"/>
                        </a:lnSpc>
                        <a:spcBef>
                          <a:spcPts val="0"/>
                        </a:spcBef>
                        <a:spcAft>
                          <a:spcPts val="0"/>
                        </a:spcAft>
                      </a:pPr>
                      <a:r>
                        <a:rPr lang="en-US" sz="1200" b="1" kern="1200" dirty="0" smtClean="0">
                          <a:solidFill>
                            <a:schemeClr val="dk1"/>
                          </a:solidFill>
                          <a:effectLst/>
                          <a:latin typeface="+mn-lt"/>
                          <a:ea typeface="+mn-ea"/>
                          <a:cs typeface="+mn-cs"/>
                        </a:rPr>
                        <a:t>2018</a:t>
                      </a:r>
                      <a:endParaRPr lang="en-US" sz="1200" b="1" kern="1200" dirty="0">
                        <a:solidFill>
                          <a:schemeClr val="dk1"/>
                        </a:solidFill>
                        <a:effectLst/>
                        <a:latin typeface="+mn-lt"/>
                        <a:ea typeface="+mn-ea"/>
                        <a:cs typeface="+mn-cs"/>
                      </a:endParaRPr>
                    </a:p>
                  </a:txBody>
                  <a:tcPr anchor="ctr"/>
                </a:tc>
                <a:tc>
                  <a:txBody>
                    <a:bodyPr/>
                    <a:lstStyle/>
                    <a:p>
                      <a:pPr marL="0" marR="0" algn="ctr" defTabSz="914400" rtl="0" eaLnBrk="1" latinLnBrk="0" hangingPunct="1">
                        <a:lnSpc>
                          <a:spcPct val="107000"/>
                        </a:lnSpc>
                        <a:spcBef>
                          <a:spcPts val="0"/>
                        </a:spcBef>
                        <a:spcAft>
                          <a:spcPts val="0"/>
                        </a:spcAft>
                      </a:pPr>
                      <a:r>
                        <a:rPr lang="en-US" sz="1200" b="1" kern="1200" dirty="0" smtClean="0">
                          <a:solidFill>
                            <a:schemeClr val="dk1"/>
                          </a:solidFill>
                          <a:effectLst/>
                          <a:latin typeface="+mn-lt"/>
                          <a:ea typeface="+mn-ea"/>
                          <a:cs typeface="+mn-cs"/>
                        </a:rPr>
                        <a:t>68 785</a:t>
                      </a:r>
                      <a:endParaRPr lang="en-US" sz="1200" b="1" kern="1200" dirty="0">
                        <a:solidFill>
                          <a:schemeClr val="dk1"/>
                        </a:solidFill>
                        <a:effectLst/>
                        <a:latin typeface="+mn-lt"/>
                        <a:ea typeface="+mn-ea"/>
                        <a:cs typeface="+mn-cs"/>
                      </a:endParaRPr>
                    </a:p>
                  </a:txBody>
                  <a:tcPr anchor="ctr"/>
                </a:tc>
                <a:extLst>
                  <a:ext uri="{0D108BD9-81ED-4DB2-BD59-A6C34878D82A}">
                    <a16:rowId xmlns:a16="http://schemas.microsoft.com/office/drawing/2014/main" val="10009"/>
                  </a:ext>
                </a:extLst>
              </a:tr>
              <a:tr h="370840">
                <a:tc>
                  <a:txBody>
                    <a:bodyPr/>
                    <a:lstStyle/>
                    <a:p>
                      <a:pPr marL="0" marR="0" algn="ctr" defTabSz="914400" rtl="0" eaLnBrk="1" latinLnBrk="0" hangingPunct="1">
                        <a:lnSpc>
                          <a:spcPct val="107000"/>
                        </a:lnSpc>
                        <a:spcBef>
                          <a:spcPts val="0"/>
                        </a:spcBef>
                        <a:spcAft>
                          <a:spcPts val="0"/>
                        </a:spcAft>
                      </a:pPr>
                      <a:r>
                        <a:rPr lang="ka-GE" sz="1200" b="1" kern="1200" dirty="0" smtClean="0">
                          <a:solidFill>
                            <a:schemeClr val="dk1"/>
                          </a:solidFill>
                          <a:effectLst/>
                          <a:latin typeface="+mn-lt"/>
                          <a:ea typeface="+mn-ea"/>
                          <a:cs typeface="+mn-cs"/>
                        </a:rPr>
                        <a:t>2019</a:t>
                      </a:r>
                      <a:endParaRPr lang="en-US" sz="1200" b="1" kern="1200" dirty="0">
                        <a:solidFill>
                          <a:schemeClr val="dk1"/>
                        </a:solidFill>
                        <a:effectLst/>
                        <a:latin typeface="+mn-lt"/>
                        <a:ea typeface="+mn-ea"/>
                        <a:cs typeface="+mn-cs"/>
                      </a:endParaRPr>
                    </a:p>
                  </a:txBody>
                  <a:tcPr anchor="ctr"/>
                </a:tc>
                <a:tc>
                  <a:txBody>
                    <a:bodyPr/>
                    <a:lstStyle/>
                    <a:p>
                      <a:pPr marL="0" marR="0" algn="ctr" defTabSz="914400" rtl="0" eaLnBrk="1" latinLnBrk="0" hangingPunct="1">
                        <a:lnSpc>
                          <a:spcPct val="107000"/>
                        </a:lnSpc>
                        <a:spcBef>
                          <a:spcPts val="0"/>
                        </a:spcBef>
                        <a:spcAft>
                          <a:spcPts val="0"/>
                        </a:spcAft>
                      </a:pPr>
                      <a:r>
                        <a:rPr lang="en-US" sz="1200" b="1" kern="1200" dirty="0" smtClean="0">
                          <a:solidFill>
                            <a:schemeClr val="tx1"/>
                          </a:solidFill>
                          <a:effectLst/>
                          <a:latin typeface="+mn-lt"/>
                          <a:ea typeface="+mn-ea"/>
                          <a:cs typeface="+mn-cs"/>
                        </a:rPr>
                        <a:t>68</a:t>
                      </a:r>
                      <a:r>
                        <a:rPr lang="en-US" sz="1200" b="1" kern="1200" baseline="0" dirty="0" smtClean="0">
                          <a:solidFill>
                            <a:schemeClr val="tx1"/>
                          </a:solidFill>
                          <a:effectLst/>
                          <a:latin typeface="+mn-lt"/>
                          <a:ea typeface="+mn-ea"/>
                          <a:cs typeface="+mn-cs"/>
                        </a:rPr>
                        <a:t> </a:t>
                      </a:r>
                      <a:r>
                        <a:rPr lang="ka-GE" sz="1200" b="1" kern="1200" baseline="0" dirty="0" smtClean="0">
                          <a:solidFill>
                            <a:schemeClr val="tx1"/>
                          </a:solidFill>
                          <a:effectLst/>
                          <a:latin typeface="+mn-lt"/>
                          <a:ea typeface="+mn-ea"/>
                          <a:cs typeface="+mn-cs"/>
                        </a:rPr>
                        <a:t>576</a:t>
                      </a:r>
                      <a:endParaRPr lang="en-US" sz="1200" b="1" kern="1200" dirty="0">
                        <a:solidFill>
                          <a:schemeClr val="tx1"/>
                        </a:solidFill>
                        <a:effectLst/>
                        <a:latin typeface="+mn-lt"/>
                        <a:ea typeface="+mn-ea"/>
                        <a:cs typeface="+mn-cs"/>
                      </a:endParaRPr>
                    </a:p>
                  </a:txBody>
                  <a:tcPr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4298591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64067"/>
            <a:ext cx="9144000" cy="6493933"/>
          </a:xfrm>
        </p:spPr>
        <p:txBody>
          <a:bodyPr>
            <a:normAutofit lnSpcReduction="10000"/>
          </a:bodyPr>
          <a:lstStyle/>
          <a:p>
            <a:pPr marL="0" indent="0">
              <a:buNone/>
            </a:pPr>
            <a:endParaRPr lang="ka-GE" sz="1200" dirty="0"/>
          </a:p>
          <a:p>
            <a:pPr marL="0" indent="0" algn="ctr">
              <a:buNone/>
            </a:pPr>
            <a:r>
              <a:rPr lang="ka-GE" sz="1400" b="1" dirty="0" smtClean="0"/>
              <a:t>სოციალური საკითხები</a:t>
            </a:r>
            <a:endParaRPr lang="ka-GE" sz="1400" b="1" dirty="0"/>
          </a:p>
          <a:p>
            <a:pPr marL="0" indent="0" algn="just">
              <a:lnSpc>
                <a:spcPct val="150000"/>
              </a:lnSpc>
              <a:buNone/>
            </a:pPr>
            <a:r>
              <a:rPr lang="en-US" sz="1200" dirty="0" smtClean="0">
                <a:latin typeface="Sylfaen" panose="010A0502050306030303" pitchFamily="18" charset="0"/>
              </a:rPr>
              <a:t>201</a:t>
            </a:r>
            <a:r>
              <a:rPr lang="ka-GE" sz="1200" dirty="0" smtClean="0">
                <a:latin typeface="Sylfaen" panose="010A0502050306030303" pitchFamily="18" charset="0"/>
              </a:rPr>
              <a:t>9</a:t>
            </a:r>
            <a:r>
              <a:rPr lang="en-US" sz="1200" dirty="0" smtClean="0">
                <a:latin typeface="Sylfaen" panose="010A0502050306030303" pitchFamily="18" charset="0"/>
              </a:rPr>
              <a:t> </a:t>
            </a:r>
            <a:r>
              <a:rPr lang="en-US" sz="1200" dirty="0" err="1">
                <a:latin typeface="Sylfaen" panose="010A0502050306030303" pitchFamily="18" charset="0"/>
              </a:rPr>
              <a:t>წლის</a:t>
            </a:r>
            <a:r>
              <a:rPr lang="en-US" sz="1200" dirty="0">
                <a:latin typeface="Sylfaen" panose="010A0502050306030303" pitchFamily="18" charset="0"/>
              </a:rPr>
              <a:t> </a:t>
            </a:r>
            <a:r>
              <a:rPr lang="en-US" sz="1200" dirty="0" err="1">
                <a:latin typeface="Sylfaen" panose="010A0502050306030303" pitchFamily="18" charset="0"/>
              </a:rPr>
              <a:t>იანვრიდან</a:t>
            </a:r>
            <a:r>
              <a:rPr lang="en-US" sz="1200" dirty="0">
                <a:latin typeface="Sylfaen" panose="010A0502050306030303" pitchFamily="18" charset="0"/>
              </a:rPr>
              <a:t> </a:t>
            </a:r>
            <a:r>
              <a:rPr lang="en-US" sz="1200" dirty="0" err="1">
                <a:latin typeface="Sylfaen" panose="010A0502050306030303" pitchFamily="18" charset="0"/>
              </a:rPr>
              <a:t>დღემდე</a:t>
            </a:r>
            <a:r>
              <a:rPr lang="en-US" sz="1200" dirty="0">
                <a:latin typeface="Sylfaen" panose="010A0502050306030303" pitchFamily="18" charset="0"/>
              </a:rPr>
              <a:t> </a:t>
            </a:r>
            <a:r>
              <a:rPr lang="en-US" sz="1200" dirty="0" err="1">
                <a:latin typeface="Sylfaen" panose="010A0502050306030303" pitchFamily="18" charset="0"/>
              </a:rPr>
              <a:t>სოციალური</a:t>
            </a:r>
            <a:r>
              <a:rPr lang="en-US" sz="1200" dirty="0">
                <a:latin typeface="Sylfaen" panose="010A0502050306030303" pitchFamily="18" charset="0"/>
              </a:rPr>
              <a:t> </a:t>
            </a:r>
            <a:r>
              <a:rPr lang="en-US" sz="1200" dirty="0" err="1">
                <a:latin typeface="Sylfaen" panose="010A0502050306030303" pitchFamily="18" charset="0"/>
              </a:rPr>
              <a:t>განყოფილების</a:t>
            </a:r>
            <a:r>
              <a:rPr lang="en-US" sz="1200" dirty="0">
                <a:latin typeface="Sylfaen" panose="010A0502050306030303" pitchFamily="18" charset="0"/>
              </a:rPr>
              <a:t> </a:t>
            </a:r>
            <a:r>
              <a:rPr lang="en-US" sz="1200" dirty="0" err="1">
                <a:latin typeface="Sylfaen" panose="010A0502050306030303" pitchFamily="18" charset="0"/>
              </a:rPr>
              <a:t>მიერ</a:t>
            </a:r>
            <a:r>
              <a:rPr lang="en-US" sz="1200" dirty="0">
                <a:latin typeface="Sylfaen" panose="010A0502050306030303" pitchFamily="18" charset="0"/>
              </a:rPr>
              <a:t> </a:t>
            </a:r>
            <a:r>
              <a:rPr lang="en-US" sz="1200" dirty="0" err="1">
                <a:latin typeface="Sylfaen" panose="010A0502050306030303" pitchFamily="18" charset="0"/>
              </a:rPr>
              <a:t>განხილული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b="1" dirty="0" smtClean="0">
                <a:latin typeface="Sylfaen" panose="010A0502050306030303" pitchFamily="18" charset="0"/>
              </a:rPr>
              <a:t>4</a:t>
            </a:r>
            <a:r>
              <a:rPr lang="ka-GE" sz="1200" b="1" dirty="0" smtClean="0">
                <a:latin typeface="Sylfaen" panose="010A0502050306030303" pitchFamily="18" charset="0"/>
              </a:rPr>
              <a:t> 446 </a:t>
            </a:r>
            <a:r>
              <a:rPr lang="en-US" sz="1200" dirty="0" err="1" smtClean="0">
                <a:latin typeface="Sylfaen" panose="010A0502050306030303" pitchFamily="18" charset="0"/>
              </a:rPr>
              <a:t>ბენეფიციარის</a:t>
            </a:r>
            <a:r>
              <a:rPr lang="en-US" sz="1200" dirty="0" smtClean="0">
                <a:latin typeface="Sylfaen" panose="010A0502050306030303" pitchFamily="18" charset="0"/>
              </a:rPr>
              <a:t> </a:t>
            </a:r>
            <a:r>
              <a:rPr lang="en-US" sz="1200" dirty="0" err="1">
                <a:latin typeface="Sylfaen" panose="010A0502050306030303" pitchFamily="18" charset="0"/>
              </a:rPr>
              <a:t>კორესპოდენცია</a:t>
            </a:r>
            <a:r>
              <a:rPr lang="en-US" sz="1200" dirty="0">
                <a:latin typeface="Sylfaen" panose="010A0502050306030303" pitchFamily="18" charset="0"/>
              </a:rPr>
              <a:t>, </a:t>
            </a:r>
            <a:r>
              <a:rPr lang="en-US" sz="1200" dirty="0" err="1" smtClean="0">
                <a:latin typeface="Sylfaen" panose="010A0502050306030303" pitchFamily="18" charset="0"/>
              </a:rPr>
              <a:t>საიდანაც</a:t>
            </a:r>
            <a:r>
              <a:rPr lang="en-US" sz="1200" dirty="0" smtClean="0">
                <a:latin typeface="Sylfaen" panose="010A0502050306030303" pitchFamily="18" charset="0"/>
              </a:rPr>
              <a:t> </a:t>
            </a:r>
            <a:r>
              <a:rPr lang="en-US" sz="1200" b="1" dirty="0">
                <a:latin typeface="Sylfaen" panose="010A0502050306030303" pitchFamily="18" charset="0"/>
              </a:rPr>
              <a:t>3</a:t>
            </a:r>
            <a:r>
              <a:rPr lang="ka-GE" sz="1200" b="1" dirty="0">
                <a:latin typeface="Sylfaen" panose="010A0502050306030303" pitchFamily="18" charset="0"/>
              </a:rPr>
              <a:t> </a:t>
            </a:r>
            <a:r>
              <a:rPr lang="en-US" sz="1200" b="1" dirty="0">
                <a:latin typeface="Sylfaen" panose="010A0502050306030303" pitchFamily="18" charset="0"/>
              </a:rPr>
              <a:t>029 </a:t>
            </a:r>
            <a:r>
              <a:rPr lang="ka-GE" sz="1200" b="1" dirty="0">
                <a:latin typeface="Sylfaen" panose="010A0502050306030303" pitchFamily="18" charset="0"/>
              </a:rPr>
              <a:t> </a:t>
            </a:r>
            <a:r>
              <a:rPr lang="en-US" sz="1200" dirty="0" err="1" smtClean="0">
                <a:latin typeface="Sylfaen" panose="010A0502050306030303" pitchFamily="18" charset="0"/>
              </a:rPr>
              <a:t>საკითხი</a:t>
            </a:r>
            <a:r>
              <a:rPr lang="en-US" sz="1200" dirty="0" smtClean="0">
                <a:latin typeface="Sylfaen" panose="010A0502050306030303" pitchFamily="18" charset="0"/>
              </a:rPr>
              <a:t> </a:t>
            </a:r>
            <a:r>
              <a:rPr lang="en-US" sz="1200" dirty="0" err="1">
                <a:latin typeface="Sylfaen" panose="010A0502050306030303" pitchFamily="18" charset="0"/>
              </a:rPr>
              <a:t>განხილული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საქართველოს</a:t>
            </a:r>
            <a:r>
              <a:rPr lang="en-US" sz="1200" dirty="0">
                <a:latin typeface="Sylfaen" panose="010A0502050306030303" pitchFamily="18" charset="0"/>
              </a:rPr>
              <a:t> </a:t>
            </a:r>
            <a:r>
              <a:rPr lang="en-US" sz="1200" dirty="0" err="1">
                <a:latin typeface="Sylfaen" panose="010A0502050306030303" pitchFamily="18" charset="0"/>
              </a:rPr>
              <a:t>კანონმდებლობით</a:t>
            </a:r>
            <a:r>
              <a:rPr lang="en-US" sz="1200" dirty="0">
                <a:latin typeface="Sylfaen" panose="010A0502050306030303" pitchFamily="18" charset="0"/>
              </a:rPr>
              <a:t> </a:t>
            </a:r>
            <a:r>
              <a:rPr lang="en-US" sz="1200" dirty="0" err="1">
                <a:latin typeface="Sylfaen" panose="010A0502050306030303" pitchFamily="18" charset="0"/>
              </a:rPr>
              <a:t>განსაზღვრული</a:t>
            </a:r>
            <a:r>
              <a:rPr lang="en-US" sz="1200" dirty="0">
                <a:latin typeface="Sylfaen" panose="010A0502050306030303" pitchFamily="18" charset="0"/>
              </a:rPr>
              <a:t> </a:t>
            </a:r>
            <a:r>
              <a:rPr lang="en-US" sz="1200" dirty="0" err="1">
                <a:latin typeface="Sylfaen" panose="010A0502050306030303" pitchFamily="18" charset="0"/>
              </a:rPr>
              <a:t>ვეტერანებისა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მათი</a:t>
            </a:r>
            <a:r>
              <a:rPr lang="en-US" sz="1200" dirty="0">
                <a:latin typeface="Sylfaen" panose="010A0502050306030303" pitchFamily="18" charset="0"/>
              </a:rPr>
              <a:t> </a:t>
            </a:r>
            <a:r>
              <a:rPr lang="en-US" sz="1200" dirty="0" err="1">
                <a:latin typeface="Sylfaen" panose="010A0502050306030303" pitchFamily="18" charset="0"/>
              </a:rPr>
              <a:t>ოჯახის</a:t>
            </a:r>
            <a:r>
              <a:rPr lang="en-US" sz="1200" dirty="0">
                <a:latin typeface="Sylfaen" panose="010A0502050306030303" pitchFamily="18" charset="0"/>
              </a:rPr>
              <a:t> </a:t>
            </a:r>
            <a:r>
              <a:rPr lang="en-US" sz="1200" dirty="0" err="1">
                <a:latin typeface="Sylfaen" panose="010A0502050306030303" pitchFamily="18" charset="0"/>
              </a:rPr>
              <a:t>წევრებისათვის</a:t>
            </a:r>
            <a:r>
              <a:rPr lang="en-US" sz="1200" dirty="0">
                <a:latin typeface="Sylfaen" panose="010A0502050306030303" pitchFamily="18" charset="0"/>
              </a:rPr>
              <a:t> </a:t>
            </a: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მომსახურებისა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ერთჯერადი</a:t>
            </a:r>
            <a:r>
              <a:rPr lang="en-US" sz="1200" dirty="0">
                <a:latin typeface="Sylfaen" panose="010A0502050306030303" pitchFamily="18" charset="0"/>
              </a:rPr>
              <a:t> </a:t>
            </a:r>
            <a:r>
              <a:rPr lang="en-US" sz="1200" dirty="0" err="1">
                <a:latin typeface="Sylfaen" panose="010A0502050306030303" pitchFamily="18" charset="0"/>
              </a:rPr>
              <a:t>დახმარების</a:t>
            </a:r>
            <a:r>
              <a:rPr lang="en-US" sz="1200" dirty="0">
                <a:latin typeface="Sylfaen" panose="010A0502050306030303" pitchFamily="18" charset="0"/>
              </a:rPr>
              <a:t> </a:t>
            </a:r>
            <a:r>
              <a:rPr lang="en-US" sz="1200" dirty="0" err="1">
                <a:latin typeface="Sylfaen" panose="010A0502050306030303" pitchFamily="18" charset="0"/>
              </a:rPr>
              <a:t>ხელმისაწვდომობის</a:t>
            </a:r>
            <a:r>
              <a:rPr lang="en-US" sz="1200" dirty="0">
                <a:latin typeface="Sylfaen" panose="010A0502050306030303" pitchFamily="18" charset="0"/>
              </a:rPr>
              <a:t> </a:t>
            </a:r>
            <a:r>
              <a:rPr lang="en-US" sz="1200" dirty="0" err="1">
                <a:latin typeface="Sylfaen" panose="010A0502050306030303" pitchFamily="18" charset="0"/>
              </a:rPr>
              <a:t>უზრუნველყოფის</a:t>
            </a:r>
            <a:r>
              <a:rPr lang="en-US" sz="1200" dirty="0">
                <a:latin typeface="Sylfaen" panose="010A0502050306030303" pitchFamily="18" charset="0"/>
              </a:rPr>
              <a:t> </a:t>
            </a:r>
            <a:r>
              <a:rPr lang="en-US" sz="1200" dirty="0" err="1">
                <a:latin typeface="Sylfaen" panose="010A0502050306030303" pitchFamily="18" charset="0"/>
              </a:rPr>
              <a:t>კომისიის</a:t>
            </a:r>
            <a:r>
              <a:rPr lang="en-US" sz="1200" dirty="0">
                <a:latin typeface="Sylfaen" panose="010A0502050306030303" pitchFamily="18" charset="0"/>
              </a:rPr>
              <a:t>“  </a:t>
            </a:r>
            <a:r>
              <a:rPr lang="en-US" sz="1200" dirty="0" err="1">
                <a:latin typeface="Sylfaen" panose="010A0502050306030303" pitchFamily="18" charset="0"/>
              </a:rPr>
              <a:t>სხდომაზე</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შესაბამისად</a:t>
            </a:r>
            <a:r>
              <a:rPr lang="en-US" sz="1200" dirty="0">
                <a:latin typeface="Sylfaen" panose="010A0502050306030303" pitchFamily="18" charset="0"/>
              </a:rPr>
              <a:t> </a:t>
            </a:r>
            <a:r>
              <a:rPr lang="en-US" sz="1200" dirty="0" err="1">
                <a:latin typeface="Sylfaen" panose="010A0502050306030303" pitchFamily="18" charset="0"/>
              </a:rPr>
              <a:t>დაუფინანსდათ</a:t>
            </a:r>
            <a:r>
              <a:rPr lang="en-US" sz="1200" dirty="0">
                <a:latin typeface="Sylfaen" panose="010A0502050306030303" pitchFamily="18" charset="0"/>
              </a:rPr>
              <a:t> </a:t>
            </a:r>
            <a:r>
              <a:rPr lang="en-US" sz="1200" dirty="0" err="1">
                <a:latin typeface="Sylfaen" panose="010A0502050306030303" pitchFamily="18" charset="0"/>
              </a:rPr>
              <a:t>წარმოდგენილი</a:t>
            </a:r>
            <a:r>
              <a:rPr lang="en-US" sz="1200" dirty="0">
                <a:latin typeface="Sylfaen" panose="010A0502050306030303" pitchFamily="18" charset="0"/>
              </a:rPr>
              <a:t>  </a:t>
            </a: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მომსახურება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სარიტუალო</a:t>
            </a:r>
            <a:r>
              <a:rPr lang="en-US" sz="1200" dirty="0">
                <a:latin typeface="Sylfaen" panose="010A0502050306030303" pitchFamily="18" charset="0"/>
              </a:rPr>
              <a:t> </a:t>
            </a:r>
            <a:r>
              <a:rPr lang="en-US" sz="1200" dirty="0" err="1">
                <a:latin typeface="Sylfaen" panose="010A0502050306030303" pitchFamily="18" charset="0"/>
              </a:rPr>
              <a:t>ერთჯერადი</a:t>
            </a:r>
            <a:r>
              <a:rPr lang="en-US" sz="1200" dirty="0">
                <a:latin typeface="Sylfaen" panose="010A0502050306030303" pitchFamily="18" charset="0"/>
              </a:rPr>
              <a:t> </a:t>
            </a:r>
            <a:r>
              <a:rPr lang="en-US" sz="1200" dirty="0" err="1">
                <a:latin typeface="Sylfaen" panose="010A0502050306030303" pitchFamily="18" charset="0"/>
              </a:rPr>
              <a:t>მატერიალური</a:t>
            </a:r>
            <a:r>
              <a:rPr lang="en-US" sz="1200" dirty="0">
                <a:latin typeface="Sylfaen" panose="010A0502050306030303" pitchFamily="18" charset="0"/>
              </a:rPr>
              <a:t> </a:t>
            </a:r>
            <a:r>
              <a:rPr lang="en-US" sz="1200" dirty="0" err="1">
                <a:latin typeface="Sylfaen" panose="010A0502050306030303" pitchFamily="18" charset="0"/>
              </a:rPr>
              <a:t>დახმარება</a:t>
            </a:r>
            <a:r>
              <a:rPr lang="en-US" sz="1200" dirty="0">
                <a:latin typeface="Sylfaen" panose="010A0502050306030303" pitchFamily="18" charset="0"/>
              </a:rPr>
              <a:t>, </a:t>
            </a:r>
            <a:r>
              <a:rPr lang="en-US" sz="1200" dirty="0" err="1">
                <a:latin typeface="Sylfaen" panose="010A0502050306030303" pitchFamily="18" charset="0"/>
              </a:rPr>
              <a:t>რომლის</a:t>
            </a:r>
            <a:r>
              <a:rPr lang="en-US" sz="1200" dirty="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en-US" sz="1200" b="1" dirty="0">
                <a:latin typeface="Sylfaen" panose="010A0502050306030303" pitchFamily="18" charset="0"/>
              </a:rPr>
              <a:t>1</a:t>
            </a:r>
            <a:r>
              <a:rPr lang="en-US" sz="1200" b="1" dirty="0"/>
              <a:t> </a:t>
            </a:r>
            <a:r>
              <a:rPr lang="en-US" sz="1200" b="1" dirty="0">
                <a:latin typeface="Sylfaen" panose="010A0502050306030303" pitchFamily="18" charset="0"/>
              </a:rPr>
              <a:t>682 028.34</a:t>
            </a:r>
            <a:r>
              <a:rPr lang="en-US" sz="1200" b="1" dirty="0"/>
              <a:t> </a:t>
            </a:r>
            <a:r>
              <a:rPr lang="en-US" sz="1200" dirty="0" err="1" smtClean="0">
                <a:latin typeface="Sylfaen" panose="010A0502050306030303" pitchFamily="18" charset="0"/>
              </a:rPr>
              <a:t>ლარი</a:t>
            </a:r>
            <a:r>
              <a:rPr lang="en-US" sz="1200" dirty="0" smtClean="0">
                <a:latin typeface="Sylfaen" panose="010A0502050306030303" pitchFamily="18" charset="0"/>
              </a:rPr>
              <a:t> </a:t>
            </a:r>
            <a:r>
              <a:rPr lang="en-US" sz="1200" dirty="0" err="1">
                <a:latin typeface="Sylfaen" panose="010A0502050306030303" pitchFamily="18" charset="0"/>
              </a:rPr>
              <a:t>შეადგინა</a:t>
            </a:r>
            <a:r>
              <a:rPr lang="en-US" sz="1200" dirty="0" smtClean="0">
                <a:latin typeface="Sylfaen" panose="010A0502050306030303" pitchFamily="18" charset="0"/>
              </a:rPr>
              <a:t>.</a:t>
            </a:r>
            <a:r>
              <a:rPr lang="ka-GE" sz="1200" dirty="0" smtClean="0">
                <a:latin typeface="Sylfaen" panose="010A0502050306030303" pitchFamily="18" charset="0"/>
              </a:rPr>
              <a:t> </a:t>
            </a:r>
            <a:endParaRPr lang="en-US" sz="1200" dirty="0">
              <a:latin typeface="Sylfaen" panose="010A0502050306030303" pitchFamily="18" charset="0"/>
            </a:endParaRPr>
          </a:p>
          <a:p>
            <a:pPr marL="0" indent="0" algn="just">
              <a:lnSpc>
                <a:spcPct val="150000"/>
              </a:lnSpc>
              <a:buNone/>
            </a:pP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მომსახურების</a:t>
            </a:r>
            <a:r>
              <a:rPr lang="en-US" sz="1200" dirty="0">
                <a:latin typeface="Sylfaen" panose="010A0502050306030303" pitchFamily="18" charset="0"/>
              </a:rPr>
              <a:t> </a:t>
            </a:r>
            <a:r>
              <a:rPr lang="en-US" sz="1200" dirty="0" err="1">
                <a:latin typeface="Sylfaen" panose="010A0502050306030303" pitchFamily="18" charset="0"/>
              </a:rPr>
              <a:t>პროგრამის</a:t>
            </a:r>
            <a:r>
              <a:rPr lang="en-US" sz="1200" dirty="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ka-GE" sz="1200" dirty="0" smtClean="0">
                <a:latin typeface="Sylfaen" panose="010A0502050306030303" pitchFamily="18" charset="0"/>
              </a:rPr>
              <a:t>- </a:t>
            </a:r>
            <a:r>
              <a:rPr lang="en-US" sz="1200" b="1" dirty="0" smtClean="0">
                <a:latin typeface="Sylfaen" panose="010A0502050306030303" pitchFamily="18" charset="0"/>
              </a:rPr>
              <a:t>3029 </a:t>
            </a:r>
            <a:r>
              <a:rPr lang="en-US" sz="1200" b="1" dirty="0">
                <a:latin typeface="Sylfaen" panose="010A0502050306030303" pitchFamily="18" charset="0"/>
              </a:rPr>
              <a:t> </a:t>
            </a:r>
            <a:r>
              <a:rPr lang="en-US" sz="1200" dirty="0" err="1">
                <a:latin typeface="Sylfaen" panose="010A0502050306030303" pitchFamily="18" charset="0"/>
              </a:rPr>
              <a:t>ბენეფიციარზე</a:t>
            </a:r>
            <a:r>
              <a:rPr lang="en-US" sz="1200" dirty="0">
                <a:latin typeface="Sylfaen" panose="010A0502050306030303" pitchFamily="18" charset="0"/>
              </a:rPr>
              <a:t> </a:t>
            </a:r>
            <a:r>
              <a:rPr lang="en-US" sz="1200" dirty="0" smtClean="0">
                <a:latin typeface="Sylfaen" panose="010A0502050306030303" pitchFamily="18" charset="0"/>
              </a:rPr>
              <a:t>- </a:t>
            </a:r>
            <a:r>
              <a:rPr lang="en-US" sz="1200" b="1" dirty="0">
                <a:latin typeface="Sylfaen" panose="010A0502050306030303" pitchFamily="18" charset="0"/>
              </a:rPr>
              <a:t>1572980.50  </a:t>
            </a:r>
            <a:r>
              <a:rPr lang="en-US" sz="1200" dirty="0" err="1">
                <a:latin typeface="Sylfaen" panose="010A0502050306030303" pitchFamily="18" charset="0"/>
              </a:rPr>
              <a:t>ლარი</a:t>
            </a:r>
            <a:r>
              <a:rPr lang="en-US" sz="1200" dirty="0">
                <a:latin typeface="Sylfaen" panose="010A0502050306030303" pitchFamily="18" charset="0"/>
              </a:rPr>
              <a:t> </a:t>
            </a:r>
            <a:r>
              <a:rPr lang="en-US" sz="1200" dirty="0" err="1">
                <a:latin typeface="Sylfaen" panose="010A0502050306030303" pitchFamily="18" charset="0"/>
              </a:rPr>
              <a:t>შეადგინა</a:t>
            </a:r>
            <a:r>
              <a:rPr lang="en-US" sz="1200" dirty="0" smtClean="0">
                <a:latin typeface="Sylfaen" panose="010A0502050306030303" pitchFamily="18" charset="0"/>
              </a:rPr>
              <a:t>.</a:t>
            </a:r>
            <a:endParaRPr lang="en-US" sz="1200" dirty="0">
              <a:latin typeface="Sylfaen" panose="010A0502050306030303" pitchFamily="18" charset="0"/>
            </a:endParaRPr>
          </a:p>
          <a:p>
            <a:pPr algn="just">
              <a:lnSpc>
                <a:spcPct val="150000"/>
              </a:lnSpc>
              <a:buFont typeface="Wingdings" panose="05000000000000000000" pitchFamily="2" charset="2"/>
              <a:buChar char="Ø"/>
            </a:pPr>
            <a:r>
              <a:rPr lang="en-US" sz="1200" dirty="0">
                <a:latin typeface="Sylfaen" panose="010A0502050306030303" pitchFamily="18" charset="0"/>
              </a:rPr>
              <a:t> </a:t>
            </a:r>
            <a:r>
              <a:rPr lang="en-US" sz="1200" dirty="0" err="1">
                <a:latin typeface="Sylfaen" panose="010A0502050306030303" pitchFamily="18" charset="0"/>
              </a:rPr>
              <a:t>მედიკამენტები</a:t>
            </a:r>
            <a:r>
              <a:rPr lang="en-US" sz="1200" dirty="0">
                <a:latin typeface="Sylfaen" panose="010A0502050306030303" pitchFamily="18" charset="0"/>
              </a:rPr>
              <a:t> </a:t>
            </a:r>
            <a:r>
              <a:rPr lang="en-US" sz="1200" dirty="0" err="1">
                <a:latin typeface="Sylfaen" panose="010A0502050306030303" pitchFamily="18" charset="0"/>
              </a:rPr>
              <a:t>დაუფინანსდა</a:t>
            </a:r>
            <a:r>
              <a:rPr lang="en-US" sz="1200" dirty="0">
                <a:latin typeface="Sylfaen" panose="010A0502050306030303" pitchFamily="18" charset="0"/>
              </a:rPr>
              <a:t> </a:t>
            </a:r>
            <a:r>
              <a:rPr lang="en-US" sz="1200" b="1" dirty="0">
                <a:latin typeface="Sylfaen" panose="010A0502050306030303" pitchFamily="18" charset="0"/>
              </a:rPr>
              <a:t>- 1</a:t>
            </a:r>
            <a:r>
              <a:rPr lang="ka-GE" sz="1200" b="1" dirty="0">
                <a:latin typeface="Sylfaen" panose="010A0502050306030303" pitchFamily="18" charset="0"/>
              </a:rPr>
              <a:t> </a:t>
            </a:r>
            <a:r>
              <a:rPr lang="en-US" sz="1200" b="1" dirty="0">
                <a:latin typeface="Sylfaen" panose="010A0502050306030303" pitchFamily="18" charset="0"/>
              </a:rPr>
              <a:t>859</a:t>
            </a:r>
            <a:r>
              <a:rPr lang="en-US" sz="1200" dirty="0">
                <a:latin typeface="Sylfaen" panose="010A0502050306030303" pitchFamily="18" charset="0"/>
              </a:rPr>
              <a:t> </a:t>
            </a:r>
            <a:r>
              <a:rPr lang="en-US" sz="1200" dirty="0" err="1">
                <a:latin typeface="Sylfaen" panose="010A0502050306030303" pitchFamily="18" charset="0"/>
              </a:rPr>
              <a:t>ვეტერანს</a:t>
            </a:r>
            <a:r>
              <a:rPr lang="en-US" sz="1200" dirty="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en-US" sz="1200" dirty="0" err="1">
                <a:latin typeface="Sylfaen" panose="010A0502050306030303" pitchFamily="18" charset="0"/>
              </a:rPr>
              <a:t>შეადგინა</a:t>
            </a:r>
            <a:r>
              <a:rPr lang="en-US" sz="1200" dirty="0">
                <a:latin typeface="Sylfaen" panose="010A0502050306030303" pitchFamily="18" charset="0"/>
              </a:rPr>
              <a:t> - </a:t>
            </a:r>
            <a:r>
              <a:rPr lang="en-US" sz="1200" b="1" dirty="0">
                <a:latin typeface="Sylfaen" panose="010A0502050306030303" pitchFamily="18" charset="0"/>
              </a:rPr>
              <a:t>586248.00</a:t>
            </a:r>
            <a:r>
              <a:rPr lang="en-US" sz="1200" dirty="0">
                <a:latin typeface="Sylfaen" panose="010A0502050306030303" pitchFamily="18" charset="0"/>
              </a:rPr>
              <a:t>  </a:t>
            </a:r>
            <a:r>
              <a:rPr lang="en-US" sz="1200" dirty="0" err="1">
                <a:latin typeface="Sylfaen" panose="010A0502050306030303" pitchFamily="18" charset="0"/>
              </a:rPr>
              <a:t>ლარი</a:t>
            </a:r>
            <a:r>
              <a:rPr lang="en-US" sz="1200" dirty="0">
                <a:latin typeface="Sylfaen" panose="010A0502050306030303" pitchFamily="18" charset="0"/>
              </a:rPr>
              <a:t>;</a:t>
            </a:r>
          </a:p>
          <a:p>
            <a:pPr algn="just">
              <a:lnSpc>
                <a:spcPct val="150000"/>
              </a:lnSpc>
              <a:buFont typeface="Wingdings" panose="05000000000000000000" pitchFamily="2" charset="2"/>
              <a:buChar char="Ø"/>
            </a:pPr>
            <a:r>
              <a:rPr lang="ka-GE" sz="1200" dirty="0">
                <a:latin typeface="Sylfaen" panose="010A0502050306030303" pitchFamily="18" charset="0"/>
              </a:rPr>
              <a:t>ო</a:t>
            </a:r>
            <a:r>
              <a:rPr lang="en-US" sz="1200" dirty="0" err="1">
                <a:latin typeface="Sylfaen" panose="010A0502050306030303" pitchFamily="18" charset="0"/>
              </a:rPr>
              <a:t>პერაციული</a:t>
            </a:r>
            <a:r>
              <a:rPr lang="en-US" sz="1200" dirty="0">
                <a:latin typeface="Sylfaen" panose="010A0502050306030303" pitchFamily="18" charset="0"/>
              </a:rPr>
              <a:t> </a:t>
            </a:r>
            <a:r>
              <a:rPr lang="en-US" sz="1200" dirty="0" err="1">
                <a:latin typeface="Sylfaen" panose="010A0502050306030303" pitchFamily="18" charset="0"/>
              </a:rPr>
              <a:t>მკურნალობა</a:t>
            </a:r>
            <a:r>
              <a:rPr lang="en-US" sz="1200" dirty="0">
                <a:latin typeface="Sylfaen" panose="010A0502050306030303" pitchFamily="18" charset="0"/>
              </a:rPr>
              <a:t> </a:t>
            </a:r>
            <a:r>
              <a:rPr lang="ka-GE" sz="1200" dirty="0">
                <a:latin typeface="Sylfaen" panose="010A0502050306030303" pitchFamily="18" charset="0"/>
              </a:rPr>
              <a:t>დაუფინანსდა - </a:t>
            </a:r>
            <a:r>
              <a:rPr lang="ka-GE" sz="1200" b="1" dirty="0">
                <a:latin typeface="Sylfaen" panose="010A0502050306030303" pitchFamily="18" charset="0"/>
              </a:rPr>
              <a:t>622</a:t>
            </a:r>
            <a:r>
              <a:rPr lang="ka-GE" sz="1200" dirty="0">
                <a:latin typeface="Sylfaen" panose="010A0502050306030303" pitchFamily="18" charset="0"/>
              </a:rPr>
              <a:t>  ვეტერანს. ხარჯვითმა ნაწილმა შეადგინა - </a:t>
            </a:r>
            <a:r>
              <a:rPr lang="en-US" sz="1200" b="1" dirty="0">
                <a:latin typeface="Sylfaen" panose="010A0502050306030303" pitchFamily="18" charset="0"/>
              </a:rPr>
              <a:t>586175.10</a:t>
            </a:r>
            <a:r>
              <a:rPr lang="ka-GE" sz="1200" dirty="0">
                <a:latin typeface="Sylfaen" panose="010A0502050306030303" pitchFamily="18" charset="0"/>
              </a:rPr>
              <a:t> ლარი;</a:t>
            </a:r>
          </a:p>
          <a:p>
            <a:pPr algn="just">
              <a:lnSpc>
                <a:spcPct val="150000"/>
              </a:lnSpc>
              <a:buFont typeface="Wingdings" panose="05000000000000000000" pitchFamily="2" charset="2"/>
              <a:buChar char="Ø"/>
            </a:pPr>
            <a:r>
              <a:rPr lang="en-US" sz="1200" dirty="0" err="1">
                <a:latin typeface="Sylfaen" panose="010A0502050306030303" pitchFamily="18" charset="0"/>
              </a:rPr>
              <a:t>სხვადასხვა</a:t>
            </a:r>
            <a:r>
              <a:rPr lang="en-US" sz="1200" dirty="0">
                <a:latin typeface="Sylfaen" panose="010A0502050306030303" pitchFamily="18" charset="0"/>
              </a:rPr>
              <a:t> </a:t>
            </a:r>
            <a:r>
              <a:rPr lang="en-US" sz="1200" dirty="0" err="1">
                <a:latin typeface="Sylfaen" panose="010A0502050306030303" pitchFamily="18" charset="0"/>
              </a:rPr>
              <a:t>სახის</a:t>
            </a:r>
            <a:r>
              <a:rPr lang="en-US" sz="1200" dirty="0">
                <a:latin typeface="Sylfaen" panose="010A0502050306030303" pitchFamily="18" charset="0"/>
              </a:rPr>
              <a:t> </a:t>
            </a: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მომსახურება</a:t>
            </a:r>
            <a:r>
              <a:rPr lang="en-US" sz="1200" dirty="0">
                <a:latin typeface="Sylfaen" panose="010A0502050306030303" pitchFamily="18" charset="0"/>
              </a:rPr>
              <a:t> (</a:t>
            </a: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კვლევა</a:t>
            </a:r>
            <a:r>
              <a:rPr lang="en-US" sz="1200" dirty="0">
                <a:latin typeface="Sylfaen" panose="010A0502050306030303" pitchFamily="18" charset="0"/>
              </a:rPr>
              <a:t>, </a:t>
            </a:r>
            <a:r>
              <a:rPr lang="en-US" sz="1200" dirty="0" err="1">
                <a:latin typeface="Sylfaen" panose="010A0502050306030303" pitchFamily="18" charset="0"/>
              </a:rPr>
              <a:t>ქიმიოთერაპია</a:t>
            </a:r>
            <a:r>
              <a:rPr lang="en-US" sz="1200" dirty="0">
                <a:latin typeface="Sylfaen" panose="010A0502050306030303" pitchFamily="18" charset="0"/>
              </a:rPr>
              <a:t>, </a:t>
            </a:r>
            <a:r>
              <a:rPr lang="en-US" sz="1200" dirty="0" err="1">
                <a:latin typeface="Sylfaen" panose="010A0502050306030303" pitchFamily="18" charset="0"/>
              </a:rPr>
              <a:t>სხივურითერაპია</a:t>
            </a:r>
            <a:r>
              <a:rPr lang="en-US" sz="1200" dirty="0">
                <a:latin typeface="Sylfaen" panose="010A0502050306030303" pitchFamily="18" charset="0"/>
              </a:rPr>
              <a:t> </a:t>
            </a:r>
            <a:r>
              <a:rPr lang="en-US" sz="1200" dirty="0" err="1">
                <a:latin typeface="Sylfaen" panose="010A0502050306030303" pitchFamily="18" charset="0"/>
              </a:rPr>
              <a:t>ა.შ</a:t>
            </a:r>
            <a:r>
              <a:rPr lang="en-US" sz="1200" dirty="0">
                <a:latin typeface="Sylfaen" panose="010A0502050306030303" pitchFamily="18" charset="0"/>
              </a:rPr>
              <a:t>) </a:t>
            </a:r>
            <a:r>
              <a:rPr lang="en-US" sz="1200" dirty="0" err="1">
                <a:latin typeface="Sylfaen" panose="010A0502050306030303" pitchFamily="18" charset="0"/>
              </a:rPr>
              <a:t>დაუფინანსდა</a:t>
            </a:r>
            <a:r>
              <a:rPr lang="en-US" sz="1200" dirty="0">
                <a:latin typeface="Sylfaen" panose="010A0502050306030303" pitchFamily="18" charset="0"/>
              </a:rPr>
              <a:t> - </a:t>
            </a:r>
            <a:r>
              <a:rPr lang="en-US" sz="1200" b="1" dirty="0">
                <a:latin typeface="Sylfaen" panose="010A0502050306030303" pitchFamily="18" charset="0"/>
              </a:rPr>
              <a:t>548</a:t>
            </a:r>
            <a:r>
              <a:rPr lang="ka-GE" sz="1200" dirty="0">
                <a:latin typeface="Sylfaen" panose="010A0502050306030303" pitchFamily="18" charset="0"/>
              </a:rPr>
              <a:t> </a:t>
            </a:r>
            <a:r>
              <a:rPr lang="en-US" sz="1200" dirty="0" err="1">
                <a:latin typeface="Sylfaen" panose="010A0502050306030303" pitchFamily="18" charset="0"/>
              </a:rPr>
              <a:t>ვეტერანს</a:t>
            </a:r>
            <a:r>
              <a:rPr lang="en-US" sz="1200" dirty="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en-US" sz="1200" dirty="0" err="1">
                <a:latin typeface="Sylfaen" panose="010A0502050306030303" pitchFamily="18" charset="0"/>
              </a:rPr>
              <a:t>შეადგინა</a:t>
            </a:r>
            <a:r>
              <a:rPr lang="en-US" sz="1200" dirty="0">
                <a:latin typeface="Sylfaen" panose="010A0502050306030303" pitchFamily="18" charset="0"/>
              </a:rPr>
              <a:t> - </a:t>
            </a:r>
            <a:r>
              <a:rPr lang="en-US" sz="1200" b="1" dirty="0">
                <a:latin typeface="Sylfaen" panose="010A0502050306030303" pitchFamily="18" charset="0"/>
              </a:rPr>
              <a:t>318946.00</a:t>
            </a:r>
            <a:r>
              <a:rPr lang="en-US" sz="1200" dirty="0">
                <a:latin typeface="Sylfaen" panose="010A0502050306030303" pitchFamily="18" charset="0"/>
              </a:rPr>
              <a:t> </a:t>
            </a:r>
            <a:r>
              <a:rPr lang="en-US" sz="1200" dirty="0" err="1">
                <a:latin typeface="Sylfaen" panose="010A0502050306030303" pitchFamily="18" charset="0"/>
              </a:rPr>
              <a:t>ლარი</a:t>
            </a:r>
            <a:r>
              <a:rPr lang="en-US" sz="1200" dirty="0">
                <a:latin typeface="Sylfaen" panose="010A0502050306030303" pitchFamily="18" charset="0"/>
              </a:rPr>
              <a:t>.</a:t>
            </a:r>
          </a:p>
          <a:p>
            <a:pPr algn="just">
              <a:lnSpc>
                <a:spcPct val="150000"/>
              </a:lnSpc>
              <a:buFont typeface="Wingdings" panose="05000000000000000000" pitchFamily="2" charset="2"/>
              <a:buChar char="Ø"/>
            </a:pPr>
            <a:r>
              <a:rPr lang="ka-GE" sz="1200" b="1" dirty="0">
                <a:latin typeface="Sylfaen" panose="010A0502050306030303" pitchFamily="18" charset="0"/>
              </a:rPr>
              <a:t>511</a:t>
            </a:r>
            <a:r>
              <a:rPr lang="ka-GE" sz="1200" dirty="0">
                <a:latin typeface="Sylfaen" panose="010A0502050306030303" pitchFamily="18" charset="0"/>
              </a:rPr>
              <a:t> </a:t>
            </a:r>
            <a:r>
              <a:rPr lang="en-US" sz="1200" dirty="0" err="1">
                <a:latin typeface="Sylfaen" panose="010A0502050306030303" pitchFamily="18" charset="0"/>
              </a:rPr>
              <a:t>საბრძოლო</a:t>
            </a:r>
            <a:r>
              <a:rPr lang="en-US" sz="1200" dirty="0">
                <a:latin typeface="Sylfaen" panose="010A0502050306030303" pitchFamily="18" charset="0"/>
              </a:rPr>
              <a:t> </a:t>
            </a:r>
            <a:r>
              <a:rPr lang="en-US" sz="1200" dirty="0" err="1">
                <a:latin typeface="Sylfaen" panose="010A0502050306030303" pitchFamily="18" charset="0"/>
              </a:rPr>
              <a:t>მოქმედებებში</a:t>
            </a:r>
            <a:r>
              <a:rPr lang="en-US" sz="1200" dirty="0">
                <a:latin typeface="Sylfaen" panose="010A0502050306030303" pitchFamily="18" charset="0"/>
              </a:rPr>
              <a:t> </a:t>
            </a:r>
            <a:r>
              <a:rPr lang="en-US" sz="1200" dirty="0" err="1">
                <a:latin typeface="Sylfaen" panose="010A0502050306030303" pitchFamily="18" charset="0"/>
              </a:rPr>
              <a:t>მონაწილე</a:t>
            </a:r>
            <a:r>
              <a:rPr lang="en-US" sz="1200" dirty="0">
                <a:latin typeface="Sylfaen" panose="010A0502050306030303" pitchFamily="18" charset="0"/>
              </a:rPr>
              <a:t> </a:t>
            </a:r>
            <a:r>
              <a:rPr lang="en-US" sz="1200" dirty="0" err="1">
                <a:latin typeface="Sylfaen" panose="010A0502050306030303" pitchFamily="18" charset="0"/>
              </a:rPr>
              <a:t>გარდაცვლილი</a:t>
            </a:r>
            <a:r>
              <a:rPr lang="en-US" sz="1200" dirty="0">
                <a:latin typeface="Sylfaen" panose="010A0502050306030303" pitchFamily="18" charset="0"/>
              </a:rPr>
              <a:t> </a:t>
            </a:r>
            <a:r>
              <a:rPr lang="en-US" sz="1200" dirty="0" err="1">
                <a:latin typeface="Sylfaen" panose="010A0502050306030303" pitchFamily="18" charset="0"/>
              </a:rPr>
              <a:t>ვეტერანის</a:t>
            </a:r>
            <a:r>
              <a:rPr lang="en-US" sz="1200" dirty="0">
                <a:latin typeface="Sylfaen" panose="010A0502050306030303" pitchFamily="18" charset="0"/>
              </a:rPr>
              <a:t> </a:t>
            </a:r>
            <a:r>
              <a:rPr lang="en-US" sz="1200" dirty="0" err="1">
                <a:latin typeface="Sylfaen" panose="010A0502050306030303" pitchFamily="18" charset="0"/>
              </a:rPr>
              <a:t>ოჯახს</a:t>
            </a:r>
            <a:r>
              <a:rPr lang="en-US" sz="1200" dirty="0">
                <a:latin typeface="Sylfaen" panose="010A0502050306030303" pitchFamily="18" charset="0"/>
              </a:rPr>
              <a:t> </a:t>
            </a:r>
            <a:r>
              <a:rPr lang="en-US" sz="1200" dirty="0" err="1">
                <a:latin typeface="Sylfaen" panose="010A0502050306030303" pitchFamily="18" charset="0"/>
              </a:rPr>
              <a:t>გადაეცა</a:t>
            </a:r>
            <a:r>
              <a:rPr lang="en-US" sz="1200" dirty="0">
                <a:latin typeface="Sylfaen" panose="010A0502050306030303" pitchFamily="18" charset="0"/>
              </a:rPr>
              <a:t> </a:t>
            </a:r>
            <a:r>
              <a:rPr lang="en-US" sz="1200" dirty="0" err="1">
                <a:latin typeface="Sylfaen" panose="010A0502050306030303" pitchFamily="18" charset="0"/>
              </a:rPr>
              <a:t>სარიტუალო</a:t>
            </a:r>
            <a:r>
              <a:rPr lang="en-US" sz="1200" dirty="0">
                <a:latin typeface="Sylfaen" panose="010A0502050306030303" pitchFamily="18" charset="0"/>
              </a:rPr>
              <a:t> </a:t>
            </a:r>
            <a:r>
              <a:rPr lang="en-US" sz="1200" dirty="0" err="1">
                <a:latin typeface="Sylfaen" panose="010A0502050306030303" pitchFamily="18" charset="0"/>
              </a:rPr>
              <a:t>ერთჯერადი</a:t>
            </a:r>
            <a:r>
              <a:rPr lang="en-US" sz="1200" dirty="0">
                <a:latin typeface="Sylfaen" panose="010A0502050306030303" pitchFamily="18" charset="0"/>
              </a:rPr>
              <a:t> </a:t>
            </a:r>
            <a:r>
              <a:rPr lang="en-US" sz="1200" dirty="0" err="1">
                <a:latin typeface="Sylfaen" panose="010A0502050306030303" pitchFamily="18" charset="0"/>
              </a:rPr>
              <a:t>მატერიალური</a:t>
            </a:r>
            <a:r>
              <a:rPr lang="en-US" sz="1200" dirty="0">
                <a:latin typeface="Sylfaen" panose="010A0502050306030303" pitchFamily="18" charset="0"/>
              </a:rPr>
              <a:t> </a:t>
            </a:r>
            <a:r>
              <a:rPr lang="en-US" sz="1200" dirty="0" err="1">
                <a:latin typeface="Sylfaen" panose="010A0502050306030303" pitchFamily="18" charset="0"/>
              </a:rPr>
              <a:t>დახმარება</a:t>
            </a:r>
            <a:r>
              <a:rPr lang="en-US" sz="1200" dirty="0">
                <a:latin typeface="Sylfaen" panose="010A0502050306030303" pitchFamily="18" charset="0"/>
              </a:rPr>
              <a:t> (500 </a:t>
            </a:r>
            <a:r>
              <a:rPr lang="en-US" sz="1200" dirty="0" err="1">
                <a:latin typeface="Sylfaen" panose="010A0502050306030303" pitchFamily="18" charset="0"/>
              </a:rPr>
              <a:t>ლარი</a:t>
            </a:r>
            <a:r>
              <a:rPr lang="en-US" sz="1200" dirty="0">
                <a:latin typeface="Sylfaen" panose="010A0502050306030303" pitchFamily="18" charset="0"/>
              </a:rPr>
              <a:t>), </a:t>
            </a:r>
            <a:r>
              <a:rPr lang="en-US" sz="1200" dirty="0" err="1">
                <a:latin typeface="Sylfaen" panose="010A0502050306030303" pitchFamily="18" charset="0"/>
              </a:rPr>
              <a:t>რომლის</a:t>
            </a:r>
            <a:r>
              <a:rPr lang="en-US" sz="1200" dirty="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en-US" sz="1200" b="1" dirty="0">
                <a:latin typeface="Sylfaen" panose="010A0502050306030303" pitchFamily="18" charset="0"/>
              </a:rPr>
              <a:t>- 255500.00</a:t>
            </a:r>
            <a:r>
              <a:rPr lang="en-US" sz="1200" dirty="0">
                <a:latin typeface="Sylfaen" panose="010A0502050306030303" pitchFamily="18" charset="0"/>
              </a:rPr>
              <a:t>    </a:t>
            </a:r>
            <a:r>
              <a:rPr lang="en-US" sz="1200" dirty="0" err="1">
                <a:latin typeface="Sylfaen" panose="010A0502050306030303" pitchFamily="18" charset="0"/>
              </a:rPr>
              <a:t>ლარი</a:t>
            </a:r>
            <a:r>
              <a:rPr lang="en-US" sz="1200" dirty="0">
                <a:latin typeface="Sylfaen" panose="010A0502050306030303" pitchFamily="18" charset="0"/>
              </a:rPr>
              <a:t> </a:t>
            </a:r>
            <a:r>
              <a:rPr lang="en-US" sz="1200" dirty="0" err="1">
                <a:latin typeface="Sylfaen" panose="010A0502050306030303" pitchFamily="18" charset="0"/>
              </a:rPr>
              <a:t>შეადგინა</a:t>
            </a:r>
            <a:r>
              <a:rPr lang="en-US" sz="1200" dirty="0">
                <a:latin typeface="Sylfaen" panose="010A0502050306030303" pitchFamily="18" charset="0"/>
              </a:rPr>
              <a:t>.</a:t>
            </a:r>
            <a:endParaRPr lang="ka-GE" sz="1200" dirty="0">
              <a:latin typeface="Sylfaen" panose="010A0502050306030303" pitchFamily="18" charset="0"/>
            </a:endParaRPr>
          </a:p>
          <a:p>
            <a:pPr algn="just">
              <a:lnSpc>
                <a:spcPct val="150000"/>
              </a:lnSpc>
            </a:pPr>
            <a:r>
              <a:rPr lang="en-US" sz="1200" dirty="0" err="1">
                <a:latin typeface="Sylfaen" panose="010A0502050306030303" pitchFamily="18" charset="0"/>
              </a:rPr>
              <a:t>შპს</a:t>
            </a:r>
            <a:r>
              <a:rPr lang="en-US" sz="1200" dirty="0">
                <a:latin typeface="Sylfaen" panose="010A0502050306030303" pitchFamily="18" charset="0"/>
              </a:rPr>
              <a:t> „</a:t>
            </a:r>
            <a:r>
              <a:rPr lang="en-US" sz="1200" dirty="0" err="1">
                <a:latin typeface="Sylfaen" panose="010A0502050306030303" pitchFamily="18" charset="0"/>
              </a:rPr>
              <a:t>ნიუჰოსპიტალ</a:t>
            </a:r>
            <a:r>
              <a:rPr lang="en-US" sz="1200" dirty="0">
                <a:latin typeface="Sylfaen" panose="010A0502050306030303" pitchFamily="18" charset="0"/>
              </a:rPr>
              <a:t>“-</a:t>
            </a:r>
            <a:r>
              <a:rPr lang="en-US" sz="1200" dirty="0" err="1">
                <a:latin typeface="Sylfaen" panose="010A0502050306030303" pitchFamily="18" charset="0"/>
              </a:rPr>
              <a:t>თან</a:t>
            </a:r>
            <a:r>
              <a:rPr lang="en-US" sz="1200" dirty="0">
                <a:latin typeface="Sylfaen" panose="010A0502050306030303" pitchFamily="18" charset="0"/>
              </a:rPr>
              <a:t> </a:t>
            </a:r>
            <a:r>
              <a:rPr lang="en-US" sz="1200" dirty="0" err="1">
                <a:latin typeface="Sylfaen" panose="010A0502050306030303" pitchFamily="18" charset="0"/>
              </a:rPr>
              <a:t>გაფორმებული</a:t>
            </a:r>
            <a:r>
              <a:rPr lang="en-US" sz="1200" dirty="0">
                <a:latin typeface="Sylfaen" panose="010A0502050306030303" pitchFamily="18" charset="0"/>
              </a:rPr>
              <a:t> </a:t>
            </a:r>
            <a:r>
              <a:rPr lang="en-US" sz="1200" dirty="0" err="1">
                <a:latin typeface="Sylfaen" panose="010A0502050306030303" pitchFamily="18" charset="0"/>
              </a:rPr>
              <a:t>ხელშეკრულების</a:t>
            </a:r>
            <a:r>
              <a:rPr lang="en-US" sz="1200" dirty="0">
                <a:latin typeface="Sylfaen" panose="010A0502050306030303" pitchFamily="18" charset="0"/>
              </a:rPr>
              <a:t> </a:t>
            </a:r>
            <a:r>
              <a:rPr lang="en-US" sz="1200" dirty="0" err="1">
                <a:latin typeface="Sylfaen" panose="010A0502050306030303" pitchFamily="18" charset="0"/>
              </a:rPr>
              <a:t>საფუძველზე</a:t>
            </a:r>
            <a:r>
              <a:rPr lang="en-US" sz="1200" dirty="0">
                <a:latin typeface="Sylfaen" panose="010A0502050306030303" pitchFamily="18" charset="0"/>
              </a:rPr>
              <a:t> </a:t>
            </a:r>
            <a:r>
              <a:rPr lang="en-US" sz="1200" dirty="0" err="1">
                <a:latin typeface="Sylfaen" panose="010A0502050306030303" pitchFamily="18" charset="0"/>
              </a:rPr>
              <a:t>მაღალტექნოგიური</a:t>
            </a:r>
            <a:r>
              <a:rPr lang="en-US" sz="1200" dirty="0">
                <a:latin typeface="Sylfaen" panose="010A0502050306030303" pitchFamily="18" charset="0"/>
              </a:rPr>
              <a:t> </a:t>
            </a:r>
            <a:r>
              <a:rPr lang="en-US" sz="1200" dirty="0" err="1">
                <a:latin typeface="Sylfaen" panose="010A0502050306030303" pitchFamily="18" charset="0"/>
              </a:rPr>
              <a:t>კვლევა</a:t>
            </a:r>
            <a:r>
              <a:rPr lang="en-US" sz="1200" dirty="0">
                <a:latin typeface="Sylfaen" panose="010A0502050306030303" pitchFamily="18" charset="0"/>
              </a:rPr>
              <a:t> </a:t>
            </a:r>
            <a:r>
              <a:rPr lang="en-US" sz="1200" dirty="0" err="1" smtClean="0">
                <a:latin typeface="Sylfaen" panose="010A0502050306030303" pitchFamily="18" charset="0"/>
              </a:rPr>
              <a:t>ჩაუტარდა</a:t>
            </a:r>
            <a:r>
              <a:rPr lang="ka-GE" sz="1200" dirty="0" smtClean="0">
                <a:latin typeface="Sylfaen" panose="010A0502050306030303" pitchFamily="18" charset="0"/>
              </a:rPr>
              <a:t> </a:t>
            </a:r>
            <a:r>
              <a:rPr lang="en-US" sz="1200" b="1" dirty="0" smtClean="0">
                <a:latin typeface="Sylfaen" panose="010A0502050306030303" pitchFamily="18" charset="0"/>
              </a:rPr>
              <a:t>168</a:t>
            </a:r>
            <a:r>
              <a:rPr lang="en-US" sz="1200" dirty="0" smtClean="0">
                <a:latin typeface="Sylfaen" panose="010A0502050306030303" pitchFamily="18" charset="0"/>
              </a:rPr>
              <a:t> </a:t>
            </a:r>
            <a:r>
              <a:rPr lang="en-US" sz="1200" dirty="0" err="1">
                <a:latin typeface="Sylfaen" panose="010A0502050306030303" pitchFamily="18" charset="0"/>
              </a:rPr>
              <a:t>პაციენტს</a:t>
            </a:r>
            <a:r>
              <a:rPr lang="en-US" sz="1200" dirty="0">
                <a:latin typeface="Sylfaen" panose="010A0502050306030303" pitchFamily="18" charset="0"/>
              </a:rPr>
              <a:t>. </a:t>
            </a:r>
            <a:r>
              <a:rPr lang="ka-GE" sz="1200" dirty="0">
                <a:latin typeface="Sylfaen" panose="010A0502050306030303" pitchFamily="18" charset="0"/>
              </a:rPr>
              <a:t>ხარჯვითმა ნაწილმა</a:t>
            </a:r>
            <a:r>
              <a:rPr lang="en-US" sz="1200" dirty="0">
                <a:latin typeface="Sylfaen" panose="010A0502050306030303" pitchFamily="18" charset="0"/>
              </a:rPr>
              <a:t> </a:t>
            </a:r>
            <a:r>
              <a:rPr lang="en-US" sz="1200" dirty="0" err="1">
                <a:latin typeface="Sylfaen" panose="010A0502050306030303" pitchFamily="18" charset="0"/>
              </a:rPr>
              <a:t>შეადგინა</a:t>
            </a:r>
            <a:r>
              <a:rPr lang="en-US" sz="1200" dirty="0">
                <a:latin typeface="Sylfaen" panose="010A0502050306030303" pitchFamily="18" charset="0"/>
              </a:rPr>
              <a:t> </a:t>
            </a:r>
            <a:r>
              <a:rPr lang="ka-GE" sz="1200" dirty="0" smtClean="0">
                <a:latin typeface="Sylfaen" panose="010A0502050306030303" pitchFamily="18" charset="0"/>
              </a:rPr>
              <a:t>- </a:t>
            </a:r>
            <a:r>
              <a:rPr lang="en-US" sz="1200" b="1" dirty="0" smtClean="0">
                <a:latin typeface="Sylfaen" panose="010A0502050306030303" pitchFamily="18" charset="0"/>
              </a:rPr>
              <a:t>60590.00</a:t>
            </a:r>
            <a:r>
              <a:rPr lang="ka-GE" sz="1200" dirty="0" smtClean="0">
                <a:latin typeface="Sylfaen" panose="010A0502050306030303" pitchFamily="18" charset="0"/>
              </a:rPr>
              <a:t> </a:t>
            </a:r>
            <a:r>
              <a:rPr lang="en-US" sz="1200" dirty="0" err="1" smtClean="0">
                <a:latin typeface="Sylfaen" panose="010A0502050306030303" pitchFamily="18" charset="0"/>
              </a:rPr>
              <a:t>ლარი</a:t>
            </a:r>
            <a:r>
              <a:rPr lang="en-US" sz="1200" dirty="0">
                <a:latin typeface="Sylfaen" panose="010A0502050306030303" pitchFamily="18" charset="0"/>
              </a:rPr>
              <a:t>.</a:t>
            </a:r>
          </a:p>
          <a:p>
            <a:pPr algn="just">
              <a:lnSpc>
                <a:spcPct val="150000"/>
              </a:lnSpc>
            </a:pPr>
            <a:r>
              <a:rPr lang="en-US" sz="1200" dirty="0" err="1">
                <a:latin typeface="Sylfaen" panose="010A0502050306030303" pitchFamily="18" charset="0"/>
              </a:rPr>
              <a:t>ადგილობრივ</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ცენტრალურ</a:t>
            </a:r>
            <a:r>
              <a:rPr lang="en-US" sz="1200" dirty="0">
                <a:latin typeface="Sylfaen" panose="010A0502050306030303" pitchFamily="18" charset="0"/>
              </a:rPr>
              <a:t> </a:t>
            </a:r>
            <a:r>
              <a:rPr lang="en-US" sz="1200" dirty="0" err="1">
                <a:latin typeface="Sylfaen" panose="010A0502050306030303" pitchFamily="18" charset="0"/>
              </a:rPr>
              <a:t>სახელისუფლებო</a:t>
            </a:r>
            <a:r>
              <a:rPr lang="en-US" sz="1200" dirty="0">
                <a:latin typeface="Sylfaen" panose="010A0502050306030303" pitchFamily="18" charset="0"/>
              </a:rPr>
              <a:t> </a:t>
            </a:r>
            <a:r>
              <a:rPr lang="en-US" sz="1200" dirty="0" err="1">
                <a:latin typeface="Sylfaen" panose="010A0502050306030303" pitchFamily="18" charset="0"/>
              </a:rPr>
              <a:t>სტრუქტურებთან</a:t>
            </a:r>
            <a:r>
              <a:rPr lang="en-US" sz="1200" dirty="0">
                <a:latin typeface="Sylfaen" panose="010A0502050306030303" pitchFamily="18" charset="0"/>
              </a:rPr>
              <a:t> </a:t>
            </a:r>
            <a:r>
              <a:rPr lang="en-US" sz="1200" dirty="0" err="1">
                <a:latin typeface="Sylfaen" panose="010A0502050306030303" pitchFamily="18" charset="0"/>
              </a:rPr>
              <a:t>ერთჯერადი</a:t>
            </a:r>
            <a:r>
              <a:rPr lang="en-US" sz="1200" dirty="0">
                <a:latin typeface="Sylfaen" panose="010A0502050306030303" pitchFamily="18" charset="0"/>
              </a:rPr>
              <a:t> </a:t>
            </a:r>
            <a:r>
              <a:rPr lang="en-US" sz="1200" dirty="0" err="1">
                <a:latin typeface="Sylfaen" panose="010A0502050306030303" pitchFamily="18" charset="0"/>
              </a:rPr>
              <a:t>მატერიალური</a:t>
            </a:r>
            <a:r>
              <a:rPr lang="en-US" sz="1200" dirty="0">
                <a:latin typeface="Sylfaen" panose="010A0502050306030303" pitchFamily="18" charset="0"/>
              </a:rPr>
              <a:t> </a:t>
            </a:r>
            <a:r>
              <a:rPr lang="en-US" sz="1200" dirty="0" err="1">
                <a:latin typeface="Sylfaen" panose="010A0502050306030303" pitchFamily="18" charset="0"/>
              </a:rPr>
              <a:t>დახმარების</a:t>
            </a:r>
            <a:r>
              <a:rPr lang="en-US" sz="1200" dirty="0">
                <a:latin typeface="Sylfaen" panose="010A0502050306030303" pitchFamily="18" charset="0"/>
              </a:rPr>
              <a:t>, </a:t>
            </a:r>
            <a:r>
              <a:rPr lang="en-US" sz="1200" dirty="0" err="1">
                <a:latin typeface="Sylfaen" panose="010A0502050306030303" pitchFamily="18" charset="0"/>
              </a:rPr>
              <a:t>ჯანდაცვის</a:t>
            </a:r>
            <a:r>
              <a:rPr lang="en-US" sz="1200" dirty="0">
                <a:latin typeface="Sylfaen" panose="010A0502050306030303" pitchFamily="18" charset="0"/>
              </a:rPr>
              <a:t> </a:t>
            </a:r>
            <a:r>
              <a:rPr lang="en-US" sz="1200" dirty="0" err="1">
                <a:latin typeface="Sylfaen" panose="010A0502050306030303" pitchFamily="18" charset="0"/>
              </a:rPr>
              <a:t>სერვისების</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სხვა</a:t>
            </a:r>
            <a:r>
              <a:rPr lang="en-US" sz="1200" dirty="0">
                <a:latin typeface="Sylfaen" panose="010A0502050306030303" pitchFamily="18" charset="0"/>
              </a:rPr>
              <a:t> </a:t>
            </a:r>
            <a:r>
              <a:rPr lang="en-US" sz="1200" dirty="0" err="1">
                <a:latin typeface="Sylfaen" panose="010A0502050306030303" pitchFamily="18" charset="0"/>
              </a:rPr>
              <a:t>მისაღებად</a:t>
            </a:r>
            <a:r>
              <a:rPr lang="en-US" sz="1200" dirty="0">
                <a:latin typeface="Sylfaen" panose="010A0502050306030303" pitchFamily="18" charset="0"/>
              </a:rPr>
              <a:t> </a:t>
            </a:r>
            <a:r>
              <a:rPr lang="en-US" sz="1200" dirty="0" err="1">
                <a:latin typeface="Sylfaen" panose="010A0502050306030303" pitchFamily="18" charset="0"/>
              </a:rPr>
              <a:t>მომზადდა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გაიგზავნა</a:t>
            </a:r>
            <a:r>
              <a:rPr lang="en-US" sz="1200" dirty="0">
                <a:latin typeface="Sylfaen" panose="010A0502050306030303" pitchFamily="18" charset="0"/>
              </a:rPr>
              <a:t>  </a:t>
            </a:r>
            <a:r>
              <a:rPr lang="ka-GE" sz="1200" b="1" dirty="0">
                <a:latin typeface="Sylfaen" panose="010A0502050306030303" pitchFamily="18" charset="0"/>
              </a:rPr>
              <a:t>795</a:t>
            </a:r>
            <a:r>
              <a:rPr lang="en-US" sz="1200" b="1" dirty="0">
                <a:latin typeface="Sylfaen" panose="010A0502050306030303" pitchFamily="18" charset="0"/>
              </a:rPr>
              <a:t> </a:t>
            </a:r>
            <a:r>
              <a:rPr lang="en-US" sz="1200" dirty="0" err="1">
                <a:latin typeface="Sylfaen" panose="010A0502050306030303" pitchFamily="18" charset="0"/>
              </a:rPr>
              <a:t>შუამდგომლობა</a:t>
            </a:r>
            <a:r>
              <a:rPr lang="en-US" sz="1200" dirty="0">
                <a:latin typeface="Sylfaen" panose="010A0502050306030303" pitchFamily="18" charset="0"/>
              </a:rPr>
              <a:t>.</a:t>
            </a:r>
            <a:endParaRPr lang="ka-GE" sz="1200" dirty="0">
              <a:latin typeface="Sylfaen" panose="010A0502050306030303" pitchFamily="18" charset="0"/>
            </a:endParaRPr>
          </a:p>
          <a:p>
            <a:pPr algn="just">
              <a:lnSpc>
                <a:spcPct val="150000"/>
              </a:lnSpc>
            </a:pPr>
            <a:r>
              <a:rPr lang="ka-GE" sz="1200" dirty="0">
                <a:latin typeface="Sylfaen" panose="010A0502050306030303" pitchFamily="18" charset="0"/>
              </a:rPr>
              <a:t>სსიპ ვეტერანების საქმეთა სახელმწიფო სამსახურსა და საერთაშორისო ორგანიზაცია </a:t>
            </a:r>
            <a:r>
              <a:rPr lang="en-US" sz="1200" dirty="0">
                <a:latin typeface="Sylfaen" panose="010A0502050306030303" pitchFamily="18" charset="0"/>
              </a:rPr>
              <a:t>“</a:t>
            </a:r>
            <a:r>
              <a:rPr lang="ka-GE" sz="1200" dirty="0">
                <a:latin typeface="Sylfaen" panose="010A0502050306030303" pitchFamily="18" charset="0"/>
              </a:rPr>
              <a:t>საქართველოს ქალები მშვიდობისა და სიცოცხლისათვის</a:t>
            </a:r>
            <a:r>
              <a:rPr lang="en-US" sz="1200" dirty="0">
                <a:latin typeface="Sylfaen" panose="010A0502050306030303" pitchFamily="18" charset="0"/>
              </a:rPr>
              <a:t>” </a:t>
            </a:r>
            <a:r>
              <a:rPr lang="ka-GE" sz="1200" dirty="0">
                <a:latin typeface="Sylfaen" panose="010A0502050306030303" pitchFamily="18" charset="0"/>
              </a:rPr>
              <a:t>გაფორმებული ურთიერთთანამშრომლობის მემორანდუმის ფარგლებში სამსახურის მიერ  2019  </a:t>
            </a:r>
            <a:r>
              <a:rPr lang="ka-GE" sz="1200" dirty="0" smtClean="0">
                <a:latin typeface="Sylfaen" panose="010A0502050306030303" pitchFamily="18" charset="0"/>
              </a:rPr>
              <a:t>წელს ეტლ-სავარძელი </a:t>
            </a:r>
            <a:r>
              <a:rPr lang="ka-GE" sz="1200" dirty="0">
                <a:latin typeface="Sylfaen" panose="010A0502050306030303" pitchFamily="18" charset="0"/>
              </a:rPr>
              <a:t>გადაეცა </a:t>
            </a:r>
            <a:r>
              <a:rPr lang="ka-GE" sz="1200" dirty="0" smtClean="0">
                <a:latin typeface="Sylfaen" panose="010A0502050306030303" pitchFamily="18" charset="0"/>
              </a:rPr>
              <a:t>- </a:t>
            </a:r>
            <a:r>
              <a:rPr lang="en-US" sz="1200" b="1" dirty="0">
                <a:latin typeface="Sylfaen" panose="010A0502050306030303" pitchFamily="18" charset="0"/>
              </a:rPr>
              <a:t>1</a:t>
            </a:r>
            <a:r>
              <a:rPr lang="ka-GE" sz="1200" b="1" dirty="0">
                <a:latin typeface="Sylfaen" panose="010A0502050306030303" pitchFamily="18" charset="0"/>
              </a:rPr>
              <a:t>6</a:t>
            </a:r>
            <a:r>
              <a:rPr lang="ka-GE" sz="1200" dirty="0">
                <a:latin typeface="Sylfaen" panose="010A0502050306030303" pitchFamily="18" charset="0"/>
              </a:rPr>
              <a:t> შშმპ ვეტერანს. </a:t>
            </a:r>
          </a:p>
          <a:p>
            <a:pPr algn="just">
              <a:lnSpc>
                <a:spcPct val="150000"/>
              </a:lnSpc>
            </a:pPr>
            <a:r>
              <a:rPr lang="ka-GE" sz="1200" dirty="0">
                <a:latin typeface="Sylfaen" panose="010A0502050306030303" pitchFamily="18" charset="0"/>
              </a:rPr>
              <a:t>სსიპ ვეტერანების საქმეთა სახელმწიფო სამსახურსა და სასწავლო საწყალოსნო კომპლექს ,,ოლიმპიკ’-ს შორის გაფორმებული ურთიერთთანამშრომლობის მემორანდუმის ფარგლებში მომსახურება გაეწია </a:t>
            </a:r>
            <a:r>
              <a:rPr lang="ka-GE" sz="1200" b="1" dirty="0">
                <a:latin typeface="Sylfaen" panose="010A0502050306030303" pitchFamily="18" charset="0"/>
              </a:rPr>
              <a:t>- 438  </a:t>
            </a:r>
            <a:r>
              <a:rPr lang="ka-GE" sz="1200" dirty="0">
                <a:latin typeface="Sylfaen" panose="010A0502050306030303" pitchFamily="18" charset="0"/>
              </a:rPr>
              <a:t>ვეტერანს და მათი ოჯახის წევრებს.</a:t>
            </a:r>
          </a:p>
          <a:p>
            <a:pPr>
              <a:lnSpc>
                <a:spcPct val="150000"/>
              </a:lnSpc>
            </a:pPr>
            <a:endParaRPr lang="en-US" sz="1200" dirty="0">
              <a:latin typeface="Sylfaen" panose="010A0502050306030303" pitchFamily="18" charset="0"/>
            </a:endParaRPr>
          </a:p>
          <a:p>
            <a:pPr marL="0" indent="0">
              <a:lnSpc>
                <a:spcPct val="150000"/>
              </a:lnSpc>
              <a:buNone/>
            </a:pPr>
            <a:endParaRPr lang="en-US" sz="1200" dirty="0">
              <a:latin typeface="Sylfaen" panose="010A0502050306030303" pitchFamily="18" charset="0"/>
            </a:endParaRPr>
          </a:p>
          <a:p>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3</a:t>
            </a:r>
            <a:r>
              <a:rPr lang="ka-GE" sz="1200" b="0" dirty="0">
                <a:solidFill>
                  <a:schemeClr val="tx1"/>
                </a:solidFill>
              </a:rPr>
              <a:t>9</a:t>
            </a:r>
            <a:endParaRPr lang="en-US" sz="1200" b="0" dirty="0">
              <a:solidFill>
                <a:schemeClr val="tx1"/>
              </a:solidFill>
            </a:endParaRPr>
          </a:p>
        </p:txBody>
      </p:sp>
    </p:spTree>
    <p:extLst>
      <p:ext uri="{BB962C8B-B14F-4D97-AF65-F5344CB8AC3E}">
        <p14:creationId xmlns:p14="http://schemas.microsoft.com/office/powerpoint/2010/main" val="22117666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16467" y="2802467"/>
            <a:ext cx="8229600" cy="1261533"/>
          </a:xfrm>
        </p:spPr>
        <p:txBody>
          <a:bodyPr>
            <a:normAutofit/>
          </a:bodyPr>
          <a:lstStyle/>
          <a:p>
            <a:pPr marL="0" indent="0" algn="just">
              <a:lnSpc>
                <a:spcPct val="150000"/>
              </a:lnSpc>
              <a:buNone/>
            </a:pPr>
            <a:r>
              <a:rPr lang="ka-GE" sz="1400" dirty="0" smtClean="0"/>
              <a:t>2019 წლის სსიპ </a:t>
            </a:r>
            <a:r>
              <a:rPr lang="ka-GE" sz="1400" dirty="0"/>
              <a:t>ვეტერანების საქმეთა სახელმწიფო სამსახურის გაწეული სამუშაოს ანგარიში შემუშავებულია სამსახურის დეპარტამენტების და ცალკეული სამმართველოების მიერ წარმოდგენილი წლიური ანგარიშის მიხედვით.</a:t>
            </a:r>
            <a:endParaRPr lang="en-US" sz="1400" dirty="0"/>
          </a:p>
          <a:p>
            <a:pPr marL="0" indent="0" algn="just">
              <a:buNone/>
            </a:pPr>
            <a:endParaRPr lang="en-US" sz="1400" dirty="0"/>
          </a:p>
        </p:txBody>
      </p:sp>
    </p:spTree>
    <p:extLst>
      <p:ext uri="{BB962C8B-B14F-4D97-AF65-F5344CB8AC3E}">
        <p14:creationId xmlns:p14="http://schemas.microsoft.com/office/powerpoint/2010/main" val="31809045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18067"/>
            <a:ext cx="8144933" cy="660400"/>
          </a:xfrm>
        </p:spPr>
        <p:txBody>
          <a:bodyPr>
            <a:noAutofit/>
          </a:bodyPr>
          <a:lstStyle/>
          <a:p>
            <a:pPr algn="ctr"/>
            <a:r>
              <a:rPr lang="ka-GE" sz="1600" b="1" dirty="0">
                <a:ea typeface="Calibri" panose="020F0502020204030204" pitchFamily="34" charset="0"/>
                <a:cs typeface="Times New Roman" panose="02020603050405020304" pitchFamily="18" charset="0"/>
              </a:rPr>
              <a:t>სსიპ ვეტერანების საქმეთა სახელმწიფო სამსახურის შექმნის </a:t>
            </a:r>
            <a:r>
              <a:rPr lang="ka-GE" sz="1600" b="1" dirty="0" smtClean="0">
                <a:ea typeface="Calibri" panose="020F0502020204030204" pitchFamily="34" charset="0"/>
                <a:cs typeface="Times New Roman" panose="02020603050405020304" pitchFamily="18" charset="0"/>
              </a:rPr>
              <a:t>მიზანი</a:t>
            </a:r>
            <a:r>
              <a:rPr lang="en-US" sz="1600" dirty="0">
                <a:ea typeface="Calibri" panose="020F0502020204030204" pitchFamily="34" charset="0"/>
                <a:cs typeface="Times New Roman" panose="02020603050405020304" pitchFamily="18" charset="0"/>
              </a:rPr>
              <a:t/>
            </a:r>
            <a:br>
              <a:rPr lang="en-US" sz="1600" dirty="0">
                <a:ea typeface="Calibri" panose="020F0502020204030204" pitchFamily="34" charset="0"/>
                <a:cs typeface="Times New Roman" panose="02020603050405020304" pitchFamily="18" charset="0"/>
              </a:rPr>
            </a:br>
            <a:endParaRPr lang="en-US" sz="1600" dirty="0"/>
          </a:p>
        </p:txBody>
      </p:sp>
      <p:sp>
        <p:nvSpPr>
          <p:cNvPr id="3" name="Объект 2"/>
          <p:cNvSpPr>
            <a:spLocks noGrp="1"/>
          </p:cNvSpPr>
          <p:nvPr>
            <p:ph idx="1"/>
          </p:nvPr>
        </p:nvSpPr>
        <p:spPr>
          <a:xfrm>
            <a:off x="457200" y="1600201"/>
            <a:ext cx="8365068" cy="4013200"/>
          </a:xfrm>
        </p:spPr>
        <p:txBody>
          <a:bodyPr>
            <a:normAutofit fontScale="70000" lnSpcReduction="20000"/>
          </a:bodyPr>
          <a:lstStyle/>
          <a:p>
            <a:pPr marL="342900" marR="0" lvl="0" indent="-342900" algn="just">
              <a:lnSpc>
                <a:spcPct val="170000"/>
              </a:lnSpc>
              <a:spcBef>
                <a:spcPts val="0"/>
              </a:spcBef>
              <a:spcAft>
                <a:spcPts val="0"/>
              </a:spcAft>
              <a:buFont typeface="Symbol" panose="05050102010706020507" pitchFamily="18" charset="2"/>
              <a:buChar char=""/>
            </a:pPr>
            <a:r>
              <a:rPr lang="ka-GE" sz="1700" dirty="0" smtClean="0">
                <a:ea typeface="Calibri" panose="020F0502020204030204" pitchFamily="34" charset="0"/>
                <a:cs typeface="Sylfaen" panose="010A0502050306030303" pitchFamily="18" charset="0"/>
              </a:rPr>
              <a:t>ომისა</a:t>
            </a:r>
            <a:r>
              <a:rPr lang="ka-GE" sz="1700" dirty="0" smtClean="0">
                <a:ea typeface="Calibri" panose="020F0502020204030204" pitchFamily="34" charset="0"/>
                <a:cs typeface="Times New Roman" panose="02020603050405020304" pitchFamily="18" charset="0"/>
              </a:rPr>
              <a:t> </a:t>
            </a:r>
            <a:r>
              <a:rPr lang="ka-GE" sz="1700" dirty="0">
                <a:ea typeface="Calibri" panose="020F0502020204030204" pitchFamily="34" charset="0"/>
                <a:cs typeface="Times New Roman" panose="02020603050405020304" pitchFamily="18" charset="0"/>
              </a:rPr>
              <a:t>და </a:t>
            </a:r>
            <a:r>
              <a:rPr lang="ka-GE" sz="1700" dirty="0" smtClean="0">
                <a:ea typeface="Calibri" panose="020F0502020204030204" pitchFamily="34" charset="0"/>
                <a:cs typeface="Times New Roman" panose="02020603050405020304" pitchFamily="18" charset="0"/>
              </a:rPr>
              <a:t>თავდაცვის </a:t>
            </a:r>
            <a:r>
              <a:rPr lang="ka-GE" sz="1700" dirty="0">
                <a:ea typeface="Calibri" panose="020F0502020204030204" pitchFamily="34" charset="0"/>
                <a:cs typeface="Times New Roman" panose="02020603050405020304" pitchFamily="18" charset="0"/>
              </a:rPr>
              <a:t>ძალების ვეტერანების, მათი ოჯახის წევრების, ასევე საქართველოს ტერიტორიული მთლიანობისათვის, თავისუფლებისა და დამოუკიდებლობისათვის დაღუპულ, უგზო-უკვლოდ დაკარგულ, მიღებული ჭრილობების შედეგად გარდაცვლილ პირთა ოჯახების სათანადო ცხოვრების პირობებისა და კეთილდღეობისათვის მყარი სამართლებრივი და სოციალურ-ეკონომიკური საფუძვლის შექმნის უზრუნველყოფა;</a:t>
            </a:r>
            <a:endParaRPr lang="en-US" sz="1700" dirty="0">
              <a:ea typeface="Calibri" panose="020F0502020204030204" pitchFamily="34" charset="0"/>
              <a:cs typeface="Times New Roman" panose="02020603050405020304" pitchFamily="18" charset="0"/>
            </a:endParaRPr>
          </a:p>
          <a:p>
            <a:pPr marL="342900" marR="0" lvl="0" indent="-342900" algn="just">
              <a:lnSpc>
                <a:spcPct val="170000"/>
              </a:lnSpc>
              <a:spcBef>
                <a:spcPts val="0"/>
              </a:spcBef>
              <a:spcAft>
                <a:spcPts val="0"/>
              </a:spcAft>
              <a:buFont typeface="Symbol" panose="05050102010706020507" pitchFamily="18" charset="2"/>
              <a:buChar char=""/>
            </a:pPr>
            <a:r>
              <a:rPr lang="ka-GE" sz="1700" dirty="0">
                <a:ea typeface="Calibri" panose="020F0502020204030204" pitchFamily="34" charset="0"/>
                <a:cs typeface="Times New Roman" panose="02020603050405020304" pitchFamily="18" charset="0"/>
              </a:rPr>
              <a:t>სახელმწიფოს თავდაცვისუნარიანობის ამაღლება და საზოგადოებაში მხედრული ტრადიციების განმტკიცება, სახელმწიფოსა და საზოგადოების მიერ ვეტერანთა ღვაწლისა და დამსახურების სათანადო აღიარება, მომავალ თაობებში პატრიოტული სულისკვეთების გაღვივება;</a:t>
            </a:r>
            <a:endParaRPr lang="en-US" sz="1700" dirty="0">
              <a:ea typeface="Calibri" panose="020F0502020204030204" pitchFamily="34" charset="0"/>
              <a:cs typeface="Times New Roman" panose="02020603050405020304" pitchFamily="18" charset="0"/>
            </a:endParaRPr>
          </a:p>
          <a:p>
            <a:pPr marL="342900" marR="0" lvl="0" indent="-342900" algn="just">
              <a:lnSpc>
                <a:spcPct val="170000"/>
              </a:lnSpc>
              <a:spcBef>
                <a:spcPts val="0"/>
              </a:spcBef>
              <a:spcAft>
                <a:spcPts val="0"/>
              </a:spcAft>
              <a:buFont typeface="Symbol" panose="05050102010706020507" pitchFamily="18" charset="2"/>
              <a:buChar char=""/>
            </a:pPr>
            <a:r>
              <a:rPr lang="ka-GE" sz="1700" dirty="0">
                <a:ea typeface="Calibri" panose="020F0502020204030204" pitchFamily="34" charset="0"/>
                <a:cs typeface="Times New Roman" panose="02020603050405020304" pitchFamily="18" charset="0"/>
              </a:rPr>
              <a:t>სახელმწიფოს ეროვნული ინტერესების დაცვისა და საზოგადოებრივი ცხოვრების სხვადასხვა სფეროში ვეტერანთა პოტენციალის სრულფასოვანი გამოვლენისა და განვითარების ხელშეწყობა, მათი სოციალურ-ეკონომიკური საქმიანობისათვის სათანადო პირობების შექმნა;</a:t>
            </a:r>
            <a:endParaRPr lang="en-US" sz="1700" dirty="0">
              <a:ea typeface="Calibri" panose="020F0502020204030204" pitchFamily="34" charset="0"/>
              <a:cs typeface="Times New Roman" panose="02020603050405020304" pitchFamily="18" charset="0"/>
            </a:endParaRPr>
          </a:p>
          <a:p>
            <a:pPr marL="342900" marR="0" lvl="0" indent="-342900" algn="just">
              <a:lnSpc>
                <a:spcPct val="170000"/>
              </a:lnSpc>
              <a:spcBef>
                <a:spcPts val="0"/>
              </a:spcBef>
              <a:spcAft>
                <a:spcPts val="0"/>
              </a:spcAft>
              <a:buFont typeface="Symbol" panose="05050102010706020507" pitchFamily="18" charset="2"/>
              <a:buChar char=""/>
            </a:pPr>
            <a:r>
              <a:rPr lang="ka-GE" sz="1700" dirty="0">
                <a:ea typeface="Calibri" panose="020F0502020204030204" pitchFamily="34" charset="0"/>
                <a:cs typeface="Times New Roman" panose="02020603050405020304" pitchFamily="18" charset="0"/>
              </a:rPr>
              <a:t>ვეტერანებისა და მათი ოჯახის წევრების სოციალურ-ეკონომიკური მხარდაჭერის სახელმწიფო და ადგილობრივი პროგრამების შემუშავებისა </a:t>
            </a:r>
            <a:r>
              <a:rPr lang="ka-GE" sz="1700" dirty="0" smtClean="0">
                <a:ea typeface="Calibri" panose="020F0502020204030204" pitchFamily="34" charset="0"/>
                <a:cs typeface="Times New Roman" panose="02020603050405020304" pitchFamily="18" charset="0"/>
              </a:rPr>
              <a:t>და </a:t>
            </a:r>
            <a:r>
              <a:rPr lang="ka-GE" sz="1700" dirty="0">
                <a:ea typeface="Calibri" panose="020F0502020204030204" pitchFamily="34" charset="0"/>
                <a:cs typeface="Times New Roman" panose="02020603050405020304" pitchFamily="18" charset="0"/>
              </a:rPr>
              <a:t>რეალიზაციის ხელშეწყობა.</a:t>
            </a:r>
            <a:endParaRPr lang="en-US" sz="1700" dirty="0">
              <a:ea typeface="Calibri" panose="020F0502020204030204" pitchFamily="34" charset="0"/>
              <a:cs typeface="Times New Roman" panose="02020603050405020304" pitchFamily="18" charset="0"/>
            </a:endParaRPr>
          </a:p>
          <a:p>
            <a:pPr marL="342900" marR="0" lvl="0" indent="-342900" algn="just">
              <a:lnSpc>
                <a:spcPct val="170000"/>
              </a:lnSpc>
              <a:spcBef>
                <a:spcPts val="0"/>
              </a:spcBef>
              <a:spcAft>
                <a:spcPts val="0"/>
              </a:spcAft>
              <a:buFont typeface="Symbol" panose="05050102010706020507" pitchFamily="18" charset="2"/>
              <a:buChar char=""/>
            </a:pPr>
            <a:r>
              <a:rPr lang="en-US" sz="1700" dirty="0" err="1">
                <a:ea typeface="Calibri" panose="020F0502020204030204" pitchFamily="34" charset="0"/>
                <a:cs typeface="Sylfaen" panose="010A0502050306030303" pitchFamily="18" charset="0"/>
              </a:rPr>
              <a:t>ურთიერთობის</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კოორდინაცია</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ვეტერანებსა</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და</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საქართველოს</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შეიარაღებულ</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ძალებს</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შორის</a:t>
            </a:r>
            <a:r>
              <a:rPr lang="ka-GE" sz="1700" dirty="0">
                <a:ea typeface="Calibri" panose="020F0502020204030204" pitchFamily="34" charset="0"/>
                <a:cs typeface="Sylfaen" panose="010A0502050306030303" pitchFamily="18" charset="0"/>
              </a:rPr>
              <a:t>. </a:t>
            </a:r>
            <a:endParaRPr lang="en-US" sz="1700" dirty="0">
              <a:ea typeface="Calibri" panose="020F0502020204030204" pitchFamily="34" charset="0"/>
              <a:cs typeface="Times New Roman" panose="02020603050405020304" pitchFamily="18" charset="0"/>
            </a:endParaRPr>
          </a:p>
          <a:p>
            <a:endParaRPr lang="en-US" dirty="0"/>
          </a:p>
        </p:txBody>
      </p:sp>
      <p:sp>
        <p:nvSpPr>
          <p:cNvPr id="7" name="Номер слайда 6"/>
          <p:cNvSpPr>
            <a:spLocks noGrp="1"/>
          </p:cNvSpPr>
          <p:nvPr>
            <p:ph type="sldNum" sz="quarter" idx="12"/>
          </p:nvPr>
        </p:nvSpPr>
        <p:spPr>
          <a:xfrm>
            <a:off x="8068733" y="6501922"/>
            <a:ext cx="1066800" cy="329184"/>
          </a:xfrm>
        </p:spPr>
        <p:txBody>
          <a:bodyPr/>
          <a:lstStyle/>
          <a:p>
            <a:pPr algn="r"/>
            <a:r>
              <a:rPr lang="ka-GE" sz="1200" b="0" dirty="0" smtClean="0">
                <a:solidFill>
                  <a:schemeClr val="tx1"/>
                </a:solidFill>
              </a:rPr>
              <a:t>4</a:t>
            </a:r>
            <a:endParaRPr lang="en-US" sz="1200" b="0" dirty="0">
              <a:solidFill>
                <a:schemeClr val="tx1"/>
              </a:solidFill>
            </a:endParaRPr>
          </a:p>
        </p:txBody>
      </p:sp>
    </p:spTree>
    <p:extLst>
      <p:ext uri="{BB962C8B-B14F-4D97-AF65-F5344CB8AC3E}">
        <p14:creationId xmlns:p14="http://schemas.microsoft.com/office/powerpoint/2010/main" val="2103402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77800" y="542410"/>
            <a:ext cx="827591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a-GE" altLang="en-US" sz="1200" b="1"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არსებული მდგომარეობის ზოგადი მიმოხილვა</a:t>
            </a:r>
            <a:endParaRPr kumimoji="0" lang="en-US" altLang="en-US" sz="1200" b="1"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altLang="en-US" sz="1200" b="0"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201</a:t>
            </a:r>
            <a:r>
              <a:rPr lang="ka-GE" altLang="en-US" sz="1200" dirty="0">
                <a:latin typeface="Sylfaen" panose="010A0502050306030303" pitchFamily="18" charset="0"/>
                <a:ea typeface="Calibri" panose="020F0502020204030204" pitchFamily="34" charset="0"/>
                <a:cs typeface="Times New Roman" panose="02020603050405020304" pitchFamily="18" charset="0"/>
              </a:rPr>
              <a:t>9</a:t>
            </a:r>
            <a:r>
              <a:rPr kumimoji="0" lang="ka-GE" altLang="en-US" sz="1200" b="0"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 წლის მონაცემებით, საქართველოს მოსახლეობა </a:t>
            </a:r>
            <a:r>
              <a:rPr kumimoji="0" lang="ka-GE" altLang="en-US" sz="1200" b="1"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3,7</a:t>
            </a:r>
            <a:r>
              <a:rPr kumimoji="0" lang="ka-GE" altLang="en-US" sz="1200" b="0"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 მილიონს შეადგენს. აქედან ომისა და სამხედრო ძალების ვეტერანების საერთო რაოდენობა შეადგენს  </a:t>
            </a:r>
            <a:r>
              <a:rPr kumimoji="0" lang="en-US" altLang="en-US" sz="1200" b="1" i="0" u="none" strike="noStrike" cap="none" normalizeH="0" baseline="0" dirty="0" smtClean="0">
                <a:ln>
                  <a:noFill/>
                </a:ln>
                <a:effectLst/>
                <a:latin typeface="Sylfaen" panose="010A0502050306030303" pitchFamily="18" charset="0"/>
                <a:ea typeface="Calibri" panose="020F0502020204030204" pitchFamily="34" charset="0"/>
                <a:cs typeface="Times New Roman" panose="02020603050405020304" pitchFamily="18" charset="0"/>
              </a:rPr>
              <a:t>68 </a:t>
            </a:r>
            <a:r>
              <a:rPr lang="ka-GE" altLang="en-US" sz="1200" b="1" dirty="0" smtClean="0">
                <a:latin typeface="Sylfaen" panose="010A0502050306030303" pitchFamily="18" charset="0"/>
                <a:ea typeface="Calibri" panose="020F0502020204030204" pitchFamily="34" charset="0"/>
                <a:cs typeface="Times New Roman" panose="02020603050405020304" pitchFamily="18" charset="0"/>
              </a:rPr>
              <a:t>576 </a:t>
            </a:r>
            <a:r>
              <a:rPr kumimoji="0" lang="en-US" altLang="en-US" sz="1200" b="1" i="0" u="none" strike="noStrike" cap="none" normalizeH="0" baseline="0" dirty="0" smtClean="0">
                <a:ln>
                  <a:noFill/>
                </a:ln>
                <a:effectLst/>
                <a:latin typeface="Sylfaen" panose="010A0502050306030303" pitchFamily="18" charset="0"/>
                <a:ea typeface="Calibri" panose="020F0502020204030204" pitchFamily="34" charset="0"/>
                <a:cs typeface="Times New Roman" panose="02020603050405020304" pitchFamily="18" charset="0"/>
              </a:rPr>
              <a:t> </a:t>
            </a:r>
            <a:r>
              <a:rPr kumimoji="0" lang="ka-GE" altLang="en-US" sz="1200" b="0"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(201</a:t>
            </a:r>
            <a:r>
              <a:rPr lang="ka-GE" altLang="en-US" sz="1200" dirty="0" smtClean="0">
                <a:latin typeface="Sylfaen" panose="010A0502050306030303" pitchFamily="18" charset="0"/>
                <a:ea typeface="Calibri" panose="020F0502020204030204" pitchFamily="34" charset="0"/>
                <a:cs typeface="Times New Roman" panose="02020603050405020304" pitchFamily="18" charset="0"/>
              </a:rPr>
              <a:t>9</a:t>
            </a:r>
            <a:r>
              <a:rPr kumimoji="0" lang="ka-GE" altLang="en-US" sz="1200" b="0"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 წლის მონაცემები).</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3" name="Диаграмма 2"/>
          <p:cNvGraphicFramePr/>
          <p:nvPr>
            <p:extLst/>
          </p:nvPr>
        </p:nvGraphicFramePr>
        <p:xfrm>
          <a:off x="0" y="1811988"/>
          <a:ext cx="9144000" cy="4487212"/>
        </p:xfrm>
        <a:graphic>
          <a:graphicData uri="http://schemas.openxmlformats.org/drawingml/2006/chart">
            <c:chart xmlns:c="http://schemas.openxmlformats.org/drawingml/2006/chart" xmlns:r="http://schemas.openxmlformats.org/officeDocument/2006/relationships" r:id="rId2"/>
          </a:graphicData>
        </a:graphic>
      </p:graphicFrame>
      <p:sp>
        <p:nvSpPr>
          <p:cNvPr id="7" name="Номер слайда 6"/>
          <p:cNvSpPr>
            <a:spLocks noGrp="1"/>
          </p:cNvSpPr>
          <p:nvPr>
            <p:ph type="sldNum" sz="quarter" idx="12"/>
          </p:nvPr>
        </p:nvSpPr>
        <p:spPr>
          <a:xfrm>
            <a:off x="8014447" y="6528816"/>
            <a:ext cx="1066800" cy="329184"/>
          </a:xfrm>
        </p:spPr>
        <p:txBody>
          <a:bodyPr/>
          <a:lstStyle/>
          <a:p>
            <a:pPr algn="r"/>
            <a:r>
              <a:rPr lang="ka-GE" sz="1200" b="0" dirty="0" smtClean="0">
                <a:solidFill>
                  <a:schemeClr val="tx1"/>
                </a:solidFill>
              </a:rPr>
              <a:t>5</a:t>
            </a:r>
            <a:endParaRPr lang="en-US" sz="1200" b="0" dirty="0">
              <a:solidFill>
                <a:schemeClr val="tx1"/>
              </a:solidFill>
            </a:endParaRPr>
          </a:p>
        </p:txBody>
      </p:sp>
    </p:spTree>
    <p:extLst>
      <p:ext uri="{BB962C8B-B14F-4D97-AF65-F5344CB8AC3E}">
        <p14:creationId xmlns:p14="http://schemas.microsoft.com/office/powerpoint/2010/main" val="1040760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50334"/>
            <a:ext cx="8229600" cy="914400"/>
          </a:xfrm>
        </p:spPr>
        <p:txBody>
          <a:bodyPr>
            <a:normAutofit/>
          </a:bodyPr>
          <a:lstStyle/>
          <a:p>
            <a:pPr algn="ctr"/>
            <a:r>
              <a:rPr lang="ka-GE" sz="1600" dirty="0">
                <a:latin typeface="+mn-lt"/>
                <a:ea typeface="Calibri" panose="020F0502020204030204" pitchFamily="34" charset="0"/>
                <a:cs typeface="Times New Roman" panose="02020603050405020304" pitchFamily="18" charset="0"/>
              </a:rPr>
              <a:t>დღეისათვის სსიპ ვეტერანების საქმეთა სახელმწიფო სამსახურში </a:t>
            </a:r>
            <a:r>
              <a:rPr lang="ka-GE" sz="1600" dirty="0" smtClean="0">
                <a:latin typeface="+mn-lt"/>
                <a:ea typeface="Calibri" panose="020F0502020204030204" pitchFamily="34" charset="0"/>
                <a:cs typeface="Times New Roman" panose="02020603050405020304" pitchFamily="18" charset="0"/>
              </a:rPr>
              <a:t>რეგისტრირებულია:</a:t>
            </a:r>
            <a:r>
              <a:rPr lang="en-US" sz="1600" dirty="0">
                <a:latin typeface="+mn-lt"/>
                <a:ea typeface="Calibri" panose="020F0502020204030204" pitchFamily="34" charset="0"/>
                <a:cs typeface="Times New Roman" panose="02020603050405020304" pitchFamily="18" charset="0"/>
              </a:rPr>
              <a:t/>
            </a:r>
            <a:br>
              <a:rPr lang="en-US" sz="1600" dirty="0">
                <a:latin typeface="+mn-lt"/>
                <a:ea typeface="Calibri" panose="020F0502020204030204" pitchFamily="34" charset="0"/>
                <a:cs typeface="Times New Roman" panose="02020603050405020304" pitchFamily="18" charset="0"/>
              </a:rPr>
            </a:br>
            <a:endParaRPr lang="en-US" sz="1600" dirty="0">
              <a:latin typeface="+mn-lt"/>
            </a:endParaRPr>
          </a:p>
        </p:txBody>
      </p:sp>
      <p:sp>
        <p:nvSpPr>
          <p:cNvPr id="3" name="Объект 2"/>
          <p:cNvSpPr>
            <a:spLocks noGrp="1"/>
          </p:cNvSpPr>
          <p:nvPr>
            <p:ph idx="1"/>
          </p:nvPr>
        </p:nvSpPr>
        <p:spPr/>
        <p:txBody>
          <a:bodyPr>
            <a:normAutofit/>
          </a:bodyPr>
          <a:lstStyle/>
          <a:p>
            <a:pPr marL="0" indent="0">
              <a:lnSpc>
                <a:spcPct val="107000"/>
              </a:lnSpc>
              <a:spcAft>
                <a:spcPts val="800"/>
              </a:spcAft>
              <a:buNone/>
            </a:pPr>
            <a:r>
              <a:rPr lang="ka-GE" dirty="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7338" indent="-287338">
              <a:lnSpc>
                <a:spcPct val="150000"/>
              </a:lnSpc>
              <a:spcAft>
                <a:spcPts val="800"/>
              </a:spcAft>
            </a:pPr>
            <a:r>
              <a:rPr lang="ka-GE" sz="1200" dirty="0">
                <a:latin typeface="Sylfaen" panose="010A0502050306030303" pitchFamily="18" charset="0"/>
                <a:ea typeface="Calibri" panose="020F0502020204030204" pitchFamily="34" charset="0"/>
                <a:cs typeface="Times New Roman" panose="02020603050405020304" pitchFamily="18" charset="0"/>
              </a:rPr>
              <a:t>მეორე მსოფლიო ომის მონაწილე ვეტერანი - </a:t>
            </a:r>
            <a:r>
              <a:rPr lang="en-US" sz="1200" dirty="0" smtClean="0">
                <a:latin typeface="Sylfaen" panose="010A0502050306030303" pitchFamily="18" charset="0"/>
                <a:ea typeface="Calibri" panose="020F0502020204030204" pitchFamily="34" charset="0"/>
                <a:cs typeface="Times New Roman" panose="02020603050405020304" pitchFamily="18" charset="0"/>
              </a:rPr>
              <a:t>410</a:t>
            </a:r>
            <a:endParaRPr lang="ka-GE" sz="1200" dirty="0" smtClean="0">
              <a:latin typeface="Sylfaen" panose="010A0502050306030303" pitchFamily="18" charset="0"/>
              <a:ea typeface="Calibri" panose="020F0502020204030204" pitchFamily="34" charset="0"/>
              <a:cs typeface="Times New Roman" panose="02020603050405020304" pitchFamily="18" charset="0"/>
            </a:endParaRPr>
          </a:p>
          <a:p>
            <a:pPr marL="287338" indent="-287338">
              <a:lnSpc>
                <a:spcPct val="150000"/>
              </a:lnSpc>
              <a:spcAft>
                <a:spcPts val="800"/>
              </a:spcAft>
            </a:pPr>
            <a:r>
              <a:rPr lang="ka-GE" sz="1200" dirty="0" smtClean="0">
                <a:latin typeface="Sylfaen" panose="010A0502050306030303" pitchFamily="18" charset="0"/>
                <a:ea typeface="Calibri" panose="020F0502020204030204" pitchFamily="34" charset="0"/>
                <a:cs typeface="Times New Roman" panose="02020603050405020304" pitchFamily="18" charset="0"/>
              </a:rPr>
              <a:t>სხვა </a:t>
            </a:r>
            <a:r>
              <a:rPr lang="ka-GE" sz="1200" dirty="0">
                <a:latin typeface="Sylfaen" panose="010A0502050306030303" pitchFamily="18" charset="0"/>
                <a:ea typeface="Calibri" panose="020F0502020204030204" pitchFamily="34" charset="0"/>
                <a:cs typeface="Times New Roman" panose="02020603050405020304" pitchFamily="18" charset="0"/>
              </a:rPr>
              <a:t>სახელმწიფო ტერიტორიაზე საბრძოლო მოქმედებების მონაწილე ვეტერანი </a:t>
            </a:r>
            <a:r>
              <a:rPr lang="ka-GE" sz="1200" dirty="0" smtClean="0">
                <a:latin typeface="Sylfaen" panose="010A0502050306030303" pitchFamily="18" charset="0"/>
                <a:ea typeface="Calibri" panose="020F0502020204030204" pitchFamily="34" charset="0"/>
                <a:cs typeface="Times New Roman" panose="02020603050405020304" pitchFamily="18" charset="0"/>
              </a:rPr>
              <a:t>- </a:t>
            </a:r>
            <a:r>
              <a:rPr lang="en-US" sz="1200" dirty="0" smtClean="0">
                <a:latin typeface="Sylfaen" panose="010A0502050306030303" pitchFamily="18" charset="0"/>
              </a:rPr>
              <a:t>2 859</a:t>
            </a:r>
            <a:endParaRPr lang="ka-GE" sz="1200" dirty="0" smtClean="0">
              <a:latin typeface="Sylfaen" panose="010A0502050306030303" pitchFamily="18" charset="0"/>
            </a:endParaRPr>
          </a:p>
          <a:p>
            <a:pPr marL="287338" indent="-287338">
              <a:lnSpc>
                <a:spcPct val="150000"/>
              </a:lnSpc>
              <a:spcAft>
                <a:spcPts val="800"/>
              </a:spcAft>
            </a:pPr>
            <a:r>
              <a:rPr lang="ka-GE" sz="1200" dirty="0" smtClean="0">
                <a:latin typeface="Sylfaen" panose="010A0502050306030303" pitchFamily="18" charset="0"/>
                <a:ea typeface="Calibri" panose="020F0502020204030204" pitchFamily="34" charset="0"/>
                <a:cs typeface="Times New Roman" panose="02020603050405020304" pitchFamily="18" charset="0"/>
              </a:rPr>
              <a:t>საქართველოს ტერიტორიული მთლიანობისთვის ბრძოლების მონაწილე ვეტერანი (1992-93წწ) – </a:t>
            </a:r>
            <a:r>
              <a:rPr lang="en-US" sz="1200" dirty="0" smtClean="0">
                <a:latin typeface="Sylfaen" panose="010A0502050306030303" pitchFamily="18" charset="0"/>
              </a:rPr>
              <a:t>31 667</a:t>
            </a:r>
          </a:p>
          <a:p>
            <a:pPr marL="287338" indent="-287338">
              <a:lnSpc>
                <a:spcPct val="150000"/>
              </a:lnSpc>
              <a:spcAft>
                <a:spcPts val="800"/>
              </a:spcAft>
            </a:pPr>
            <a:r>
              <a:rPr lang="ka-GE" sz="1200" dirty="0" smtClean="0">
                <a:latin typeface="Sylfaen" panose="010A0502050306030303" pitchFamily="18" charset="0"/>
                <a:ea typeface="Calibri" panose="020F0502020204030204" pitchFamily="34" charset="0"/>
                <a:cs typeface="Times New Roman" panose="02020603050405020304" pitchFamily="18" charset="0"/>
              </a:rPr>
              <a:t> </a:t>
            </a:r>
            <a:r>
              <a:rPr lang="ka-GE" sz="1200" dirty="0">
                <a:latin typeface="Sylfaen" panose="010A0502050306030303" pitchFamily="18" charset="0"/>
                <a:ea typeface="Calibri" panose="020F0502020204030204" pitchFamily="34" charset="0"/>
                <a:cs typeface="Times New Roman" panose="02020603050405020304" pitchFamily="18" charset="0"/>
              </a:rPr>
              <a:t>საქართველოს ტერიტორიული მთლიანობისთვის ბრძოლების </a:t>
            </a:r>
            <a:r>
              <a:rPr lang="ka-GE" sz="1200" dirty="0" smtClean="0">
                <a:latin typeface="Sylfaen" panose="010A0502050306030303" pitchFamily="18" charset="0"/>
                <a:ea typeface="Calibri" panose="020F0502020204030204" pitchFamily="34" charset="0"/>
                <a:cs typeface="Times New Roman" panose="02020603050405020304" pitchFamily="18" charset="0"/>
              </a:rPr>
              <a:t>მონაწილე </a:t>
            </a:r>
            <a:r>
              <a:rPr lang="ka-GE" sz="1200" dirty="0">
                <a:latin typeface="Sylfaen" panose="010A0502050306030303" pitchFamily="18" charset="0"/>
                <a:ea typeface="Calibri" panose="020F0502020204030204" pitchFamily="34" charset="0"/>
                <a:cs typeface="Times New Roman" panose="02020603050405020304" pitchFamily="18" charset="0"/>
              </a:rPr>
              <a:t>ვეტერანი (</a:t>
            </a:r>
            <a:r>
              <a:rPr lang="ka-GE" sz="1200" dirty="0" smtClean="0">
                <a:latin typeface="Sylfaen" panose="010A0502050306030303" pitchFamily="18" charset="0"/>
                <a:ea typeface="Calibri" panose="020F0502020204030204" pitchFamily="34" charset="0"/>
                <a:cs typeface="Times New Roman" panose="02020603050405020304" pitchFamily="18" charset="0"/>
              </a:rPr>
              <a:t>2008 წ) </a:t>
            </a:r>
            <a:r>
              <a:rPr lang="ka-GE" sz="1200" dirty="0">
                <a:latin typeface="Sylfaen" panose="010A0502050306030303" pitchFamily="18" charset="0"/>
                <a:ea typeface="Calibri" panose="020F0502020204030204" pitchFamily="34" charset="0"/>
                <a:cs typeface="Times New Roman" panose="02020603050405020304" pitchFamily="18" charset="0"/>
              </a:rPr>
              <a:t>– </a:t>
            </a:r>
            <a:r>
              <a:rPr lang="en-US" sz="1200" dirty="0" smtClean="0">
                <a:latin typeface="Sylfaen" panose="010A0502050306030303" pitchFamily="18" charset="0"/>
              </a:rPr>
              <a:t>19 413</a:t>
            </a:r>
            <a:endParaRPr lang="en-US" sz="1200" dirty="0">
              <a:solidFill>
                <a:srgbClr val="FF0000"/>
              </a:solidFill>
              <a:latin typeface="Sylfaen" panose="010A0502050306030303" pitchFamily="18" charset="0"/>
              <a:ea typeface="Calibri" panose="020F0502020204030204" pitchFamily="34" charset="0"/>
              <a:cs typeface="Times New Roman" panose="02020603050405020304" pitchFamily="18" charset="0"/>
            </a:endParaRPr>
          </a:p>
          <a:p>
            <a:pPr marL="287338" indent="-287338">
              <a:lnSpc>
                <a:spcPct val="150000"/>
              </a:lnSpc>
              <a:spcAft>
                <a:spcPts val="800"/>
              </a:spcAft>
            </a:pPr>
            <a:r>
              <a:rPr lang="ka-GE" sz="1200" dirty="0" smtClean="0">
                <a:latin typeface="Sylfaen" panose="010A0502050306030303" pitchFamily="18" charset="0"/>
                <a:ea typeface="Calibri" panose="020F0502020204030204" pitchFamily="34" charset="0"/>
                <a:cs typeface="Times New Roman" panose="02020603050405020304" pitchFamily="18" charset="0"/>
              </a:rPr>
              <a:t>თავდაცვის </a:t>
            </a:r>
            <a:r>
              <a:rPr lang="ka-GE" sz="1200" dirty="0">
                <a:latin typeface="Sylfaen" panose="010A0502050306030303" pitchFamily="18" charset="0"/>
                <a:ea typeface="Calibri" panose="020F0502020204030204" pitchFamily="34" charset="0"/>
                <a:cs typeface="Times New Roman" panose="02020603050405020304" pitchFamily="18" charset="0"/>
              </a:rPr>
              <a:t>ძალების ვეტერანი - </a:t>
            </a:r>
            <a:r>
              <a:rPr lang="ka-GE" sz="1200" dirty="0" smtClean="0">
                <a:latin typeface="Sylfaen" panose="010A0502050306030303" pitchFamily="18" charset="0"/>
                <a:ea typeface="Calibri" panose="020F0502020204030204" pitchFamily="34" charset="0"/>
                <a:cs typeface="Times New Roman" panose="02020603050405020304" pitchFamily="18" charset="0"/>
              </a:rPr>
              <a:t>1</a:t>
            </a:r>
            <a:r>
              <a:rPr lang="en-US" sz="1200" dirty="0" smtClean="0">
                <a:latin typeface="Sylfaen" panose="010A0502050306030303" pitchFamily="18" charset="0"/>
                <a:ea typeface="Calibri" panose="020F0502020204030204" pitchFamily="34" charset="0"/>
                <a:cs typeface="Times New Roman" panose="02020603050405020304" pitchFamily="18" charset="0"/>
              </a:rPr>
              <a:t> </a:t>
            </a:r>
            <a:r>
              <a:rPr lang="en-US" sz="1200" dirty="0">
                <a:latin typeface="Sylfaen" panose="010A0502050306030303" pitchFamily="18" charset="0"/>
                <a:ea typeface="Calibri" panose="020F0502020204030204" pitchFamily="34" charset="0"/>
                <a:cs typeface="Times New Roman" panose="02020603050405020304" pitchFamily="18" charset="0"/>
              </a:rPr>
              <a:t>120</a:t>
            </a:r>
            <a:endParaRPr lang="ka-GE" sz="1200" dirty="0">
              <a:latin typeface="Sylfaen" panose="010A0502050306030303" pitchFamily="18" charset="0"/>
              <a:ea typeface="Calibri" panose="020F0502020204030204" pitchFamily="34" charset="0"/>
              <a:cs typeface="Times New Roman" panose="02020603050405020304" pitchFamily="18" charset="0"/>
            </a:endParaRPr>
          </a:p>
          <a:p>
            <a:pPr marL="287338" indent="-287338">
              <a:lnSpc>
                <a:spcPct val="150000"/>
              </a:lnSpc>
              <a:spcAft>
                <a:spcPts val="800"/>
              </a:spcAft>
            </a:pPr>
            <a:r>
              <a:rPr lang="ka-GE" sz="1200" dirty="0" smtClean="0">
                <a:latin typeface="Sylfaen" panose="010A0502050306030303" pitchFamily="18" charset="0"/>
                <a:cs typeface="Times New Roman" panose="02020603050405020304" pitchFamily="18" charset="0"/>
              </a:rPr>
              <a:t>მარჩენალდაკარგული - 8 4</a:t>
            </a:r>
            <a:r>
              <a:rPr lang="en-US" sz="1200" dirty="0" smtClean="0">
                <a:latin typeface="Sylfaen" panose="010A0502050306030303" pitchFamily="18" charset="0"/>
                <a:cs typeface="Times New Roman" panose="02020603050405020304" pitchFamily="18" charset="0"/>
              </a:rPr>
              <a:t>06</a:t>
            </a:r>
            <a:endParaRPr lang="en-US" sz="1200" dirty="0">
              <a:latin typeface="Sylfaen" panose="010A0502050306030303" pitchFamily="18" charset="0"/>
            </a:endParaRPr>
          </a:p>
        </p:txBody>
      </p:sp>
      <p:sp>
        <p:nvSpPr>
          <p:cNvPr id="7" name="Номер слайда 6"/>
          <p:cNvSpPr>
            <a:spLocks noGrp="1"/>
          </p:cNvSpPr>
          <p:nvPr>
            <p:ph type="sldNum" sz="quarter" idx="12"/>
          </p:nvPr>
        </p:nvSpPr>
        <p:spPr>
          <a:xfrm>
            <a:off x="8077200" y="6528816"/>
            <a:ext cx="1066800" cy="329184"/>
          </a:xfrm>
        </p:spPr>
        <p:txBody>
          <a:bodyPr/>
          <a:lstStyle/>
          <a:p>
            <a:pPr algn="r"/>
            <a:r>
              <a:rPr lang="ka-GE" sz="1200" b="0" dirty="0" smtClean="0">
                <a:solidFill>
                  <a:schemeClr val="tx1"/>
                </a:solidFill>
              </a:rPr>
              <a:t>6</a:t>
            </a:r>
            <a:endParaRPr lang="en-US" sz="1200" b="0" dirty="0">
              <a:solidFill>
                <a:schemeClr val="tx1"/>
              </a:solidFill>
            </a:endParaRPr>
          </a:p>
        </p:txBody>
      </p:sp>
    </p:spTree>
    <p:extLst>
      <p:ext uri="{BB962C8B-B14F-4D97-AF65-F5344CB8AC3E}">
        <p14:creationId xmlns:p14="http://schemas.microsoft.com/office/powerpoint/2010/main" val="1672439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1967826333"/>
              </p:ext>
            </p:extLst>
          </p:nvPr>
        </p:nvGraphicFramePr>
        <p:xfrm>
          <a:off x="0" y="388938"/>
          <a:ext cx="9143999" cy="6469062"/>
        </p:xfrm>
        <a:graphic>
          <a:graphicData uri="http://schemas.openxmlformats.org/drawingml/2006/table">
            <a:tbl>
              <a:tblPr>
                <a:tableStyleId>{5C22544A-7EE6-4342-B048-85BDC9FD1C3A}</a:tableStyleId>
              </a:tblPr>
              <a:tblGrid>
                <a:gridCol w="723990">
                  <a:extLst>
                    <a:ext uri="{9D8B030D-6E8A-4147-A177-3AD203B41FA5}">
                      <a16:colId xmlns:a16="http://schemas.microsoft.com/office/drawing/2014/main" val="20000"/>
                    </a:ext>
                  </a:extLst>
                </a:gridCol>
                <a:gridCol w="5983781">
                  <a:extLst>
                    <a:ext uri="{9D8B030D-6E8A-4147-A177-3AD203B41FA5}">
                      <a16:colId xmlns:a16="http://schemas.microsoft.com/office/drawing/2014/main" val="20001"/>
                    </a:ext>
                  </a:extLst>
                </a:gridCol>
                <a:gridCol w="1404541">
                  <a:extLst>
                    <a:ext uri="{9D8B030D-6E8A-4147-A177-3AD203B41FA5}">
                      <a16:colId xmlns:a16="http://schemas.microsoft.com/office/drawing/2014/main" val="20002"/>
                    </a:ext>
                  </a:extLst>
                </a:gridCol>
                <a:gridCol w="1031687">
                  <a:extLst>
                    <a:ext uri="{9D8B030D-6E8A-4147-A177-3AD203B41FA5}">
                      <a16:colId xmlns:a16="http://schemas.microsoft.com/office/drawing/2014/main" val="20003"/>
                    </a:ext>
                  </a:extLst>
                </a:gridCol>
              </a:tblGrid>
              <a:tr h="249683">
                <a:tc>
                  <a:txBody>
                    <a:bodyPr/>
                    <a:lstStyle/>
                    <a:p>
                      <a:pPr algn="ctr" fontAlgn="ctr"/>
                      <a:r>
                        <a:rPr lang="ka-GE" sz="1400" u="none" strike="noStrike" dirty="0">
                          <a:effectLst/>
                        </a:rPr>
                        <a:t>კოდი</a:t>
                      </a:r>
                      <a:endParaRPr lang="ka-GE" sz="1400" b="1" i="0" u="none" strike="noStrike" dirty="0">
                        <a:solidFill>
                          <a:srgbClr val="000000"/>
                        </a:solidFill>
                        <a:effectLst/>
                        <a:latin typeface="Calibri" panose="020F0502020204030204" pitchFamily="34" charset="0"/>
                      </a:endParaRPr>
                    </a:p>
                  </a:txBody>
                  <a:tcPr marL="7566" marR="7566" marT="7566" marB="0" anchor="ctr"/>
                </a:tc>
                <a:tc>
                  <a:txBody>
                    <a:bodyPr/>
                    <a:lstStyle/>
                    <a:p>
                      <a:pPr algn="ctr" fontAlgn="ctr"/>
                      <a:r>
                        <a:rPr lang="ka-GE" sz="1400" u="none" strike="noStrike">
                          <a:effectLst/>
                        </a:rPr>
                        <a:t>კატეგორია</a:t>
                      </a:r>
                      <a:endParaRPr lang="ka-GE" sz="1400" b="1" i="0" u="none" strike="noStrike">
                        <a:solidFill>
                          <a:srgbClr val="000000"/>
                        </a:solidFill>
                        <a:effectLst/>
                        <a:latin typeface="Calibri" panose="020F0502020204030204" pitchFamily="34" charset="0"/>
                      </a:endParaRPr>
                    </a:p>
                  </a:txBody>
                  <a:tcPr marL="7566" marR="7566" marT="7566" marB="0" anchor="ctr"/>
                </a:tc>
                <a:tc>
                  <a:txBody>
                    <a:bodyPr/>
                    <a:lstStyle/>
                    <a:p>
                      <a:pPr algn="l" fontAlgn="ctr"/>
                      <a:r>
                        <a:rPr lang="ka-GE" sz="1400" u="none" strike="noStrike">
                          <a:effectLst/>
                        </a:rPr>
                        <a:t>რაოდენობა</a:t>
                      </a:r>
                      <a:endParaRPr lang="ka-GE" sz="1400" b="1" i="0" u="none" strike="noStrike">
                        <a:solidFill>
                          <a:srgbClr val="000000"/>
                        </a:solidFill>
                        <a:effectLst/>
                        <a:latin typeface="Calibri" panose="020F0502020204030204" pitchFamily="34" charset="0"/>
                      </a:endParaRPr>
                    </a:p>
                  </a:txBody>
                  <a:tcPr marL="7566" marR="7566" marT="7566" marB="0" anchor="ctr"/>
                </a:tc>
                <a:tc>
                  <a:txBody>
                    <a:bodyPr/>
                    <a:lstStyle/>
                    <a:p>
                      <a:pPr algn="ctr" fontAlgn="ctr"/>
                      <a:r>
                        <a:rPr lang="ka-GE" sz="1200" u="none" strike="noStrike" dirty="0">
                          <a:effectLst/>
                        </a:rPr>
                        <a:t>სულ</a:t>
                      </a:r>
                      <a:endParaRPr lang="ka-GE" sz="1200" b="1" i="0" u="none" strike="noStrike" dirty="0">
                        <a:solidFill>
                          <a:srgbClr val="000000"/>
                        </a:solidFill>
                        <a:effectLst/>
                        <a:latin typeface="Calibri" panose="020F0502020204030204" pitchFamily="34" charset="0"/>
                      </a:endParaRPr>
                    </a:p>
                  </a:txBody>
                  <a:tcPr marL="7566" marR="7566" marT="7566" marB="0" anchor="ctr"/>
                </a:tc>
                <a:extLst>
                  <a:ext uri="{0D108BD9-81ED-4DB2-BD59-A6C34878D82A}">
                    <a16:rowId xmlns:a16="http://schemas.microsoft.com/office/drawing/2014/main" val="10000"/>
                  </a:ext>
                </a:extLst>
              </a:tr>
              <a:tr h="204286">
                <a:tc gridSpan="3">
                  <a:txBody>
                    <a:bodyPr/>
                    <a:lstStyle/>
                    <a:p>
                      <a:pPr algn="ctr" fontAlgn="ctr"/>
                      <a:r>
                        <a:rPr lang="ka-GE" sz="1100" u="none" strike="noStrike">
                          <a:effectLst/>
                        </a:rPr>
                        <a:t>მეორე მსოფლიო ომის მონაწილეები</a:t>
                      </a:r>
                      <a:endParaRPr lang="ka-GE" sz="1100" b="1" i="0" u="none" strike="noStrike">
                        <a:solidFill>
                          <a:srgbClr val="000000"/>
                        </a:solidFill>
                        <a:effectLst/>
                        <a:latin typeface="Calibri" panose="020F0502020204030204" pitchFamily="34" charset="0"/>
                      </a:endParaRPr>
                    </a:p>
                  </a:txBody>
                  <a:tcPr marL="7566" marR="7566" marT="7566" marB="0" anchor="ctr"/>
                </a:tc>
                <a:tc hMerge="1">
                  <a:txBody>
                    <a:bodyPr/>
                    <a:lstStyle/>
                    <a:p>
                      <a:endParaRPr lang="en-US"/>
                    </a:p>
                  </a:txBody>
                  <a:tcPr/>
                </a:tc>
                <a:tc hMerge="1">
                  <a:txBody>
                    <a:bodyPr/>
                    <a:lstStyle/>
                    <a:p>
                      <a:endParaRPr lang="en-US"/>
                    </a:p>
                  </a:txBody>
                  <a:tcPr/>
                </a:tc>
                <a:tc rowSpan="5">
                  <a:txBody>
                    <a:bodyPr/>
                    <a:lstStyle/>
                    <a:p>
                      <a:pPr algn="ctr" fontAlgn="ctr"/>
                      <a:r>
                        <a:rPr lang="en-US" sz="1100" u="none" strike="noStrike" dirty="0">
                          <a:effectLst/>
                          <a:latin typeface="Sylfaen" panose="010A0502050306030303" pitchFamily="18" charset="0"/>
                        </a:rPr>
                        <a:t>410</a:t>
                      </a:r>
                      <a:endParaRPr lang="en-US" sz="1100" b="1" i="0" u="none" strike="noStrike" dirty="0">
                        <a:solidFill>
                          <a:srgbClr val="000000"/>
                        </a:solidFill>
                        <a:effectLst/>
                        <a:latin typeface="Sylfaen" panose="010A0502050306030303" pitchFamily="18" charset="0"/>
                      </a:endParaRPr>
                    </a:p>
                  </a:txBody>
                  <a:tcPr marL="7566" marR="7566" marT="7566" marB="0" anchor="ctr"/>
                </a:tc>
                <a:extLst>
                  <a:ext uri="{0D108BD9-81ED-4DB2-BD59-A6C34878D82A}">
                    <a16:rowId xmlns:a16="http://schemas.microsoft.com/office/drawing/2014/main" val="10001"/>
                  </a:ext>
                </a:extLst>
              </a:tr>
              <a:tr h="189154">
                <a:tc>
                  <a:txBody>
                    <a:bodyPr/>
                    <a:lstStyle/>
                    <a:p>
                      <a:pPr algn="ct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b"/>
                      <a:r>
                        <a:rPr lang="ka-GE" sz="1100" u="none" strike="noStrike" dirty="0">
                          <a:effectLst/>
                          <a:latin typeface="Sylfaen" panose="010A0502050306030303" pitchFamily="18" charset="0"/>
                        </a:rPr>
                        <a:t> ომის მონაწილე</a:t>
                      </a:r>
                      <a:endParaRPr lang="ka-GE" sz="1100" b="0"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282</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02"/>
                  </a:ext>
                </a:extLst>
              </a:tr>
              <a:tr h="189154">
                <a:tc>
                  <a:txBody>
                    <a:bodyPr/>
                    <a:lstStyle/>
                    <a:p>
                      <a:pPr algn="ctr" fontAlgn="b"/>
                      <a:r>
                        <a:rPr lang="en-US" sz="1100" u="none" strike="noStrike">
                          <a:effectLst/>
                        </a:rPr>
                        <a:t>111</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ctr"/>
                      <a:r>
                        <a:rPr lang="ka-GE" sz="1100" u="none" strike="noStrike" dirty="0" smtClean="0">
                          <a:effectLst/>
                          <a:latin typeface="Sylfaen" panose="010A0502050306030303" pitchFamily="18" charset="0"/>
                        </a:rPr>
                        <a:t>მკვეთრად </a:t>
                      </a:r>
                      <a:r>
                        <a:rPr lang="ka-GE" sz="1100" u="none" strike="noStrike" dirty="0">
                          <a:effectLst/>
                          <a:latin typeface="Sylfaen" panose="010A0502050306030303" pitchFamily="18" charset="0"/>
                        </a:rPr>
                        <a:t>შეზღუდული  შესაძლებლობის მქონე პირი</a:t>
                      </a:r>
                      <a:endParaRPr lang="ka-GE" sz="1100" b="0" i="0" u="none" strike="noStrike" dirty="0">
                        <a:solidFill>
                          <a:srgbClr val="000000"/>
                        </a:solidFill>
                        <a:effectLst/>
                        <a:latin typeface="Sylfaen" panose="010A0502050306030303" pitchFamily="18" charset="0"/>
                      </a:endParaRPr>
                    </a:p>
                  </a:txBody>
                  <a:tcPr marL="7566" marR="7566" marT="7566" marB="0" anchor="ctr"/>
                </a:tc>
                <a:tc>
                  <a:txBody>
                    <a:bodyPr/>
                    <a:lstStyle/>
                    <a:p>
                      <a:pPr algn="ctr" fontAlgn="b"/>
                      <a:r>
                        <a:rPr lang="en-US" sz="1100" u="none" strike="noStrike" dirty="0">
                          <a:effectLst/>
                          <a:latin typeface="Sylfaen" panose="010A0502050306030303" pitchFamily="18" charset="0"/>
                        </a:rPr>
                        <a:t>10</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03"/>
                  </a:ext>
                </a:extLst>
              </a:tr>
              <a:tr h="189154">
                <a:tc>
                  <a:txBody>
                    <a:bodyPr/>
                    <a:lstStyle/>
                    <a:p>
                      <a:pPr algn="ctr" fontAlgn="b"/>
                      <a:r>
                        <a:rPr lang="en-US" sz="1100" u="none" strike="noStrike">
                          <a:effectLst/>
                        </a:rPr>
                        <a:t>112</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ctr"/>
                      <a:r>
                        <a:rPr lang="ka-GE" sz="1100" u="none" strike="noStrike" dirty="0">
                          <a:effectLst/>
                          <a:latin typeface="Sylfaen" panose="010A0502050306030303" pitchFamily="18" charset="0"/>
                        </a:rPr>
                        <a:t>მნიშვნელოვნად შეზღუდული შესაძლებლობის მქონე პირი</a:t>
                      </a:r>
                      <a:endParaRPr lang="ka-GE" sz="1100" b="0" i="0" u="none" strike="noStrike" dirty="0">
                        <a:solidFill>
                          <a:srgbClr val="000000"/>
                        </a:solidFill>
                        <a:effectLst/>
                        <a:latin typeface="Sylfaen" panose="010A0502050306030303" pitchFamily="18" charset="0"/>
                      </a:endParaRPr>
                    </a:p>
                  </a:txBody>
                  <a:tcPr marL="7566" marR="7566" marT="7566" marB="0" anchor="ctr"/>
                </a:tc>
                <a:tc>
                  <a:txBody>
                    <a:bodyPr/>
                    <a:lstStyle/>
                    <a:p>
                      <a:pPr algn="ctr" fontAlgn="b"/>
                      <a:r>
                        <a:rPr lang="en-US" sz="1100" u="none" strike="noStrike" dirty="0">
                          <a:effectLst/>
                          <a:latin typeface="Sylfaen" panose="010A0502050306030303" pitchFamily="18" charset="0"/>
                        </a:rPr>
                        <a:t>80</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04"/>
                  </a:ext>
                </a:extLst>
              </a:tr>
              <a:tr h="196720">
                <a:tc>
                  <a:txBody>
                    <a:bodyPr/>
                    <a:lstStyle/>
                    <a:p>
                      <a:pPr algn="ctr" fontAlgn="b"/>
                      <a:r>
                        <a:rPr lang="en-US" sz="1100" u="none" strike="noStrike">
                          <a:effectLst/>
                        </a:rPr>
                        <a:t>113</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ctr"/>
                      <a:r>
                        <a:rPr lang="ka-GE" sz="1100" u="none" strike="noStrike" dirty="0">
                          <a:effectLst/>
                          <a:latin typeface="Sylfaen" panose="010A0502050306030303" pitchFamily="18" charset="0"/>
                        </a:rPr>
                        <a:t>ზომიერად შეზღუდული შესაძლებლობის მქონე პირი</a:t>
                      </a:r>
                      <a:endParaRPr lang="ka-GE" sz="1100" b="0" i="0" u="none" strike="noStrike" dirty="0">
                        <a:solidFill>
                          <a:srgbClr val="000000"/>
                        </a:solidFill>
                        <a:effectLst/>
                        <a:latin typeface="Sylfaen" panose="010A0502050306030303" pitchFamily="18" charset="0"/>
                      </a:endParaRPr>
                    </a:p>
                  </a:txBody>
                  <a:tcPr marL="7566" marR="7566" marT="7566" marB="0" anchor="ctr"/>
                </a:tc>
                <a:tc>
                  <a:txBody>
                    <a:bodyPr/>
                    <a:lstStyle/>
                    <a:p>
                      <a:pPr algn="ctr" fontAlgn="b"/>
                      <a:r>
                        <a:rPr lang="en-US" sz="1100" u="none" strike="noStrike" dirty="0">
                          <a:effectLst/>
                          <a:latin typeface="Sylfaen" panose="010A0502050306030303" pitchFamily="18" charset="0"/>
                        </a:rPr>
                        <a:t>38</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05"/>
                  </a:ext>
                </a:extLst>
              </a:tr>
              <a:tr h="196720">
                <a:tc gridSpan="3">
                  <a:txBody>
                    <a:bodyPr/>
                    <a:lstStyle/>
                    <a:p>
                      <a:pPr algn="ctr" fontAlgn="ctr"/>
                      <a:r>
                        <a:rPr lang="ka-GE" sz="1100" u="none" strike="noStrike" dirty="0">
                          <a:effectLst/>
                          <a:latin typeface="Sylfaen" panose="010A0502050306030303" pitchFamily="18" charset="0"/>
                        </a:rPr>
                        <a:t>სხვა ტერიტ.ბრძ. მონაწილე (ავღანეთი,უნგრეთი)</a:t>
                      </a:r>
                      <a:endParaRPr lang="ka-GE" sz="1100" b="1" i="0" u="none" strike="noStrike" dirty="0">
                        <a:solidFill>
                          <a:srgbClr val="000000"/>
                        </a:solidFill>
                        <a:effectLst/>
                        <a:latin typeface="Sylfaen" panose="010A0502050306030303" pitchFamily="18" charset="0"/>
                      </a:endParaRPr>
                    </a:p>
                  </a:txBody>
                  <a:tcPr marL="7566" marR="7566" marT="7566" marB="0" anchor="ctr"/>
                </a:tc>
                <a:tc hMerge="1">
                  <a:txBody>
                    <a:bodyPr/>
                    <a:lstStyle/>
                    <a:p>
                      <a:endParaRPr lang="en-US"/>
                    </a:p>
                  </a:txBody>
                  <a:tcPr/>
                </a:tc>
                <a:tc hMerge="1">
                  <a:txBody>
                    <a:bodyPr/>
                    <a:lstStyle/>
                    <a:p>
                      <a:endParaRPr lang="en-US"/>
                    </a:p>
                  </a:txBody>
                  <a:tcPr/>
                </a:tc>
                <a:tc rowSpan="5">
                  <a:txBody>
                    <a:bodyPr/>
                    <a:lstStyle/>
                    <a:p>
                      <a:pPr algn="ctr" fontAlgn="ctr"/>
                      <a:r>
                        <a:rPr lang="en-US" sz="1100" u="none" strike="noStrike" dirty="0">
                          <a:effectLst/>
                          <a:latin typeface="Sylfaen" panose="010A0502050306030303" pitchFamily="18" charset="0"/>
                        </a:rPr>
                        <a:t>2859</a:t>
                      </a:r>
                      <a:endParaRPr lang="en-US" sz="1100" b="1" i="0" u="none" strike="noStrike" dirty="0">
                        <a:solidFill>
                          <a:srgbClr val="000000"/>
                        </a:solidFill>
                        <a:effectLst/>
                        <a:latin typeface="Sylfaen" panose="010A0502050306030303" pitchFamily="18" charset="0"/>
                      </a:endParaRPr>
                    </a:p>
                  </a:txBody>
                  <a:tcPr marL="7566" marR="7566" marT="7566" marB="0" anchor="ctr"/>
                </a:tc>
                <a:extLst>
                  <a:ext uri="{0D108BD9-81ED-4DB2-BD59-A6C34878D82A}">
                    <a16:rowId xmlns:a16="http://schemas.microsoft.com/office/drawing/2014/main" val="10006"/>
                  </a:ext>
                </a:extLst>
              </a:tr>
              <a:tr h="189154">
                <a:tc>
                  <a:txBody>
                    <a:bodyPr/>
                    <a:lstStyle/>
                    <a:p>
                      <a:pPr algn="ctr" fontAlgn="b"/>
                      <a:r>
                        <a:rPr lang="en-US" sz="1100" u="none" strike="noStrike">
                          <a:effectLst/>
                        </a:rPr>
                        <a:t>200</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b"/>
                      <a:r>
                        <a:rPr lang="ka-GE" sz="1100" u="none" strike="noStrike" dirty="0">
                          <a:effectLst/>
                          <a:latin typeface="Sylfaen" panose="010A0502050306030303" pitchFamily="18" charset="0"/>
                        </a:rPr>
                        <a:t>ომის მონაწილე</a:t>
                      </a:r>
                      <a:endParaRPr lang="ka-GE" sz="1100" b="0"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2761</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07"/>
                  </a:ext>
                </a:extLst>
              </a:tr>
              <a:tr h="189154">
                <a:tc>
                  <a:txBody>
                    <a:bodyPr/>
                    <a:lstStyle/>
                    <a:p>
                      <a:pPr algn="ctr" fontAlgn="b"/>
                      <a:r>
                        <a:rPr lang="en-US" sz="1100" u="none" strike="noStrike">
                          <a:effectLst/>
                        </a:rPr>
                        <a:t>211</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b"/>
                      <a:r>
                        <a:rPr lang="ka-GE" sz="1100" u="none" strike="noStrike" dirty="0">
                          <a:effectLst/>
                          <a:latin typeface="Sylfaen" panose="010A0502050306030303" pitchFamily="18" charset="0"/>
                        </a:rPr>
                        <a:t>მკვეთრად შეზღუდული შესაძლებლობის მქონე პირი</a:t>
                      </a:r>
                      <a:endParaRPr lang="ka-GE" sz="1100" b="0"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4</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08"/>
                  </a:ext>
                </a:extLst>
              </a:tr>
              <a:tr h="189154">
                <a:tc>
                  <a:txBody>
                    <a:bodyPr/>
                    <a:lstStyle/>
                    <a:p>
                      <a:pPr algn="ctr" fontAlgn="b"/>
                      <a:r>
                        <a:rPr lang="en-US" sz="1100" u="none" strike="noStrike">
                          <a:effectLst/>
                        </a:rPr>
                        <a:t>212</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b"/>
                      <a:r>
                        <a:rPr lang="ka-GE" sz="1100" u="none" strike="noStrike" dirty="0">
                          <a:effectLst/>
                          <a:latin typeface="Sylfaen" panose="010A0502050306030303" pitchFamily="18" charset="0"/>
                        </a:rPr>
                        <a:t>მნიშვნელოვნად შეზღუდული შესაძლებლობის მქონე პირი</a:t>
                      </a:r>
                      <a:endParaRPr lang="ka-GE" sz="1100" b="0"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55</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09"/>
                  </a:ext>
                </a:extLst>
              </a:tr>
              <a:tr h="196720">
                <a:tc>
                  <a:txBody>
                    <a:bodyPr/>
                    <a:lstStyle/>
                    <a:p>
                      <a:pPr algn="ctr" fontAlgn="b"/>
                      <a:r>
                        <a:rPr lang="en-US" sz="1100" u="none" strike="noStrike">
                          <a:effectLst/>
                        </a:rPr>
                        <a:t>213</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b"/>
                      <a:r>
                        <a:rPr lang="ka-GE" sz="1100" u="none" strike="noStrike" dirty="0">
                          <a:effectLst/>
                          <a:latin typeface="Sylfaen" panose="010A0502050306030303" pitchFamily="18" charset="0"/>
                        </a:rPr>
                        <a:t>ზომიერად შეზღუდული შესაძლებლობის მქონე პირი</a:t>
                      </a:r>
                      <a:endParaRPr lang="ka-GE" sz="1100" b="0"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39</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10"/>
                  </a:ext>
                </a:extLst>
              </a:tr>
              <a:tr h="204286">
                <a:tc gridSpan="3">
                  <a:txBody>
                    <a:bodyPr/>
                    <a:lstStyle/>
                    <a:p>
                      <a:pPr algn="ctr" fontAlgn="ctr"/>
                      <a:r>
                        <a:rPr lang="ka-GE" sz="1100" u="none" strike="noStrike" dirty="0">
                          <a:effectLst/>
                          <a:latin typeface="Sylfaen" panose="010A0502050306030303" pitchFamily="18" charset="0"/>
                        </a:rPr>
                        <a:t>საქართველოს ტერიტორიული მთლ.ბრძ. მონაწილე</a:t>
                      </a:r>
                      <a:endParaRPr lang="ka-GE" sz="1100" b="1" i="0" u="none" strike="noStrike" dirty="0">
                        <a:solidFill>
                          <a:srgbClr val="000000"/>
                        </a:solidFill>
                        <a:effectLst/>
                        <a:latin typeface="Sylfaen" panose="010A0502050306030303" pitchFamily="18" charset="0"/>
                      </a:endParaRPr>
                    </a:p>
                  </a:txBody>
                  <a:tcPr marL="7566" marR="7566" marT="7566" marB="0" anchor="ctr"/>
                </a:tc>
                <a:tc hMerge="1">
                  <a:txBody>
                    <a:bodyPr/>
                    <a:lstStyle/>
                    <a:p>
                      <a:endParaRPr lang="en-US"/>
                    </a:p>
                  </a:txBody>
                  <a:tcPr/>
                </a:tc>
                <a:tc hMerge="1">
                  <a:txBody>
                    <a:bodyPr/>
                    <a:lstStyle/>
                    <a:p>
                      <a:endParaRPr lang="en-US"/>
                    </a:p>
                  </a:txBody>
                  <a:tcPr/>
                </a:tc>
                <a:tc rowSpan="5">
                  <a:txBody>
                    <a:bodyPr/>
                    <a:lstStyle/>
                    <a:p>
                      <a:pPr algn="ctr" fontAlgn="ctr"/>
                      <a:r>
                        <a:rPr lang="en-US" sz="1100" u="none" strike="noStrike" dirty="0">
                          <a:effectLst/>
                          <a:latin typeface="Sylfaen" panose="010A0502050306030303" pitchFamily="18" charset="0"/>
                        </a:rPr>
                        <a:t>31667</a:t>
                      </a:r>
                      <a:endParaRPr lang="en-US" sz="1100" b="1" i="0" u="none" strike="noStrike" dirty="0">
                        <a:solidFill>
                          <a:srgbClr val="000000"/>
                        </a:solidFill>
                        <a:effectLst/>
                        <a:latin typeface="Sylfaen" panose="010A0502050306030303" pitchFamily="18" charset="0"/>
                      </a:endParaRPr>
                    </a:p>
                  </a:txBody>
                  <a:tcPr marL="7566" marR="7566" marT="7566" marB="0" anchor="ctr"/>
                </a:tc>
                <a:extLst>
                  <a:ext uri="{0D108BD9-81ED-4DB2-BD59-A6C34878D82A}">
                    <a16:rowId xmlns:a16="http://schemas.microsoft.com/office/drawing/2014/main" val="10011"/>
                  </a:ext>
                </a:extLst>
              </a:tr>
              <a:tr h="196720">
                <a:tc>
                  <a:txBody>
                    <a:bodyPr/>
                    <a:lstStyle/>
                    <a:p>
                      <a:pPr algn="ctr" fontAlgn="b"/>
                      <a:r>
                        <a:rPr lang="en-US" sz="1100" u="none" strike="noStrike">
                          <a:effectLst/>
                        </a:rPr>
                        <a:t>300</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b"/>
                      <a:r>
                        <a:rPr lang="ka-GE" sz="1100" u="none" strike="noStrike" dirty="0">
                          <a:effectLst/>
                          <a:latin typeface="Sylfaen" panose="010A0502050306030303" pitchFamily="18" charset="0"/>
                        </a:rPr>
                        <a:t>ომის მონაწილე</a:t>
                      </a:r>
                      <a:endParaRPr lang="ka-GE" sz="1100" b="0"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29342</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12"/>
                  </a:ext>
                </a:extLst>
              </a:tr>
              <a:tr h="189154">
                <a:tc>
                  <a:txBody>
                    <a:bodyPr/>
                    <a:lstStyle/>
                    <a:p>
                      <a:pPr algn="ctr" fontAlgn="b"/>
                      <a:r>
                        <a:rPr lang="en-US" sz="1100" u="none" strike="noStrike">
                          <a:effectLst/>
                        </a:rPr>
                        <a:t>311</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b"/>
                      <a:r>
                        <a:rPr lang="ka-GE" sz="1100" u="none" strike="noStrike" dirty="0">
                          <a:effectLst/>
                          <a:latin typeface="Sylfaen" panose="010A0502050306030303" pitchFamily="18" charset="0"/>
                        </a:rPr>
                        <a:t>მკვეთრად  შეზღუდული შესაძლებლობის მქონე პირი</a:t>
                      </a:r>
                      <a:endParaRPr lang="ka-GE" sz="1100" b="0"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151</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13"/>
                  </a:ext>
                </a:extLst>
              </a:tr>
              <a:tr h="189154">
                <a:tc>
                  <a:txBody>
                    <a:bodyPr/>
                    <a:lstStyle/>
                    <a:p>
                      <a:pPr algn="ctr" fontAlgn="b"/>
                      <a:r>
                        <a:rPr lang="en-US" sz="1100" u="none" strike="noStrike">
                          <a:effectLst/>
                        </a:rPr>
                        <a:t>312</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b"/>
                      <a:r>
                        <a:rPr lang="ka-GE" sz="1100" u="none" strike="noStrike" dirty="0">
                          <a:effectLst/>
                          <a:latin typeface="Sylfaen" panose="010A0502050306030303" pitchFamily="18" charset="0"/>
                        </a:rPr>
                        <a:t>მნიშვნელოვნად შეზღუდული შესაძლებლობის მქონე პირი</a:t>
                      </a:r>
                      <a:endParaRPr lang="ka-GE" sz="1100" b="0"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1580</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14"/>
                  </a:ext>
                </a:extLst>
              </a:tr>
              <a:tr h="196720">
                <a:tc>
                  <a:txBody>
                    <a:bodyPr/>
                    <a:lstStyle/>
                    <a:p>
                      <a:pPr algn="ctr" fontAlgn="b"/>
                      <a:r>
                        <a:rPr lang="en-US" sz="1100" u="none" strike="noStrike">
                          <a:effectLst/>
                        </a:rPr>
                        <a:t>313</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b"/>
                      <a:r>
                        <a:rPr lang="ka-GE" sz="1100" u="none" strike="noStrike" dirty="0">
                          <a:effectLst/>
                          <a:latin typeface="Sylfaen" panose="010A0502050306030303" pitchFamily="18" charset="0"/>
                        </a:rPr>
                        <a:t>ზომიერად შეზღუდული შესაძლებლობის მქონე პირი</a:t>
                      </a:r>
                      <a:endParaRPr lang="ka-GE" sz="1100" b="0"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594</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15"/>
                  </a:ext>
                </a:extLst>
              </a:tr>
              <a:tr h="204286">
                <a:tc gridSpan="3">
                  <a:txBody>
                    <a:bodyPr/>
                    <a:lstStyle/>
                    <a:p>
                      <a:pPr algn="ctr" fontAlgn="ctr"/>
                      <a:r>
                        <a:rPr lang="ka-GE" sz="1100" u="none" strike="noStrike" dirty="0">
                          <a:effectLst/>
                          <a:latin typeface="Sylfaen" panose="010A0502050306030303" pitchFamily="18" charset="0"/>
                        </a:rPr>
                        <a:t>საქართველოს ტერიტ.მთლი.ბრძოლების მონაწილე (2008 წ)</a:t>
                      </a:r>
                      <a:endParaRPr lang="ka-GE" sz="1100" b="1" i="0" u="none" strike="noStrike" dirty="0">
                        <a:solidFill>
                          <a:srgbClr val="000000"/>
                        </a:solidFill>
                        <a:effectLst/>
                        <a:latin typeface="Sylfaen" panose="010A0502050306030303" pitchFamily="18" charset="0"/>
                      </a:endParaRPr>
                    </a:p>
                  </a:txBody>
                  <a:tcPr marL="7566" marR="7566" marT="7566" marB="0" anchor="ctr"/>
                </a:tc>
                <a:tc hMerge="1">
                  <a:txBody>
                    <a:bodyPr/>
                    <a:lstStyle/>
                    <a:p>
                      <a:endParaRPr lang="en-US"/>
                    </a:p>
                  </a:txBody>
                  <a:tcPr/>
                </a:tc>
                <a:tc hMerge="1">
                  <a:txBody>
                    <a:bodyPr/>
                    <a:lstStyle/>
                    <a:p>
                      <a:endParaRPr lang="en-US"/>
                    </a:p>
                  </a:txBody>
                  <a:tcPr/>
                </a:tc>
                <a:tc rowSpan="5">
                  <a:txBody>
                    <a:bodyPr/>
                    <a:lstStyle/>
                    <a:p>
                      <a:pPr algn="ctr" fontAlgn="ctr"/>
                      <a:r>
                        <a:rPr lang="en-US" sz="1100" u="none" strike="noStrike" dirty="0">
                          <a:effectLst/>
                          <a:latin typeface="Sylfaen" panose="010A0502050306030303" pitchFamily="18" charset="0"/>
                        </a:rPr>
                        <a:t>19413</a:t>
                      </a:r>
                      <a:endParaRPr lang="en-US" sz="1100" b="1" i="0" u="none" strike="noStrike" dirty="0">
                        <a:solidFill>
                          <a:srgbClr val="000000"/>
                        </a:solidFill>
                        <a:effectLst/>
                        <a:latin typeface="Sylfaen" panose="010A0502050306030303" pitchFamily="18" charset="0"/>
                      </a:endParaRPr>
                    </a:p>
                  </a:txBody>
                  <a:tcPr marL="7566" marR="7566" marT="7566" marB="0" anchor="ctr"/>
                </a:tc>
                <a:extLst>
                  <a:ext uri="{0D108BD9-81ED-4DB2-BD59-A6C34878D82A}">
                    <a16:rowId xmlns:a16="http://schemas.microsoft.com/office/drawing/2014/main" val="10016"/>
                  </a:ext>
                </a:extLst>
              </a:tr>
              <a:tr h="196720">
                <a:tc>
                  <a:txBody>
                    <a:bodyPr/>
                    <a:lstStyle/>
                    <a:p>
                      <a:pPr algn="ctr" fontAlgn="b"/>
                      <a:r>
                        <a:rPr lang="en-US" sz="1100" u="none" strike="noStrike">
                          <a:effectLst/>
                        </a:rPr>
                        <a:t>800</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b"/>
                      <a:r>
                        <a:rPr lang="ka-GE" sz="1100" u="none" strike="noStrike" dirty="0">
                          <a:effectLst/>
                          <a:latin typeface="Sylfaen" panose="010A0502050306030303" pitchFamily="18" charset="0"/>
                        </a:rPr>
                        <a:t>ომის მონაწილე</a:t>
                      </a:r>
                      <a:endParaRPr lang="ka-GE" sz="1100" b="0"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19394</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17"/>
                  </a:ext>
                </a:extLst>
              </a:tr>
              <a:tr h="189154">
                <a:tc>
                  <a:txBody>
                    <a:bodyPr/>
                    <a:lstStyle/>
                    <a:p>
                      <a:pPr algn="ctr" fontAlgn="b"/>
                      <a:r>
                        <a:rPr lang="en-US" sz="1100" u="none" strike="noStrike">
                          <a:effectLst/>
                        </a:rPr>
                        <a:t>811</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b"/>
                      <a:r>
                        <a:rPr lang="ka-GE" sz="1100" u="none" strike="noStrike" dirty="0">
                          <a:effectLst/>
                          <a:latin typeface="Sylfaen" panose="010A0502050306030303" pitchFamily="18" charset="0"/>
                        </a:rPr>
                        <a:t>მკვეთრად  შეზღუდული შესაძლებლობის მქონე პირი</a:t>
                      </a:r>
                      <a:endParaRPr lang="ka-GE" sz="1100" b="0"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5</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18"/>
                  </a:ext>
                </a:extLst>
              </a:tr>
              <a:tr h="189154">
                <a:tc>
                  <a:txBody>
                    <a:bodyPr/>
                    <a:lstStyle/>
                    <a:p>
                      <a:pPr algn="ctr" fontAlgn="b"/>
                      <a:r>
                        <a:rPr lang="en-US" sz="1100" u="none" strike="noStrike">
                          <a:effectLst/>
                        </a:rPr>
                        <a:t>812</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b"/>
                      <a:r>
                        <a:rPr lang="ka-GE" sz="1100" u="none" strike="noStrike" dirty="0">
                          <a:effectLst/>
                          <a:latin typeface="Sylfaen" panose="010A0502050306030303" pitchFamily="18" charset="0"/>
                        </a:rPr>
                        <a:t>მნიშვნელოვნად შეზღუდული შესაძლებლობის მქონე პირი</a:t>
                      </a:r>
                      <a:endParaRPr lang="ka-GE" sz="1100" b="0"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10</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19"/>
                  </a:ext>
                </a:extLst>
              </a:tr>
              <a:tr h="196720">
                <a:tc>
                  <a:txBody>
                    <a:bodyPr/>
                    <a:lstStyle/>
                    <a:p>
                      <a:pPr algn="ctr" fontAlgn="b"/>
                      <a:r>
                        <a:rPr lang="en-US" sz="1100" u="none" strike="noStrike">
                          <a:effectLst/>
                        </a:rPr>
                        <a:t>813</a:t>
                      </a:r>
                      <a:endParaRPr lang="en-US" sz="1100" b="0" i="0" u="none" strike="noStrike">
                        <a:solidFill>
                          <a:srgbClr val="000000"/>
                        </a:solidFill>
                        <a:effectLst/>
                        <a:latin typeface="Calibri" panose="020F0502020204030204" pitchFamily="34" charset="0"/>
                      </a:endParaRPr>
                    </a:p>
                  </a:txBody>
                  <a:tcPr marL="7566" marR="7566" marT="7566" marB="0" anchor="b"/>
                </a:tc>
                <a:tc>
                  <a:txBody>
                    <a:bodyPr/>
                    <a:lstStyle/>
                    <a:p>
                      <a:pPr algn="l" fontAlgn="b"/>
                      <a:r>
                        <a:rPr lang="ka-GE" sz="1100" u="none" strike="noStrike" dirty="0">
                          <a:effectLst/>
                          <a:latin typeface="Sylfaen" panose="010A0502050306030303" pitchFamily="18" charset="0"/>
                        </a:rPr>
                        <a:t>ზომიერად შეზღუდული შესაძლებლობის მქონე პირი</a:t>
                      </a:r>
                      <a:endParaRPr lang="ka-GE" sz="1100" b="0"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4</a:t>
                      </a:r>
                      <a:endParaRPr lang="en-US" sz="1100" b="0" i="0" u="none" strike="noStrike" dirty="0">
                        <a:solidFill>
                          <a:srgbClr val="000000"/>
                        </a:solidFill>
                        <a:effectLst/>
                        <a:latin typeface="Sylfaen" panose="010A0502050306030303" pitchFamily="18" charset="0"/>
                      </a:endParaRPr>
                    </a:p>
                  </a:txBody>
                  <a:tcPr marL="7566" marR="7566" marT="7566" marB="0" anchor="b"/>
                </a:tc>
                <a:tc vMerge="1">
                  <a:txBody>
                    <a:bodyPr/>
                    <a:lstStyle/>
                    <a:p>
                      <a:endParaRPr lang="en-US"/>
                    </a:p>
                  </a:txBody>
                  <a:tcPr/>
                </a:tc>
                <a:extLst>
                  <a:ext uri="{0D108BD9-81ED-4DB2-BD59-A6C34878D82A}">
                    <a16:rowId xmlns:a16="http://schemas.microsoft.com/office/drawing/2014/main" val="10020"/>
                  </a:ext>
                </a:extLst>
              </a:tr>
              <a:tr h="204286">
                <a:tc>
                  <a:txBody>
                    <a:bodyPr/>
                    <a:lstStyle/>
                    <a:p>
                      <a:pPr algn="ctr" fontAlgn="b"/>
                      <a:r>
                        <a:rPr lang="en-US" sz="1100" u="none" strike="noStrike">
                          <a:effectLst/>
                        </a:rPr>
                        <a:t>900</a:t>
                      </a:r>
                      <a:endParaRPr lang="en-US" sz="1100" b="0" i="0" u="none" strike="noStrike">
                        <a:solidFill>
                          <a:srgbClr val="000000"/>
                        </a:solidFill>
                        <a:effectLst/>
                        <a:latin typeface="Calibri" panose="020F0502020204030204" pitchFamily="34" charset="0"/>
                      </a:endParaRPr>
                    </a:p>
                  </a:txBody>
                  <a:tcPr marL="7566" marR="7566" marT="7566" marB="0" anchor="b"/>
                </a:tc>
                <a:tc gridSpan="2">
                  <a:txBody>
                    <a:bodyPr/>
                    <a:lstStyle/>
                    <a:p>
                      <a:pPr algn="ctr" fontAlgn="b"/>
                      <a:r>
                        <a:rPr lang="ka-GE" sz="1100" u="none" strike="noStrike" dirty="0">
                          <a:effectLst/>
                          <a:latin typeface="Sylfaen" panose="010A0502050306030303" pitchFamily="18" charset="0"/>
                        </a:rPr>
                        <a:t>საქ.ტერიტ.მთლი.ბრძოლების მონაწილე (მფრინავები)</a:t>
                      </a:r>
                      <a:endParaRPr lang="ka-GE" sz="1100" b="0" i="0" u="none" strike="noStrike" dirty="0">
                        <a:solidFill>
                          <a:srgbClr val="000000"/>
                        </a:solidFill>
                        <a:effectLst/>
                        <a:latin typeface="Sylfaen" panose="010A0502050306030303" pitchFamily="18" charset="0"/>
                      </a:endParaRPr>
                    </a:p>
                  </a:txBody>
                  <a:tcPr marL="7566" marR="7566" marT="7566" marB="0" anchor="b"/>
                </a:tc>
                <a:tc hMerge="1">
                  <a:txBody>
                    <a:bodyPr/>
                    <a:lstStyle/>
                    <a:p>
                      <a:endParaRPr lang="en-US"/>
                    </a:p>
                  </a:txBody>
                  <a:tcPr/>
                </a:tc>
                <a:tc>
                  <a:txBody>
                    <a:bodyPr/>
                    <a:lstStyle/>
                    <a:p>
                      <a:pPr algn="ctr" fontAlgn="b"/>
                      <a:r>
                        <a:rPr lang="en-US" sz="1100" u="none" strike="noStrike" dirty="0">
                          <a:effectLst/>
                          <a:latin typeface="Sylfaen" panose="010A0502050306030303" pitchFamily="18" charset="0"/>
                        </a:rPr>
                        <a:t>204</a:t>
                      </a:r>
                      <a:endParaRPr lang="en-US" sz="1100" b="1" i="0" u="none" strike="noStrike" dirty="0">
                        <a:solidFill>
                          <a:srgbClr val="000000"/>
                        </a:solidFill>
                        <a:effectLst/>
                        <a:latin typeface="Sylfaen" panose="010A0502050306030303" pitchFamily="18" charset="0"/>
                      </a:endParaRPr>
                    </a:p>
                  </a:txBody>
                  <a:tcPr marL="7566" marR="7566" marT="7566" marB="0" anchor="b"/>
                </a:tc>
                <a:extLst>
                  <a:ext uri="{0D108BD9-81ED-4DB2-BD59-A6C34878D82A}">
                    <a16:rowId xmlns:a16="http://schemas.microsoft.com/office/drawing/2014/main" val="10021"/>
                  </a:ext>
                </a:extLst>
              </a:tr>
              <a:tr h="226985">
                <a:tc>
                  <a:txBody>
                    <a:bodyPr/>
                    <a:lstStyle/>
                    <a:p>
                      <a:pPr algn="ctr" fontAlgn="b"/>
                      <a:r>
                        <a:rPr lang="en-US" sz="1100" u="none" strike="noStrike">
                          <a:effectLst/>
                        </a:rPr>
                        <a:t> </a:t>
                      </a:r>
                      <a:endParaRPr lang="en-US" sz="1100" b="0" i="0" u="none" strike="noStrike">
                        <a:solidFill>
                          <a:srgbClr val="FF0000"/>
                        </a:solidFill>
                        <a:effectLst/>
                        <a:latin typeface="Calibri" panose="020F0502020204030204" pitchFamily="34"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 </a:t>
                      </a:r>
                      <a:endParaRPr lang="en-US" sz="1100" b="0" i="0" u="none" strike="noStrike" dirty="0">
                        <a:solidFill>
                          <a:srgbClr val="FF0000"/>
                        </a:solidFill>
                        <a:effectLst/>
                        <a:latin typeface="Sylfaen" panose="010A0502050306030303" pitchFamily="18" charset="0"/>
                      </a:endParaRPr>
                    </a:p>
                  </a:txBody>
                  <a:tcPr marL="7566" marR="7566" marT="7566" marB="0" anchor="b"/>
                </a:tc>
                <a:tc>
                  <a:txBody>
                    <a:bodyPr/>
                    <a:lstStyle/>
                    <a:p>
                      <a:pPr algn="ctr" fontAlgn="b"/>
                      <a:r>
                        <a:rPr lang="en-US" sz="1100" u="none" strike="noStrike">
                          <a:effectLst/>
                          <a:latin typeface="Sylfaen" panose="010A0502050306030303" pitchFamily="18" charset="0"/>
                        </a:rPr>
                        <a:t> </a:t>
                      </a:r>
                      <a:endParaRPr lang="en-US" sz="1100" b="0" i="0" u="none" strike="noStrike">
                        <a:solidFill>
                          <a:srgbClr val="FF0000"/>
                        </a:solidFill>
                        <a:effectLst/>
                        <a:latin typeface="Sylfaen" panose="010A0502050306030303" pitchFamily="18" charset="0"/>
                      </a:endParaRPr>
                    </a:p>
                  </a:txBody>
                  <a:tcPr marL="7566" marR="7566" marT="7566" marB="0" anchor="b"/>
                </a:tc>
                <a:tc>
                  <a:txBody>
                    <a:bodyPr/>
                    <a:lstStyle/>
                    <a:p>
                      <a:pPr algn="ctr" fontAlgn="ctr"/>
                      <a:r>
                        <a:rPr lang="en-US" sz="1100" u="none" strike="noStrike" dirty="0">
                          <a:effectLst/>
                          <a:latin typeface="Sylfaen" panose="010A0502050306030303" pitchFamily="18" charset="0"/>
                        </a:rPr>
                        <a:t>54553</a:t>
                      </a:r>
                      <a:endParaRPr lang="en-US" sz="1100" b="1" i="0" u="none" strike="noStrike" dirty="0">
                        <a:solidFill>
                          <a:srgbClr val="FF0000"/>
                        </a:solidFill>
                        <a:effectLst/>
                        <a:latin typeface="Sylfaen" panose="010A0502050306030303" pitchFamily="18" charset="0"/>
                      </a:endParaRPr>
                    </a:p>
                  </a:txBody>
                  <a:tcPr marL="7566" marR="7566" marT="7566" marB="0" anchor="ctr"/>
                </a:tc>
                <a:extLst>
                  <a:ext uri="{0D108BD9-81ED-4DB2-BD59-A6C34878D82A}">
                    <a16:rowId xmlns:a16="http://schemas.microsoft.com/office/drawing/2014/main" val="10022"/>
                  </a:ext>
                </a:extLst>
              </a:tr>
              <a:tr h="204286">
                <a:tc>
                  <a:txBody>
                    <a:bodyPr/>
                    <a:lstStyle/>
                    <a:p>
                      <a:pPr algn="ctr" fontAlgn="b"/>
                      <a:r>
                        <a:rPr lang="en-US" sz="1100" u="none" strike="noStrike">
                          <a:effectLst/>
                        </a:rPr>
                        <a:t>400</a:t>
                      </a:r>
                      <a:endParaRPr lang="en-US" sz="1100" b="1" i="0" u="none" strike="noStrike">
                        <a:solidFill>
                          <a:srgbClr val="000000"/>
                        </a:solidFill>
                        <a:effectLst/>
                        <a:latin typeface="Calibri" panose="020F0502020204030204" pitchFamily="34" charset="0"/>
                      </a:endParaRPr>
                    </a:p>
                  </a:txBody>
                  <a:tcPr marL="7566" marR="7566" marT="7566" marB="0" anchor="b"/>
                </a:tc>
                <a:tc gridSpan="2">
                  <a:txBody>
                    <a:bodyPr/>
                    <a:lstStyle/>
                    <a:p>
                      <a:pPr algn="ctr" fontAlgn="b"/>
                      <a:r>
                        <a:rPr lang="ka-GE" sz="1100" u="none" strike="noStrike" dirty="0">
                          <a:effectLst/>
                          <a:latin typeface="Sylfaen" panose="010A0502050306030303" pitchFamily="18" charset="0"/>
                        </a:rPr>
                        <a:t>სამხედრო ძალების ვეტერანი</a:t>
                      </a:r>
                      <a:endParaRPr lang="ka-GE" sz="1100" b="1" i="0" u="none" strike="noStrike" dirty="0">
                        <a:solidFill>
                          <a:srgbClr val="000000"/>
                        </a:solidFill>
                        <a:effectLst/>
                        <a:latin typeface="Sylfaen" panose="010A0502050306030303" pitchFamily="18" charset="0"/>
                      </a:endParaRPr>
                    </a:p>
                  </a:txBody>
                  <a:tcPr marL="7566" marR="7566" marT="7566" marB="0" anchor="b"/>
                </a:tc>
                <a:tc hMerge="1">
                  <a:txBody>
                    <a:bodyPr/>
                    <a:lstStyle/>
                    <a:p>
                      <a:endParaRPr lang="en-US"/>
                    </a:p>
                  </a:txBody>
                  <a:tcPr/>
                </a:tc>
                <a:tc>
                  <a:txBody>
                    <a:bodyPr/>
                    <a:lstStyle/>
                    <a:p>
                      <a:pPr algn="ctr" fontAlgn="b"/>
                      <a:r>
                        <a:rPr lang="en-US" sz="1100" u="none" strike="noStrike" dirty="0">
                          <a:effectLst/>
                          <a:latin typeface="Sylfaen" panose="010A0502050306030303" pitchFamily="18" charset="0"/>
                        </a:rPr>
                        <a:t>1120</a:t>
                      </a:r>
                      <a:endParaRPr lang="en-US" sz="1100" b="1" i="0" u="none" strike="noStrike" dirty="0">
                        <a:solidFill>
                          <a:srgbClr val="000000"/>
                        </a:solidFill>
                        <a:effectLst/>
                        <a:latin typeface="Sylfaen" panose="010A0502050306030303" pitchFamily="18" charset="0"/>
                      </a:endParaRPr>
                    </a:p>
                  </a:txBody>
                  <a:tcPr marL="7566" marR="7566" marT="7566" marB="0" anchor="b"/>
                </a:tc>
                <a:extLst>
                  <a:ext uri="{0D108BD9-81ED-4DB2-BD59-A6C34878D82A}">
                    <a16:rowId xmlns:a16="http://schemas.microsoft.com/office/drawing/2014/main" val="10023"/>
                  </a:ext>
                </a:extLst>
              </a:tr>
              <a:tr h="204286">
                <a:tc>
                  <a:txBody>
                    <a:bodyPr/>
                    <a:lstStyle/>
                    <a:p>
                      <a:pPr algn="ctr" fontAlgn="b"/>
                      <a:r>
                        <a:rPr lang="en-US" sz="1100" u="none" strike="noStrike">
                          <a:effectLst/>
                        </a:rPr>
                        <a:t>500</a:t>
                      </a:r>
                      <a:endParaRPr lang="en-US" sz="1100" b="1" i="0" u="none" strike="noStrike">
                        <a:solidFill>
                          <a:srgbClr val="000000"/>
                        </a:solidFill>
                        <a:effectLst/>
                        <a:latin typeface="Calibri" panose="020F0502020204030204" pitchFamily="34" charset="0"/>
                      </a:endParaRPr>
                    </a:p>
                  </a:txBody>
                  <a:tcPr marL="7566" marR="7566" marT="7566" marB="0" anchor="b"/>
                </a:tc>
                <a:tc gridSpan="2">
                  <a:txBody>
                    <a:bodyPr/>
                    <a:lstStyle/>
                    <a:p>
                      <a:pPr algn="ctr" fontAlgn="b"/>
                      <a:r>
                        <a:rPr lang="ka-GE" sz="1100" u="none" strike="noStrike" dirty="0">
                          <a:effectLst/>
                          <a:latin typeface="Sylfaen" panose="010A0502050306030303" pitchFamily="18" charset="0"/>
                        </a:rPr>
                        <a:t>მეორე მსოფლიო ომში და სხვა ტერტ.ბრძოლებში  დაღუპული ოჯახის წევრი</a:t>
                      </a:r>
                      <a:endParaRPr lang="ka-GE" sz="1100" b="1" i="0" u="none" strike="noStrike" dirty="0">
                        <a:solidFill>
                          <a:srgbClr val="000000"/>
                        </a:solidFill>
                        <a:effectLst/>
                        <a:latin typeface="Sylfaen" panose="010A0502050306030303" pitchFamily="18" charset="0"/>
                      </a:endParaRPr>
                    </a:p>
                  </a:txBody>
                  <a:tcPr marL="7566" marR="7566" marT="7566" marB="0" anchor="b"/>
                </a:tc>
                <a:tc hMerge="1">
                  <a:txBody>
                    <a:bodyPr/>
                    <a:lstStyle/>
                    <a:p>
                      <a:endParaRPr lang="en-US"/>
                    </a:p>
                  </a:txBody>
                  <a:tcPr/>
                </a:tc>
                <a:tc>
                  <a:txBody>
                    <a:bodyPr/>
                    <a:lstStyle/>
                    <a:p>
                      <a:pPr algn="ctr" fontAlgn="b"/>
                      <a:r>
                        <a:rPr lang="en-US" sz="1100" u="none" strike="noStrike" dirty="0">
                          <a:effectLst/>
                          <a:latin typeface="Sylfaen" panose="010A0502050306030303" pitchFamily="18" charset="0"/>
                        </a:rPr>
                        <a:t>280</a:t>
                      </a:r>
                      <a:endParaRPr lang="en-US" sz="1100" b="1" i="0" u="none" strike="noStrike" dirty="0">
                        <a:solidFill>
                          <a:srgbClr val="000000"/>
                        </a:solidFill>
                        <a:effectLst/>
                        <a:latin typeface="Sylfaen" panose="010A0502050306030303" pitchFamily="18" charset="0"/>
                      </a:endParaRPr>
                    </a:p>
                  </a:txBody>
                  <a:tcPr marL="7566" marR="7566" marT="7566" marB="0" anchor="b"/>
                </a:tc>
                <a:extLst>
                  <a:ext uri="{0D108BD9-81ED-4DB2-BD59-A6C34878D82A}">
                    <a16:rowId xmlns:a16="http://schemas.microsoft.com/office/drawing/2014/main" val="10024"/>
                  </a:ext>
                </a:extLst>
              </a:tr>
              <a:tr h="204286">
                <a:tc>
                  <a:txBody>
                    <a:bodyPr/>
                    <a:lstStyle/>
                    <a:p>
                      <a:pPr algn="ctr" fontAlgn="b"/>
                      <a:r>
                        <a:rPr lang="en-US" sz="1100" u="none" strike="noStrike">
                          <a:effectLst/>
                        </a:rPr>
                        <a:t>501</a:t>
                      </a:r>
                      <a:endParaRPr lang="en-US" sz="1100" b="1" i="0" u="none" strike="noStrike">
                        <a:solidFill>
                          <a:srgbClr val="000000"/>
                        </a:solidFill>
                        <a:effectLst/>
                        <a:latin typeface="Calibri" panose="020F0502020204030204" pitchFamily="34" charset="0"/>
                      </a:endParaRPr>
                    </a:p>
                  </a:txBody>
                  <a:tcPr marL="7566" marR="7566" marT="7566" marB="0" anchor="b"/>
                </a:tc>
                <a:tc gridSpan="2">
                  <a:txBody>
                    <a:bodyPr/>
                    <a:lstStyle/>
                    <a:p>
                      <a:pPr algn="ctr" fontAlgn="b"/>
                      <a:r>
                        <a:rPr lang="ka-GE" sz="1100" u="none" strike="noStrike" dirty="0">
                          <a:effectLst/>
                          <a:latin typeface="Sylfaen" panose="010A0502050306030303" pitchFamily="18" charset="0"/>
                        </a:rPr>
                        <a:t>საქართველოს ტერ.მთლ.ბრძ.დაღუპულის ოჯახის წევრი</a:t>
                      </a:r>
                      <a:endParaRPr lang="ka-GE" sz="1100" b="1" i="0" u="none" strike="noStrike" dirty="0">
                        <a:solidFill>
                          <a:srgbClr val="000000"/>
                        </a:solidFill>
                        <a:effectLst/>
                        <a:latin typeface="Sylfaen" panose="010A0502050306030303" pitchFamily="18" charset="0"/>
                      </a:endParaRPr>
                    </a:p>
                  </a:txBody>
                  <a:tcPr marL="7566" marR="7566" marT="7566" marB="0" anchor="b"/>
                </a:tc>
                <a:tc hMerge="1">
                  <a:txBody>
                    <a:bodyPr/>
                    <a:lstStyle/>
                    <a:p>
                      <a:endParaRPr lang="en-US"/>
                    </a:p>
                  </a:txBody>
                  <a:tcPr/>
                </a:tc>
                <a:tc>
                  <a:txBody>
                    <a:bodyPr/>
                    <a:lstStyle/>
                    <a:p>
                      <a:pPr algn="ctr" fontAlgn="b"/>
                      <a:r>
                        <a:rPr lang="en-US" sz="1100" u="none" strike="noStrike" dirty="0">
                          <a:effectLst/>
                          <a:latin typeface="Sylfaen" panose="010A0502050306030303" pitchFamily="18" charset="0"/>
                        </a:rPr>
                        <a:t>2297</a:t>
                      </a:r>
                      <a:endParaRPr lang="en-US" sz="1100" b="1" i="0" u="none" strike="noStrike" dirty="0">
                        <a:solidFill>
                          <a:srgbClr val="000000"/>
                        </a:solidFill>
                        <a:effectLst/>
                        <a:latin typeface="Sylfaen" panose="010A0502050306030303" pitchFamily="18" charset="0"/>
                      </a:endParaRPr>
                    </a:p>
                  </a:txBody>
                  <a:tcPr marL="7566" marR="7566" marT="7566" marB="0" anchor="b"/>
                </a:tc>
                <a:extLst>
                  <a:ext uri="{0D108BD9-81ED-4DB2-BD59-A6C34878D82A}">
                    <a16:rowId xmlns:a16="http://schemas.microsoft.com/office/drawing/2014/main" val="10025"/>
                  </a:ext>
                </a:extLst>
              </a:tr>
              <a:tr h="204286">
                <a:tc>
                  <a:txBody>
                    <a:bodyPr/>
                    <a:lstStyle/>
                    <a:p>
                      <a:pPr algn="ctr" fontAlgn="b"/>
                      <a:r>
                        <a:rPr lang="en-US" sz="1100" u="none" strike="noStrike">
                          <a:effectLst/>
                        </a:rPr>
                        <a:t>502</a:t>
                      </a:r>
                      <a:endParaRPr lang="en-US" sz="1100" b="1" i="0" u="none" strike="noStrike">
                        <a:solidFill>
                          <a:srgbClr val="000000"/>
                        </a:solidFill>
                        <a:effectLst/>
                        <a:latin typeface="Calibri" panose="020F0502020204030204" pitchFamily="34" charset="0"/>
                      </a:endParaRPr>
                    </a:p>
                  </a:txBody>
                  <a:tcPr marL="7566" marR="7566" marT="7566" marB="0" anchor="b"/>
                </a:tc>
                <a:tc gridSpan="2">
                  <a:txBody>
                    <a:bodyPr/>
                    <a:lstStyle/>
                    <a:p>
                      <a:pPr algn="ctr" fontAlgn="b"/>
                      <a:r>
                        <a:rPr lang="ka-GE" sz="1100" u="none" strike="noStrike" dirty="0">
                          <a:effectLst/>
                          <a:latin typeface="Sylfaen" panose="010A0502050306030303" pitchFamily="18" charset="0"/>
                        </a:rPr>
                        <a:t>საქართველოს ტერ.მთლ.ბრძ.დაღუპულის ოჯახის წევრი 2008 წ</a:t>
                      </a:r>
                      <a:endParaRPr lang="ka-GE" sz="1100" b="1" i="0" u="none" strike="noStrike" dirty="0">
                        <a:solidFill>
                          <a:srgbClr val="000000"/>
                        </a:solidFill>
                        <a:effectLst/>
                        <a:latin typeface="Sylfaen" panose="010A0502050306030303" pitchFamily="18" charset="0"/>
                      </a:endParaRPr>
                    </a:p>
                  </a:txBody>
                  <a:tcPr marL="7566" marR="7566" marT="7566" marB="0" anchor="b"/>
                </a:tc>
                <a:tc hMerge="1">
                  <a:txBody>
                    <a:bodyPr/>
                    <a:lstStyle/>
                    <a:p>
                      <a:endParaRPr lang="en-US"/>
                    </a:p>
                  </a:txBody>
                  <a:tcPr/>
                </a:tc>
                <a:tc>
                  <a:txBody>
                    <a:bodyPr/>
                    <a:lstStyle/>
                    <a:p>
                      <a:pPr algn="ctr" fontAlgn="b"/>
                      <a:r>
                        <a:rPr lang="en-US" sz="1100" u="none" strike="noStrike" dirty="0">
                          <a:effectLst/>
                          <a:latin typeface="Sylfaen" panose="010A0502050306030303" pitchFamily="18" charset="0"/>
                        </a:rPr>
                        <a:t>161</a:t>
                      </a:r>
                      <a:endParaRPr lang="en-US" sz="1100" b="1" i="0" u="none" strike="noStrike" dirty="0">
                        <a:solidFill>
                          <a:srgbClr val="000000"/>
                        </a:solidFill>
                        <a:effectLst/>
                        <a:latin typeface="Sylfaen" panose="010A0502050306030303" pitchFamily="18" charset="0"/>
                      </a:endParaRPr>
                    </a:p>
                  </a:txBody>
                  <a:tcPr marL="7566" marR="7566" marT="7566" marB="0" anchor="b"/>
                </a:tc>
                <a:extLst>
                  <a:ext uri="{0D108BD9-81ED-4DB2-BD59-A6C34878D82A}">
                    <a16:rowId xmlns:a16="http://schemas.microsoft.com/office/drawing/2014/main" val="10026"/>
                  </a:ext>
                </a:extLst>
              </a:tr>
              <a:tr h="204286">
                <a:tc>
                  <a:txBody>
                    <a:bodyPr/>
                    <a:lstStyle/>
                    <a:p>
                      <a:pPr algn="ctr" fontAlgn="b"/>
                      <a:r>
                        <a:rPr lang="en-US" sz="1100" u="none" strike="noStrike">
                          <a:effectLst/>
                        </a:rPr>
                        <a:t>600</a:t>
                      </a:r>
                      <a:endParaRPr lang="en-US" sz="1100" b="1" i="0" u="none" strike="noStrike">
                        <a:solidFill>
                          <a:srgbClr val="000000"/>
                        </a:solidFill>
                        <a:effectLst/>
                        <a:latin typeface="Calibri" panose="020F0502020204030204" pitchFamily="34" charset="0"/>
                      </a:endParaRPr>
                    </a:p>
                  </a:txBody>
                  <a:tcPr marL="7566" marR="7566" marT="7566" marB="0" anchor="b"/>
                </a:tc>
                <a:tc gridSpan="2">
                  <a:txBody>
                    <a:bodyPr/>
                    <a:lstStyle/>
                    <a:p>
                      <a:pPr algn="ctr" fontAlgn="b"/>
                      <a:r>
                        <a:rPr lang="ka-GE" sz="1100" u="none" strike="noStrike" dirty="0">
                          <a:effectLst/>
                          <a:latin typeface="Sylfaen" panose="010A0502050306030303" pitchFamily="18" charset="0"/>
                        </a:rPr>
                        <a:t>მარჩენალდაკარგულები (მსოფლიო და საქართველოს ტერიტ)</a:t>
                      </a:r>
                      <a:endParaRPr lang="ka-GE" sz="1100" b="1" i="0" u="none" strike="noStrike" dirty="0">
                        <a:solidFill>
                          <a:srgbClr val="000000"/>
                        </a:solidFill>
                        <a:effectLst/>
                        <a:latin typeface="Sylfaen" panose="010A0502050306030303" pitchFamily="18" charset="0"/>
                      </a:endParaRPr>
                    </a:p>
                  </a:txBody>
                  <a:tcPr marL="7566" marR="7566" marT="7566" marB="0" anchor="b"/>
                </a:tc>
                <a:tc hMerge="1">
                  <a:txBody>
                    <a:bodyPr/>
                    <a:lstStyle/>
                    <a:p>
                      <a:endParaRPr lang="en-US"/>
                    </a:p>
                  </a:txBody>
                  <a:tcPr/>
                </a:tc>
                <a:tc>
                  <a:txBody>
                    <a:bodyPr/>
                    <a:lstStyle/>
                    <a:p>
                      <a:pPr algn="ctr" fontAlgn="b"/>
                      <a:r>
                        <a:rPr lang="en-US" sz="1100" u="none" strike="noStrike" dirty="0">
                          <a:effectLst/>
                          <a:latin typeface="Sylfaen" panose="010A0502050306030303" pitchFamily="18" charset="0"/>
                        </a:rPr>
                        <a:t>8056</a:t>
                      </a:r>
                      <a:endParaRPr lang="en-US" sz="1100" b="1" i="0" u="none" strike="noStrike" dirty="0">
                        <a:solidFill>
                          <a:srgbClr val="000000"/>
                        </a:solidFill>
                        <a:effectLst/>
                        <a:latin typeface="Sylfaen" panose="010A0502050306030303" pitchFamily="18" charset="0"/>
                      </a:endParaRPr>
                    </a:p>
                  </a:txBody>
                  <a:tcPr marL="7566" marR="7566" marT="7566" marB="0" anchor="b"/>
                </a:tc>
                <a:extLst>
                  <a:ext uri="{0D108BD9-81ED-4DB2-BD59-A6C34878D82A}">
                    <a16:rowId xmlns:a16="http://schemas.microsoft.com/office/drawing/2014/main" val="10027"/>
                  </a:ext>
                </a:extLst>
              </a:tr>
              <a:tr h="204286">
                <a:tc>
                  <a:txBody>
                    <a:bodyPr/>
                    <a:lstStyle/>
                    <a:p>
                      <a:pPr algn="ctr" fontAlgn="b"/>
                      <a:r>
                        <a:rPr lang="en-US" sz="1100" u="none" strike="noStrike">
                          <a:effectLst/>
                        </a:rPr>
                        <a:t>602</a:t>
                      </a:r>
                      <a:endParaRPr lang="en-US" sz="1100" b="1" i="0" u="none" strike="noStrike">
                        <a:solidFill>
                          <a:srgbClr val="000000"/>
                        </a:solidFill>
                        <a:effectLst/>
                        <a:latin typeface="Calibri" panose="020F0502020204030204" pitchFamily="34" charset="0"/>
                      </a:endParaRPr>
                    </a:p>
                  </a:txBody>
                  <a:tcPr marL="7566" marR="7566" marT="7566" marB="0" anchor="b"/>
                </a:tc>
                <a:tc gridSpan="2">
                  <a:txBody>
                    <a:bodyPr/>
                    <a:lstStyle/>
                    <a:p>
                      <a:pPr algn="ctr" fontAlgn="b"/>
                      <a:r>
                        <a:rPr lang="ka-GE" sz="1100" u="none" strike="noStrike" dirty="0">
                          <a:effectLst/>
                          <a:latin typeface="Sylfaen" panose="010A0502050306030303" pitchFamily="18" charset="0"/>
                        </a:rPr>
                        <a:t>მარჩენალდაკარგულები (2008 წ)</a:t>
                      </a:r>
                      <a:endParaRPr lang="ka-GE" sz="1100" b="1" i="0" u="none" strike="noStrike" dirty="0">
                        <a:solidFill>
                          <a:srgbClr val="000000"/>
                        </a:solidFill>
                        <a:effectLst/>
                        <a:latin typeface="Sylfaen" panose="010A0502050306030303" pitchFamily="18" charset="0"/>
                      </a:endParaRPr>
                    </a:p>
                  </a:txBody>
                  <a:tcPr marL="7566" marR="7566" marT="7566" marB="0" anchor="b"/>
                </a:tc>
                <a:tc hMerge="1">
                  <a:txBody>
                    <a:bodyPr/>
                    <a:lstStyle/>
                    <a:p>
                      <a:endParaRPr lang="en-US"/>
                    </a:p>
                  </a:txBody>
                  <a:tcPr/>
                </a:tc>
                <a:tc>
                  <a:txBody>
                    <a:bodyPr/>
                    <a:lstStyle/>
                    <a:p>
                      <a:pPr algn="ctr" fontAlgn="b"/>
                      <a:r>
                        <a:rPr lang="en-US" sz="1100" u="none" strike="noStrike" dirty="0">
                          <a:effectLst/>
                          <a:latin typeface="Sylfaen" panose="010A0502050306030303" pitchFamily="18" charset="0"/>
                        </a:rPr>
                        <a:t>350</a:t>
                      </a:r>
                      <a:endParaRPr lang="en-US" sz="1100" b="1" i="0" u="none" strike="noStrike" dirty="0">
                        <a:solidFill>
                          <a:srgbClr val="000000"/>
                        </a:solidFill>
                        <a:effectLst/>
                        <a:latin typeface="Sylfaen" panose="010A0502050306030303" pitchFamily="18" charset="0"/>
                      </a:endParaRPr>
                    </a:p>
                  </a:txBody>
                  <a:tcPr marL="7566" marR="7566" marT="7566" marB="0" anchor="b"/>
                </a:tc>
                <a:extLst>
                  <a:ext uri="{0D108BD9-81ED-4DB2-BD59-A6C34878D82A}">
                    <a16:rowId xmlns:a16="http://schemas.microsoft.com/office/drawing/2014/main" val="10028"/>
                  </a:ext>
                </a:extLst>
              </a:tr>
              <a:tr h="204286">
                <a:tc>
                  <a:txBody>
                    <a:bodyPr/>
                    <a:lstStyle/>
                    <a:p>
                      <a:pPr algn="ctr" fontAlgn="b"/>
                      <a:r>
                        <a:rPr lang="en-US" sz="1100" u="none" strike="noStrike">
                          <a:effectLst/>
                        </a:rPr>
                        <a:t>700</a:t>
                      </a:r>
                      <a:endParaRPr lang="en-US" sz="1100" b="1" i="0" u="none" strike="noStrike">
                        <a:solidFill>
                          <a:srgbClr val="000000"/>
                        </a:solidFill>
                        <a:effectLst/>
                        <a:latin typeface="Calibri" panose="020F0502020204030204" pitchFamily="34" charset="0"/>
                      </a:endParaRPr>
                    </a:p>
                  </a:txBody>
                  <a:tcPr marL="7566" marR="7566" marT="7566" marB="0" anchor="b"/>
                </a:tc>
                <a:tc gridSpan="2">
                  <a:txBody>
                    <a:bodyPr/>
                    <a:lstStyle/>
                    <a:p>
                      <a:pPr algn="ctr" fontAlgn="b"/>
                      <a:r>
                        <a:rPr lang="ka-GE" sz="1100" u="none" strike="noStrike" dirty="0">
                          <a:effectLst/>
                          <a:latin typeface="Sylfaen" panose="010A0502050306030303" pitchFamily="18" charset="0"/>
                        </a:rPr>
                        <a:t>გათანაბრებული (ზურგის მუშაკი)</a:t>
                      </a:r>
                      <a:endParaRPr lang="ka-GE" sz="1100" b="1" i="0" u="none" strike="noStrike" dirty="0">
                        <a:solidFill>
                          <a:srgbClr val="000000"/>
                        </a:solidFill>
                        <a:effectLst/>
                        <a:latin typeface="Sylfaen" panose="010A0502050306030303" pitchFamily="18" charset="0"/>
                      </a:endParaRPr>
                    </a:p>
                  </a:txBody>
                  <a:tcPr marL="7566" marR="7566" marT="7566" marB="0" anchor="b"/>
                </a:tc>
                <a:tc hMerge="1">
                  <a:txBody>
                    <a:bodyPr/>
                    <a:lstStyle/>
                    <a:p>
                      <a:endParaRPr lang="en-US"/>
                    </a:p>
                  </a:txBody>
                  <a:tcPr/>
                </a:tc>
                <a:tc>
                  <a:txBody>
                    <a:bodyPr/>
                    <a:lstStyle/>
                    <a:p>
                      <a:pPr algn="ctr" fontAlgn="b"/>
                      <a:r>
                        <a:rPr lang="en-US" sz="1100" u="none" strike="noStrike" dirty="0">
                          <a:effectLst/>
                          <a:latin typeface="Sylfaen" panose="010A0502050306030303" pitchFamily="18" charset="0"/>
                        </a:rPr>
                        <a:t>1759</a:t>
                      </a:r>
                      <a:endParaRPr lang="en-US" sz="1100" b="1" i="0" u="none" strike="noStrike" dirty="0">
                        <a:solidFill>
                          <a:srgbClr val="000000"/>
                        </a:solidFill>
                        <a:effectLst/>
                        <a:latin typeface="Sylfaen" panose="010A0502050306030303" pitchFamily="18" charset="0"/>
                      </a:endParaRPr>
                    </a:p>
                  </a:txBody>
                  <a:tcPr marL="7566" marR="7566" marT="7566" marB="0" anchor="b"/>
                </a:tc>
                <a:extLst>
                  <a:ext uri="{0D108BD9-81ED-4DB2-BD59-A6C34878D82A}">
                    <a16:rowId xmlns:a16="http://schemas.microsoft.com/office/drawing/2014/main" val="10029"/>
                  </a:ext>
                </a:extLst>
              </a:tr>
              <a:tr h="226985">
                <a:tc>
                  <a:txBody>
                    <a:bodyPr/>
                    <a:lstStyle/>
                    <a:p>
                      <a:pPr algn="ctr" fontAlgn="b"/>
                      <a:r>
                        <a:rPr lang="en-US" sz="1100" u="none" strike="noStrike">
                          <a:effectLst/>
                        </a:rPr>
                        <a:t> </a:t>
                      </a:r>
                      <a:endParaRPr lang="en-US" sz="1100" b="1" i="0" u="none" strike="noStrike">
                        <a:solidFill>
                          <a:srgbClr val="000000"/>
                        </a:solidFill>
                        <a:effectLst/>
                        <a:latin typeface="Calibri" panose="020F0502020204030204" pitchFamily="34"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 </a:t>
                      </a:r>
                      <a:endParaRPr lang="en-US" sz="1100" b="1" i="0" u="none" strike="noStrike" dirty="0">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a:effectLst/>
                          <a:latin typeface="Sylfaen" panose="010A0502050306030303" pitchFamily="18" charset="0"/>
                        </a:rPr>
                        <a:t> </a:t>
                      </a:r>
                      <a:endParaRPr lang="en-US" sz="1100" b="1" i="0" u="none" strike="noStrike">
                        <a:solidFill>
                          <a:srgbClr val="000000"/>
                        </a:solidFill>
                        <a:effectLst/>
                        <a:latin typeface="Sylfaen" panose="010A0502050306030303" pitchFamily="18" charset="0"/>
                      </a:endParaRPr>
                    </a:p>
                  </a:txBody>
                  <a:tcPr marL="7566" marR="7566" marT="7566" marB="0" anchor="b"/>
                </a:tc>
                <a:tc>
                  <a:txBody>
                    <a:bodyPr/>
                    <a:lstStyle/>
                    <a:p>
                      <a:pPr algn="ctr" fontAlgn="b"/>
                      <a:r>
                        <a:rPr lang="en-US" sz="1100" u="none" strike="noStrike" dirty="0">
                          <a:effectLst/>
                          <a:latin typeface="Sylfaen" panose="010A0502050306030303" pitchFamily="18" charset="0"/>
                        </a:rPr>
                        <a:t>14023</a:t>
                      </a:r>
                      <a:endParaRPr lang="en-US" sz="1100" b="1" i="0" u="none" strike="noStrike" dirty="0">
                        <a:solidFill>
                          <a:srgbClr val="000000"/>
                        </a:solidFill>
                        <a:effectLst/>
                        <a:latin typeface="Sylfaen" panose="010A0502050306030303" pitchFamily="18" charset="0"/>
                      </a:endParaRPr>
                    </a:p>
                  </a:txBody>
                  <a:tcPr marL="7566" marR="7566" marT="7566" marB="0" anchor="b"/>
                </a:tc>
                <a:extLst>
                  <a:ext uri="{0D108BD9-81ED-4DB2-BD59-A6C34878D82A}">
                    <a16:rowId xmlns:a16="http://schemas.microsoft.com/office/drawing/2014/main" val="10030"/>
                  </a:ext>
                </a:extLst>
              </a:tr>
              <a:tr h="249683">
                <a:tc gridSpan="3">
                  <a:txBody>
                    <a:bodyPr/>
                    <a:lstStyle/>
                    <a:p>
                      <a:pPr algn="r" fontAlgn="ctr"/>
                      <a:r>
                        <a:rPr lang="ka-GE" sz="1200" u="none" strike="noStrike" dirty="0">
                          <a:effectLst/>
                          <a:latin typeface="Sylfaen" panose="010A0502050306030303" pitchFamily="18" charset="0"/>
                        </a:rPr>
                        <a:t>სულ</a:t>
                      </a:r>
                      <a:endParaRPr lang="ka-GE" sz="1200" b="1" i="0" u="none" strike="noStrike" dirty="0">
                        <a:solidFill>
                          <a:srgbClr val="000000"/>
                        </a:solidFill>
                        <a:effectLst/>
                        <a:latin typeface="Sylfaen" panose="010A0502050306030303" pitchFamily="18" charset="0"/>
                      </a:endParaRPr>
                    </a:p>
                  </a:txBody>
                  <a:tcPr marL="7566" marR="7566" marT="7566" marB="0" anchor="ctr"/>
                </a:tc>
                <a:tc hMerge="1">
                  <a:txBody>
                    <a:bodyPr/>
                    <a:lstStyle/>
                    <a:p>
                      <a:endParaRPr lang="en-US"/>
                    </a:p>
                  </a:txBody>
                  <a:tcPr/>
                </a:tc>
                <a:tc hMerge="1">
                  <a:txBody>
                    <a:bodyPr/>
                    <a:lstStyle/>
                    <a:p>
                      <a:endParaRPr lang="en-US"/>
                    </a:p>
                  </a:txBody>
                  <a:tcPr/>
                </a:tc>
                <a:tc>
                  <a:txBody>
                    <a:bodyPr/>
                    <a:lstStyle/>
                    <a:p>
                      <a:pPr algn="ctr" fontAlgn="b"/>
                      <a:r>
                        <a:rPr lang="en-US" sz="1200" u="none" strike="noStrike" dirty="0">
                          <a:effectLst/>
                          <a:latin typeface="Sylfaen" panose="010A0502050306030303" pitchFamily="18" charset="0"/>
                        </a:rPr>
                        <a:t>68576</a:t>
                      </a:r>
                      <a:endParaRPr lang="en-US" sz="1200" b="1" i="0" u="none" strike="noStrike" dirty="0">
                        <a:solidFill>
                          <a:srgbClr val="000000"/>
                        </a:solidFill>
                        <a:effectLst/>
                        <a:latin typeface="Sylfaen" panose="010A0502050306030303" pitchFamily="18" charset="0"/>
                      </a:endParaRPr>
                    </a:p>
                  </a:txBody>
                  <a:tcPr marL="7566" marR="7566" marT="7566" marB="0" anchor="b"/>
                </a:tc>
                <a:extLst>
                  <a:ext uri="{0D108BD9-81ED-4DB2-BD59-A6C34878D82A}">
                    <a16:rowId xmlns:a16="http://schemas.microsoft.com/office/drawing/2014/main" val="10031"/>
                  </a:ext>
                </a:extLst>
              </a:tr>
            </a:tbl>
          </a:graphicData>
        </a:graphic>
      </p:graphicFrame>
      <p:sp>
        <p:nvSpPr>
          <p:cNvPr id="3" name="Номер слайда 6"/>
          <p:cNvSpPr>
            <a:spLocks noGrp="1"/>
          </p:cNvSpPr>
          <p:nvPr>
            <p:ph type="sldNum" sz="quarter" idx="12"/>
          </p:nvPr>
        </p:nvSpPr>
        <p:spPr>
          <a:xfrm>
            <a:off x="8077199" y="0"/>
            <a:ext cx="1066800" cy="329184"/>
          </a:xfrm>
        </p:spPr>
        <p:txBody>
          <a:bodyPr/>
          <a:lstStyle/>
          <a:p>
            <a:pPr algn="r"/>
            <a:r>
              <a:rPr lang="ka-GE" sz="1200" b="0" dirty="0">
                <a:solidFill>
                  <a:schemeClr val="bg1"/>
                </a:solidFill>
              </a:rPr>
              <a:t>7</a:t>
            </a:r>
            <a:endParaRPr lang="en-US" sz="1200" b="0" dirty="0">
              <a:solidFill>
                <a:schemeClr val="bg1"/>
              </a:solidFill>
            </a:endParaRPr>
          </a:p>
        </p:txBody>
      </p:sp>
    </p:spTree>
    <p:extLst>
      <p:ext uri="{BB962C8B-B14F-4D97-AF65-F5344CB8AC3E}">
        <p14:creationId xmlns:p14="http://schemas.microsoft.com/office/powerpoint/2010/main" val="567982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94467" y="728133"/>
            <a:ext cx="4309533" cy="558800"/>
          </a:xfrm>
        </p:spPr>
        <p:txBody>
          <a:bodyPr>
            <a:normAutofit fontScale="90000"/>
          </a:bodyPr>
          <a:lstStyle/>
          <a:p>
            <a:pPr algn="ctr"/>
            <a:r>
              <a:rPr lang="ka-GE" sz="1600" dirty="0" smtClean="0"/>
              <a:t>ვეტერანების რაოდენობა რეგიონების მიხედვით</a:t>
            </a:r>
            <a:r>
              <a:rPr lang="ka-GE" sz="2800" dirty="0" smtClean="0"/>
              <a:t/>
            </a:r>
            <a:br>
              <a:rPr lang="ka-GE" sz="2800" dirty="0" smtClean="0"/>
            </a:br>
            <a:endParaRPr lang="en-US" sz="1600"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2737238759"/>
              </p:ext>
            </p:extLst>
          </p:nvPr>
        </p:nvGraphicFramePr>
        <p:xfrm>
          <a:off x="279400" y="1205753"/>
          <a:ext cx="8432800" cy="5164666"/>
        </p:xfrm>
        <a:graphic>
          <a:graphicData uri="http://schemas.openxmlformats.org/drawingml/2006/table">
            <a:tbl>
              <a:tblPr firstRow="1" bandRow="1">
                <a:tableStyleId>{5C22544A-7EE6-4342-B048-85BDC9FD1C3A}</a:tableStyleId>
              </a:tblPr>
              <a:tblGrid>
                <a:gridCol w="4244590">
                  <a:extLst>
                    <a:ext uri="{9D8B030D-6E8A-4147-A177-3AD203B41FA5}">
                      <a16:colId xmlns:a16="http://schemas.microsoft.com/office/drawing/2014/main" val="20000"/>
                    </a:ext>
                  </a:extLst>
                </a:gridCol>
                <a:gridCol w="4188210">
                  <a:extLst>
                    <a:ext uri="{9D8B030D-6E8A-4147-A177-3AD203B41FA5}">
                      <a16:colId xmlns:a16="http://schemas.microsoft.com/office/drawing/2014/main" val="20001"/>
                    </a:ext>
                  </a:extLst>
                </a:gridCol>
              </a:tblGrid>
              <a:tr h="397282">
                <a:tc>
                  <a:txBody>
                    <a:bodyPr/>
                    <a:lstStyle/>
                    <a:p>
                      <a:r>
                        <a:rPr lang="ka-GE" sz="1200" dirty="0" smtClean="0"/>
                        <a:t>რეგიონი</a:t>
                      </a:r>
                      <a:endParaRPr lang="en-US" sz="1200" dirty="0"/>
                    </a:p>
                  </a:txBody>
                  <a:tcPr anchor="ctr"/>
                </a:tc>
                <a:tc>
                  <a:txBody>
                    <a:bodyPr/>
                    <a:lstStyle/>
                    <a:p>
                      <a:pPr algn="ctr"/>
                      <a:r>
                        <a:rPr lang="ka-GE" sz="1200" dirty="0" smtClean="0"/>
                        <a:t>რაოდენობა</a:t>
                      </a:r>
                      <a:endParaRPr lang="en-US" sz="1200" dirty="0"/>
                    </a:p>
                  </a:txBody>
                  <a:tcPr anchor="ctr"/>
                </a:tc>
                <a:extLst>
                  <a:ext uri="{0D108BD9-81ED-4DB2-BD59-A6C34878D82A}">
                    <a16:rowId xmlns:a16="http://schemas.microsoft.com/office/drawing/2014/main" val="10000"/>
                  </a:ext>
                </a:extLst>
              </a:tr>
              <a:tr h="397282">
                <a:tc>
                  <a:txBody>
                    <a:bodyPr/>
                    <a:lstStyle/>
                    <a:p>
                      <a:r>
                        <a:rPr lang="ka-GE" sz="1200" dirty="0" smtClean="0"/>
                        <a:t>თბილისი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20 246</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1"/>
                  </a:ext>
                </a:extLst>
              </a:tr>
              <a:tr h="397282">
                <a:tc>
                  <a:txBody>
                    <a:bodyPr/>
                    <a:lstStyle/>
                    <a:p>
                      <a:r>
                        <a:rPr lang="ka-GE" sz="1200" dirty="0" smtClean="0"/>
                        <a:t>შიდა ქართლი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9</a:t>
                      </a:r>
                      <a:r>
                        <a:rPr lang="en-US" sz="1100" b="1" i="0" u="none" strike="noStrike" baseline="0" dirty="0" smtClean="0">
                          <a:solidFill>
                            <a:schemeClr val="tx1"/>
                          </a:solidFill>
                          <a:effectLst/>
                          <a:latin typeface="Calibri" panose="020F0502020204030204" pitchFamily="34" charset="0"/>
                        </a:rPr>
                        <a:t> 355</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2"/>
                  </a:ext>
                </a:extLst>
              </a:tr>
              <a:tr h="397282">
                <a:tc>
                  <a:txBody>
                    <a:bodyPr/>
                    <a:lstStyle/>
                    <a:p>
                      <a:r>
                        <a:rPr lang="ka-GE" sz="1200" dirty="0" smtClean="0"/>
                        <a:t>ქვემო ქართლი</a:t>
                      </a:r>
                      <a:endParaRPr lang="en-US" sz="1200" dirty="0"/>
                    </a:p>
                  </a:txBody>
                  <a:tcPr anchor="ctr"/>
                </a:tc>
                <a:tc>
                  <a:txBody>
                    <a:bodyPr/>
                    <a:lstStyle/>
                    <a:p>
                      <a:pPr algn="ctr" fontAlgn="ctr"/>
                      <a:r>
                        <a:rPr lang="ka-GE" sz="1100" b="1" i="0" u="none" strike="noStrike" dirty="0" smtClean="0">
                          <a:solidFill>
                            <a:schemeClr val="tx1"/>
                          </a:solidFill>
                          <a:effectLst/>
                          <a:latin typeface="Calibri" panose="020F0502020204030204" pitchFamily="34" charset="0"/>
                        </a:rPr>
                        <a:t>3</a:t>
                      </a:r>
                      <a:r>
                        <a:rPr lang="en-US" sz="1100" b="1" i="0" u="none" strike="noStrike" dirty="0" smtClean="0">
                          <a:solidFill>
                            <a:schemeClr val="tx1"/>
                          </a:solidFill>
                          <a:effectLst/>
                          <a:latin typeface="Calibri" panose="020F0502020204030204" pitchFamily="34" charset="0"/>
                        </a:rPr>
                        <a:t> </a:t>
                      </a:r>
                      <a:r>
                        <a:rPr lang="ka-GE" sz="1100" b="1" i="0" u="none" strike="noStrike" dirty="0" smtClean="0">
                          <a:solidFill>
                            <a:schemeClr val="tx1"/>
                          </a:solidFill>
                          <a:effectLst/>
                          <a:latin typeface="Calibri" panose="020F0502020204030204" pitchFamily="34" charset="0"/>
                        </a:rPr>
                        <a:t>8</a:t>
                      </a:r>
                      <a:r>
                        <a:rPr lang="en-US" sz="1100" b="1" i="0" u="none" strike="noStrike" dirty="0" smtClean="0">
                          <a:solidFill>
                            <a:schemeClr val="tx1"/>
                          </a:solidFill>
                          <a:effectLst/>
                          <a:latin typeface="Calibri" panose="020F0502020204030204" pitchFamily="34" charset="0"/>
                        </a:rPr>
                        <a:t>23</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3"/>
                  </a:ext>
                </a:extLst>
              </a:tr>
              <a:tr h="397282">
                <a:tc>
                  <a:txBody>
                    <a:bodyPr/>
                    <a:lstStyle/>
                    <a:p>
                      <a:r>
                        <a:rPr lang="ka-GE" sz="1200" dirty="0" smtClean="0"/>
                        <a:t>კახეთი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3</a:t>
                      </a:r>
                      <a:r>
                        <a:rPr lang="en-US" sz="1100" b="1" i="0" u="none" strike="noStrike" baseline="0" dirty="0" smtClean="0">
                          <a:solidFill>
                            <a:schemeClr val="tx1"/>
                          </a:solidFill>
                          <a:effectLst/>
                          <a:latin typeface="Calibri" panose="020F0502020204030204" pitchFamily="34" charset="0"/>
                        </a:rPr>
                        <a:t> 567</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4"/>
                  </a:ext>
                </a:extLst>
              </a:tr>
              <a:tr h="397282">
                <a:tc>
                  <a:txBody>
                    <a:bodyPr/>
                    <a:lstStyle/>
                    <a:p>
                      <a:r>
                        <a:rPr lang="ka-GE" sz="1200" dirty="0" smtClean="0"/>
                        <a:t>მცხეთა</a:t>
                      </a:r>
                      <a:r>
                        <a:rPr lang="ka-GE" sz="1200" baseline="0" dirty="0" smtClean="0"/>
                        <a:t> - მთიანეთი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1 4</a:t>
                      </a:r>
                      <a:r>
                        <a:rPr lang="ka-GE" sz="1100" b="1" i="0" u="none" strike="noStrike" dirty="0" smtClean="0">
                          <a:solidFill>
                            <a:schemeClr val="tx1"/>
                          </a:solidFill>
                          <a:effectLst/>
                          <a:latin typeface="Calibri" panose="020F0502020204030204" pitchFamily="34" charset="0"/>
                        </a:rPr>
                        <a:t>53</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5"/>
                  </a:ext>
                </a:extLst>
              </a:tr>
              <a:tr h="397282">
                <a:tc>
                  <a:txBody>
                    <a:bodyPr/>
                    <a:lstStyle/>
                    <a:p>
                      <a:r>
                        <a:rPr lang="ka-GE" sz="1200" dirty="0" smtClean="0"/>
                        <a:t>სამცხე - ჯავახეთი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2</a:t>
                      </a:r>
                      <a:r>
                        <a:rPr lang="en-US" sz="1100" b="1" i="0" u="none" strike="noStrike" baseline="0" dirty="0" smtClean="0">
                          <a:solidFill>
                            <a:schemeClr val="tx1"/>
                          </a:solidFill>
                          <a:effectLst/>
                          <a:latin typeface="Calibri" panose="020F0502020204030204" pitchFamily="34" charset="0"/>
                        </a:rPr>
                        <a:t> 322</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6"/>
                  </a:ext>
                </a:extLst>
              </a:tr>
              <a:tr h="397282">
                <a:tc>
                  <a:txBody>
                    <a:bodyPr/>
                    <a:lstStyle/>
                    <a:p>
                      <a:r>
                        <a:rPr lang="ka-GE" sz="1200" dirty="0" smtClean="0"/>
                        <a:t>იმერეთი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7</a:t>
                      </a:r>
                      <a:r>
                        <a:rPr lang="en-US" sz="1100" b="1" i="0" u="none" strike="noStrike" baseline="0" dirty="0" smtClean="0">
                          <a:solidFill>
                            <a:schemeClr val="tx1"/>
                          </a:solidFill>
                          <a:effectLst/>
                          <a:latin typeface="Calibri" panose="020F0502020204030204" pitchFamily="34" charset="0"/>
                        </a:rPr>
                        <a:t> 165</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7"/>
                  </a:ext>
                </a:extLst>
              </a:tr>
              <a:tr h="397282">
                <a:tc>
                  <a:txBody>
                    <a:bodyPr/>
                    <a:lstStyle/>
                    <a:p>
                      <a:r>
                        <a:rPr lang="ka-GE" sz="1200" dirty="0" smtClean="0"/>
                        <a:t>გურია</a:t>
                      </a:r>
                      <a:endParaRPr lang="en-US" sz="1200" dirty="0"/>
                    </a:p>
                  </a:txBody>
                  <a:tcPr anchor="ctr"/>
                </a:tc>
                <a:tc>
                  <a:txBody>
                    <a:bodyPr/>
                    <a:lstStyle/>
                    <a:p>
                      <a:pPr algn="ctr" fontAlgn="ctr"/>
                      <a:r>
                        <a:rPr lang="ka-GE" sz="1100" b="1" i="0" u="none" strike="noStrike" dirty="0" smtClean="0">
                          <a:solidFill>
                            <a:schemeClr val="tx1"/>
                          </a:solidFill>
                          <a:effectLst/>
                          <a:latin typeface="Calibri" panose="020F0502020204030204" pitchFamily="34" charset="0"/>
                        </a:rPr>
                        <a:t>1</a:t>
                      </a:r>
                      <a:r>
                        <a:rPr lang="en-US" sz="1100" b="1" i="0" u="none" strike="noStrike" baseline="0" dirty="0" smtClean="0">
                          <a:solidFill>
                            <a:schemeClr val="tx1"/>
                          </a:solidFill>
                          <a:effectLst/>
                          <a:latin typeface="Calibri" panose="020F0502020204030204" pitchFamily="34" charset="0"/>
                        </a:rPr>
                        <a:t> 590</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8"/>
                  </a:ext>
                </a:extLst>
              </a:tr>
              <a:tr h="397282">
                <a:tc>
                  <a:txBody>
                    <a:bodyPr/>
                    <a:lstStyle/>
                    <a:p>
                      <a:r>
                        <a:rPr lang="ka-GE" sz="1200" dirty="0" smtClean="0"/>
                        <a:t>რაჭა - ლეჩხუმი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507</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9"/>
                  </a:ext>
                </a:extLst>
              </a:tr>
              <a:tr h="397282">
                <a:tc>
                  <a:txBody>
                    <a:bodyPr/>
                    <a:lstStyle/>
                    <a:p>
                      <a:r>
                        <a:rPr lang="ka-GE" sz="1200" dirty="0" smtClean="0"/>
                        <a:t>სამეგრელო -ზემო სვანეთი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3 </a:t>
                      </a:r>
                      <a:r>
                        <a:rPr lang="ka-GE" sz="1100" b="1" i="0" u="none" strike="noStrike" dirty="0" smtClean="0">
                          <a:solidFill>
                            <a:schemeClr val="tx1"/>
                          </a:solidFill>
                          <a:effectLst/>
                          <a:latin typeface="Calibri" panose="020F0502020204030204" pitchFamily="34" charset="0"/>
                        </a:rPr>
                        <a:t>287</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10"/>
                  </a:ext>
                </a:extLst>
              </a:tr>
              <a:tr h="397282">
                <a:tc>
                  <a:txBody>
                    <a:bodyPr/>
                    <a:lstStyle/>
                    <a:p>
                      <a:r>
                        <a:rPr lang="ka-GE" sz="1200" dirty="0" smtClean="0"/>
                        <a:t>აჭარა</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4 081</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11"/>
                  </a:ext>
                </a:extLst>
              </a:tr>
              <a:tr h="397282">
                <a:tc>
                  <a:txBody>
                    <a:bodyPr/>
                    <a:lstStyle/>
                    <a:p>
                      <a:r>
                        <a:rPr lang="ka-GE" sz="1200" dirty="0" smtClean="0"/>
                        <a:t>აფხაზეთიდან დევნილი ვეტერანები</a:t>
                      </a:r>
                      <a:endParaRPr lang="en-US" sz="1200" dirty="0"/>
                    </a:p>
                  </a:txBody>
                  <a:tcPr anchor="ctr"/>
                </a:tc>
                <a:tc>
                  <a:txBody>
                    <a:bodyPr/>
                    <a:lstStyle/>
                    <a:p>
                      <a:pPr marL="0" algn="ctr" defTabSz="914400" rtl="0" eaLnBrk="1" fontAlgn="ctr" latinLnBrk="0" hangingPunct="1"/>
                      <a:r>
                        <a:rPr lang="en-US" sz="1100" b="1" i="0" u="none" strike="noStrike" kern="1200" dirty="0" smtClean="0">
                          <a:solidFill>
                            <a:schemeClr val="tx1"/>
                          </a:solidFill>
                          <a:effectLst/>
                          <a:latin typeface="Calibri" panose="020F0502020204030204" pitchFamily="34" charset="0"/>
                          <a:ea typeface="+mn-ea"/>
                          <a:cs typeface="+mn-cs"/>
                        </a:rPr>
                        <a:t>1</a:t>
                      </a:r>
                      <a:r>
                        <a:rPr lang="ka-GE" sz="1100" b="1" i="0" u="none" strike="noStrike" kern="1200" dirty="0" smtClean="0">
                          <a:solidFill>
                            <a:schemeClr val="tx1"/>
                          </a:solidFill>
                          <a:effectLst/>
                          <a:latin typeface="Calibri" panose="020F0502020204030204" pitchFamily="34" charset="0"/>
                          <a:ea typeface="+mn-ea"/>
                          <a:cs typeface="+mn-cs"/>
                        </a:rPr>
                        <a:t>2 211</a:t>
                      </a:r>
                      <a:endParaRPr lang="en-US" sz="1100" b="1" i="0" u="none" strike="noStrike" kern="1200" dirty="0">
                        <a:solidFill>
                          <a:schemeClr val="tx1"/>
                        </a:solidFill>
                        <a:effectLst/>
                        <a:latin typeface="Calibri" panose="020F0502020204030204" pitchFamily="34" charset="0"/>
                        <a:ea typeface="+mn-ea"/>
                        <a:cs typeface="+mn-cs"/>
                      </a:endParaRPr>
                    </a:p>
                  </a:txBody>
                  <a:tcPr marL="9525" marR="9525" marT="9525" marB="0" anchor="ctr"/>
                </a:tc>
                <a:extLst>
                  <a:ext uri="{0D108BD9-81ED-4DB2-BD59-A6C34878D82A}">
                    <a16:rowId xmlns:a16="http://schemas.microsoft.com/office/drawing/2014/main" val="10012"/>
                  </a:ext>
                </a:extLst>
              </a:tr>
            </a:tbl>
          </a:graphicData>
        </a:graphic>
      </p:graphicFrame>
      <p:sp>
        <p:nvSpPr>
          <p:cNvPr id="8"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a:solidFill>
                  <a:schemeClr val="tx1"/>
                </a:solidFill>
              </a:rPr>
              <a:t>8</a:t>
            </a:r>
            <a:endParaRPr lang="en-US" sz="1200" b="0" dirty="0">
              <a:solidFill>
                <a:schemeClr val="tx1"/>
              </a:solidFill>
            </a:endParaRPr>
          </a:p>
        </p:txBody>
      </p:sp>
    </p:spTree>
    <p:extLst>
      <p:ext uri="{BB962C8B-B14F-4D97-AF65-F5344CB8AC3E}">
        <p14:creationId xmlns:p14="http://schemas.microsoft.com/office/powerpoint/2010/main" val="7885197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1">
  <a:themeElements>
    <a:clrScheme name="Другая 2">
      <a:dk1>
        <a:srgbClr val="003E6C"/>
      </a:dk1>
      <a:lt1>
        <a:srgbClr val="FFFFFF"/>
      </a:lt1>
      <a:dk2>
        <a:srgbClr val="003E6C"/>
      </a:dk2>
      <a:lt2>
        <a:srgbClr val="FFFFFF"/>
      </a:lt2>
      <a:accent1>
        <a:srgbClr val="003E6C"/>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Тема1" id="{5526E35A-BE3D-4F6D-B3F6-42CBF2C70A0C}" vid="{0768BBCA-49F5-478D-9903-334905E37777}"/>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2016 წლის ანგარიში</Template>
  <TotalTime>31844</TotalTime>
  <Words>3823</Words>
  <Application>Microsoft Office PowerPoint</Application>
  <PresentationFormat>On-screen Show (4:3)</PresentationFormat>
  <Paragraphs>831</Paragraphs>
  <Slides>41</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Arial</vt:lpstr>
      <vt:lpstr>Calibri</vt:lpstr>
      <vt:lpstr>Sylfaen</vt:lpstr>
      <vt:lpstr>Sylfaen_PDF_Subset</vt:lpstr>
      <vt:lpstr>Symbol</vt:lpstr>
      <vt:lpstr>Times New Roman</vt:lpstr>
      <vt:lpstr>Wingdings</vt:lpstr>
      <vt:lpstr>Тема1</vt:lpstr>
      <vt:lpstr>ვეტერანების საქმეთა სახელმწიფო სამსახურის 2019 წლის შესრულებული სამუშაოს ანგარიში</vt:lpstr>
      <vt:lpstr>შესავალი</vt:lpstr>
      <vt:lpstr>PowerPoint Presentation</vt:lpstr>
      <vt:lpstr>PowerPoint Presentation</vt:lpstr>
      <vt:lpstr>სსიპ ვეტერანების საქმეთა სახელმწიფო სამსახურის შექმნის მიზანი </vt:lpstr>
      <vt:lpstr>PowerPoint Presentation</vt:lpstr>
      <vt:lpstr>დღეისათვის სსიპ ვეტერანების საქმეთა სახელმწიფო სამსახურში რეგისტრირებულია: </vt:lpstr>
      <vt:lpstr>PowerPoint Presentation</vt:lpstr>
      <vt:lpstr>ვეტერანების რაოდენობა რეგიონების მიხედვით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საზოგადოებასთან ურთიერთობის განყოფილება</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რეგიონული მართვის დეპარტამენტის , რაიონული და რეგიონული წარმოამადგენლების და მუნიციპალიტატების კოორდინირებული მუშაობის შედეგად მიღებული მონაცემები</vt:lpstr>
      <vt:lpstr>PowerPoint Presentation</vt:lpstr>
      <vt:lpstr>PowerPoint Presentation</vt:lpstr>
      <vt:lpstr>PowerPoint Presentation</vt:lpstr>
      <vt:lpstr>PowerPoint Presentation</vt:lpstr>
      <vt:lpstr>PowerPoint Presentation</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ვეტერანების საქმეთა სახელმწიფო სამსახურის 2016 წლის შესრულებული სამუშაოს ანგარიში</dc:title>
  <dc:creator>User</dc:creator>
  <cp:lastModifiedBy>Mariam</cp:lastModifiedBy>
  <cp:revision>402</cp:revision>
  <cp:lastPrinted>2020-01-24T07:06:45Z</cp:lastPrinted>
  <dcterms:created xsi:type="dcterms:W3CDTF">2018-06-20T10:29:52Z</dcterms:created>
  <dcterms:modified xsi:type="dcterms:W3CDTF">2020-04-22T16:00:11Z</dcterms:modified>
</cp:coreProperties>
</file>