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968" r:id="rId1"/>
  </p:sldMasterIdLst>
  <p:notesMasterIdLst>
    <p:notesMasterId r:id="rId39"/>
  </p:notesMasterIdLst>
  <p:sldIdLst>
    <p:sldId id="256" r:id="rId2"/>
    <p:sldId id="299" r:id="rId3"/>
    <p:sldId id="300" r:id="rId4"/>
    <p:sldId id="301" r:id="rId5"/>
    <p:sldId id="302" r:id="rId6"/>
    <p:sldId id="303" r:id="rId7"/>
    <p:sldId id="304" r:id="rId8"/>
    <p:sldId id="341" r:id="rId9"/>
    <p:sldId id="342" r:id="rId10"/>
    <p:sldId id="343" r:id="rId11"/>
    <p:sldId id="309" r:id="rId12"/>
    <p:sldId id="307" r:id="rId13"/>
    <p:sldId id="327" r:id="rId14"/>
    <p:sldId id="331" r:id="rId15"/>
    <p:sldId id="259" r:id="rId16"/>
    <p:sldId id="347" r:id="rId17"/>
    <p:sldId id="265" r:id="rId18"/>
    <p:sldId id="322" r:id="rId19"/>
    <p:sldId id="345" r:id="rId20"/>
    <p:sldId id="348" r:id="rId21"/>
    <p:sldId id="267" r:id="rId22"/>
    <p:sldId id="325" r:id="rId23"/>
    <p:sldId id="324" r:id="rId24"/>
    <p:sldId id="270" r:id="rId25"/>
    <p:sldId id="271" r:id="rId26"/>
    <p:sldId id="332" r:id="rId27"/>
    <p:sldId id="289" r:id="rId28"/>
    <p:sldId id="276" r:id="rId29"/>
    <p:sldId id="349" r:id="rId30"/>
    <p:sldId id="293" r:id="rId31"/>
    <p:sldId id="346" r:id="rId32"/>
    <p:sldId id="278" r:id="rId33"/>
    <p:sldId id="279" r:id="rId34"/>
    <p:sldId id="340" r:id="rId35"/>
    <p:sldId id="283" r:id="rId36"/>
    <p:sldId id="311" r:id="rId37"/>
    <p:sldId id="284" r:id="rId3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610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Сред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2DE63D5-997A-4646-A377-4702673A728D}" styleName="Светлый стиль 2 — акцент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7E9639D4-E3E2-4D34-9284-5A2195B3D0D7}" styleName="Светлый стиль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012ECD-51FC-41F1-AA8D-1B2483CD663E}" styleName="Светлый стиль 2 — акцент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Светлый стиль 2 — акцент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531" autoAdjust="0"/>
    <p:restoredTop sz="94660"/>
  </p:normalViewPr>
  <p:slideViewPr>
    <p:cSldViewPr snapToGrid="0">
      <p:cViewPr varScale="1">
        <p:scale>
          <a:sx n="113" d="100"/>
          <a:sy n="113" d="100"/>
        </p:scale>
        <p:origin x="1998"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embeddings/oleObject1.bin"/><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baseline="0">
                <a:solidFill>
                  <a:schemeClr val="dk1">
                    <a:lumMod val="65000"/>
                    <a:lumOff val="35000"/>
                  </a:schemeClr>
                </a:solidFill>
                <a:latin typeface="+mn-lt"/>
                <a:ea typeface="+mn-ea"/>
                <a:cs typeface="+mn-cs"/>
              </a:defRPr>
            </a:pPr>
            <a:r>
              <a:rPr lang="ka-GE" sz="1400" dirty="0">
                <a:solidFill>
                  <a:schemeClr val="accent1"/>
                </a:solidFill>
              </a:rPr>
              <a:t>საქართველოს მოსახლეობისა და ვეტერანების საერთო რაოდენობის პროცენტული მაჩვენებელი</a:t>
            </a:r>
            <a:endParaRPr lang="ru-RU" sz="1400" dirty="0">
              <a:solidFill>
                <a:schemeClr val="accent1"/>
              </a:solidFill>
            </a:endParaRPr>
          </a:p>
        </c:rich>
      </c:tx>
      <c:layout/>
      <c:overlay val="0"/>
      <c:spPr>
        <a:noFill/>
        <a:ln>
          <a:noFill/>
        </a:ln>
        <a:effectLst/>
      </c:spPr>
      <c:txPr>
        <a:bodyPr rot="0" spcFirstLastPara="1" vertOverflow="ellipsis" vert="horz" wrap="square" anchor="ctr" anchorCtr="1"/>
        <a:lstStyle/>
        <a:p>
          <a:pPr>
            <a:defRPr sz="1400" b="1" i="0" u="none" strike="noStrike" kern="1200" baseline="0">
              <a:solidFill>
                <a:schemeClr val="dk1">
                  <a:lumMod val="65000"/>
                  <a:lumOff val="35000"/>
                </a:schemeClr>
              </a:solidFill>
              <a:latin typeface="+mn-lt"/>
              <a:ea typeface="+mn-ea"/>
              <a:cs typeface="+mn-cs"/>
            </a:defRPr>
          </a:pPr>
          <a:endParaRPr lang="en-US"/>
        </a:p>
      </c:txPr>
    </c:title>
    <c:autoTitleDeleted val="0"/>
    <c:plotArea>
      <c:layout>
        <c:manualLayout>
          <c:layoutTarget val="inner"/>
          <c:xMode val="edge"/>
          <c:yMode val="edge"/>
          <c:x val="0"/>
          <c:y val="0.18538147963590756"/>
          <c:w val="1"/>
          <c:h val="0.73358568441033167"/>
        </c:manualLayout>
      </c:layout>
      <c:ofPieChart>
        <c:ofPieType val="pie"/>
        <c:varyColors val="1"/>
        <c:ser>
          <c:idx val="0"/>
          <c:order val="0"/>
          <c:spPr>
            <a:solidFill>
              <a:schemeClr val="accent4"/>
            </a:solidFill>
          </c:spPr>
          <c:dPt>
            <c:idx val="0"/>
            <c:bubble3D val="0"/>
            <c:explosion val="48"/>
            <c:spPr>
              <a:solidFill>
                <a:schemeClr val="accent4"/>
              </a:solidFill>
              <a:ln>
                <a:noFill/>
              </a:ln>
              <a:effectLst>
                <a:outerShdw blurRad="317500" algn="ctr" rotWithShape="0">
                  <a:prstClr val="black">
                    <a:alpha val="25000"/>
                  </a:prstClr>
                </a:outerShdw>
              </a:effectLst>
            </c:spPr>
            <c:extLst xmlns:c16r2="http://schemas.microsoft.com/office/drawing/2015/06/chart">
              <c:ext xmlns:c16="http://schemas.microsoft.com/office/drawing/2014/chart" uri="{C3380CC4-5D6E-409C-BE32-E72D297353CC}">
                <c16:uniqueId val="{00000001-B145-4E4C-979A-7A4BB8018489}"/>
              </c:ext>
            </c:extLst>
          </c:dPt>
          <c:dPt>
            <c:idx val="1"/>
            <c:bubble3D val="0"/>
            <c:explosion val="131"/>
            <c:spPr>
              <a:solidFill>
                <a:schemeClr val="accent2">
                  <a:lumMod val="75000"/>
                </a:schemeClr>
              </a:solidFill>
              <a:ln>
                <a:noFill/>
              </a:ln>
              <a:effectLst>
                <a:outerShdw blurRad="317500" algn="ctr" rotWithShape="0">
                  <a:prstClr val="black">
                    <a:alpha val="25000"/>
                  </a:prstClr>
                </a:outerShdw>
              </a:effectLst>
            </c:spPr>
            <c:extLst xmlns:c16r2="http://schemas.microsoft.com/office/drawing/2015/06/chart">
              <c:ext xmlns:c16="http://schemas.microsoft.com/office/drawing/2014/chart" uri="{C3380CC4-5D6E-409C-BE32-E72D297353CC}">
                <c16:uniqueId val="{00000003-B145-4E4C-979A-7A4BB8018489}"/>
              </c:ext>
            </c:extLst>
          </c:dPt>
          <c:dPt>
            <c:idx val="2"/>
            <c:bubble3D val="0"/>
            <c:spPr>
              <a:solidFill>
                <a:schemeClr val="accent2"/>
              </a:solidFill>
              <a:ln>
                <a:noFill/>
              </a:ln>
              <a:effectLst>
                <a:outerShdw blurRad="317500" algn="ctr" rotWithShape="0">
                  <a:prstClr val="black">
                    <a:alpha val="25000"/>
                  </a:prstClr>
                </a:outerShdw>
              </a:effectLst>
            </c:spPr>
            <c:extLst xmlns:c16r2="http://schemas.microsoft.com/office/drawing/2015/06/chart">
              <c:ext xmlns:c16="http://schemas.microsoft.com/office/drawing/2014/chart" uri="{C3380CC4-5D6E-409C-BE32-E72D297353CC}">
                <c16:uniqueId val="{00000005-B145-4E4C-979A-7A4BB8018489}"/>
              </c:ext>
            </c:extLst>
          </c:dPt>
          <c:dLbls>
            <c:dLbl>
              <c:idx val="1"/>
              <c:layout>
                <c:manualLayout>
                  <c:x val="0.26016536747597702"/>
                  <c:y val="5.3913372951716705E-3"/>
                </c:manualLayout>
              </c:layout>
              <c:dLblPos val="bestFit"/>
              <c:showLegendKey val="0"/>
              <c:showVal val="0"/>
              <c:showCatName val="0"/>
              <c:showSerName val="0"/>
              <c:showPercent val="1"/>
              <c:showBubbleSize val="0"/>
              <c:extLst xmlns:c16r2="http://schemas.microsoft.com/office/drawing/2015/06/chart">
                <c:ext xmlns:c16="http://schemas.microsoft.com/office/drawing/2014/chart" uri="{C3380CC4-5D6E-409C-BE32-E72D297353CC}">
                  <c16:uniqueId val="{00000003-B145-4E4C-979A-7A4BB8018489}"/>
                </c:ex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lt1"/>
                    </a:solidFill>
                    <a:latin typeface="+mn-lt"/>
                    <a:ea typeface="+mn-ea"/>
                    <a:cs typeface="+mn-cs"/>
                  </a:defRPr>
                </a:pPr>
                <a:endParaRPr lang="en-US"/>
              </a:p>
            </c:txPr>
            <c:dLblPos val="inEnd"/>
            <c:showLegendKey val="0"/>
            <c:showVal val="0"/>
            <c:showCatName val="0"/>
            <c:showSerName val="0"/>
            <c:showPercent val="1"/>
            <c:showBubbleSize val="0"/>
            <c:showLeaderLines val="1"/>
            <c:leaderLines>
              <c:spPr>
                <a:ln w="9525" cap="flat" cmpd="sng" algn="ctr">
                  <a:solidFill>
                    <a:schemeClr val="dk1">
                      <a:lumMod val="35000"/>
                      <a:lumOff val="65000"/>
                    </a:schemeClr>
                  </a:solidFill>
                  <a:round/>
                </a:ln>
                <a:effectLst/>
              </c:spPr>
            </c:leaderLines>
            <c:extLst xmlns:c16r2="http://schemas.microsoft.com/office/drawing/2015/06/chart">
              <c:ext xmlns:c15="http://schemas.microsoft.com/office/drawing/2012/chart" uri="{CE6537A1-D6FC-4f65-9D91-7224C49458BB}">
                <c15:layout/>
              </c:ext>
            </c:extLst>
          </c:dLbls>
          <c:cat>
            <c:strRef>
              <c:f>Лист1!$I$6:$I$7</c:f>
              <c:strCache>
                <c:ptCount val="2"/>
                <c:pt idx="0">
                  <c:v>საქართველოს მოსახლეობის საერთო რაოდენობა</c:v>
                </c:pt>
                <c:pt idx="1">
                  <c:v>საქართველოში რეგისტრირებული ვეტერანების საერთო რაოდენობა</c:v>
                </c:pt>
              </c:strCache>
            </c:strRef>
          </c:cat>
          <c:val>
            <c:numRef>
              <c:f>Лист1!$J$6:$J$7</c:f>
              <c:numCache>
                <c:formatCode>General</c:formatCode>
                <c:ptCount val="2"/>
                <c:pt idx="0">
                  <c:v>3718000</c:v>
                </c:pt>
                <c:pt idx="1">
                  <c:v>69281</c:v>
                </c:pt>
              </c:numCache>
            </c:numRef>
          </c:val>
          <c:extLst xmlns:c16r2="http://schemas.microsoft.com/office/drawing/2015/06/chart">
            <c:ext xmlns:c16="http://schemas.microsoft.com/office/drawing/2014/chart" uri="{C3380CC4-5D6E-409C-BE32-E72D297353CC}">
              <c16:uniqueId val="{00000006-B145-4E4C-979A-7A4BB8018489}"/>
            </c:ext>
          </c:extLst>
        </c:ser>
        <c:dLbls>
          <c:dLblPos val="inEnd"/>
          <c:showLegendKey val="0"/>
          <c:showVal val="0"/>
          <c:showCatName val="0"/>
          <c:showSerName val="0"/>
          <c:showPercent val="1"/>
          <c:showBubbleSize val="0"/>
          <c:showLeaderLines val="1"/>
        </c:dLbls>
        <c:gapWidth val="150"/>
        <c:secondPieSize val="75"/>
        <c:serLines>
          <c:spPr>
            <a:ln w="9525" cap="flat" cmpd="sng" algn="ctr">
              <a:solidFill>
                <a:schemeClr val="dk1">
                  <a:lumMod val="35000"/>
                  <a:lumOff val="65000"/>
                </a:schemeClr>
              </a:solidFill>
              <a:round/>
            </a:ln>
            <a:effectLst/>
          </c:spPr>
        </c:serLines>
      </c:ofPieChart>
      <c:spPr>
        <a:noFill/>
        <a:ln>
          <a:noFill/>
        </a:ln>
        <a:effectLst/>
      </c:spPr>
    </c:plotArea>
    <c:legend>
      <c:legendPos val="b"/>
      <c:layout>
        <c:manualLayout>
          <c:xMode val="edge"/>
          <c:yMode val="edge"/>
          <c:x val="0.79193125900998607"/>
          <c:y val="0.12852836282640565"/>
          <c:w val="0.20570714971146137"/>
          <c:h val="0.8697301015083958"/>
        </c:manualLayout>
      </c:layout>
      <c:overlay val="0"/>
      <c:spPr>
        <a:solidFill>
          <a:schemeClr val="lt1">
            <a:alpha val="78000"/>
          </a:schemeClr>
        </a:solidFill>
        <a:ln>
          <a:noFill/>
        </a:ln>
        <a:effectLst/>
      </c:spPr>
      <c:txPr>
        <a:bodyPr rot="0" spcFirstLastPara="1" vertOverflow="ellipsis" vert="horz" wrap="square" anchor="ctr" anchorCtr="1"/>
        <a:lstStyle/>
        <a:p>
          <a:pPr>
            <a:defRPr sz="1200" b="0" i="0" u="none" strike="noStrike" kern="1200" baseline="0">
              <a:solidFill>
                <a:schemeClr val="dk1">
                  <a:lumMod val="65000"/>
                  <a:lumOff val="35000"/>
                </a:schemeClr>
              </a:solidFill>
              <a:latin typeface="+mn-lt"/>
              <a:ea typeface="+mn-ea"/>
              <a:cs typeface="+mn-cs"/>
            </a:defRPr>
          </a:pPr>
          <a:endParaRPr lang="en-US"/>
        </a:p>
      </c:txPr>
    </c:legend>
    <c:plotVisOnly val="1"/>
    <c:dispBlanksAs val="gap"/>
    <c:showDLblsOverMax val="0"/>
  </c:chart>
  <c:spPr>
    <a:pattFill prst="dkDnDiag">
      <a:fgClr>
        <a:schemeClr val="lt1">
          <a:lumMod val="95000"/>
        </a:schemeClr>
      </a:fgClr>
      <a:bgClr>
        <a:schemeClr val="lt1"/>
      </a:bgClr>
    </a:pattFill>
    <a:ln w="9525" cap="flat" cmpd="sng" algn="ctr">
      <a:solidFill>
        <a:schemeClr val="dk1">
          <a:lumMod val="15000"/>
          <a:lumOff val="85000"/>
        </a:schemeClr>
      </a:solid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1">
  <cs:axisTitle>
    <cs:lnRef idx="0"/>
    <cs:fillRef idx="0"/>
    <cs:effectRef idx="0"/>
    <cs:fontRef idx="minor">
      <a:schemeClr val="dk1">
        <a:lumMod val="65000"/>
        <a:lumOff val="35000"/>
      </a:schemeClr>
    </cs:fontRef>
    <cs:defRPr sz="900" kern="1200"/>
  </cs:axisTitle>
  <cs:categoryAxis>
    <cs:lnRef idx="0"/>
    <cs:fillRef idx="0"/>
    <cs:effectRef idx="0"/>
    <cs:fontRef idx="minor">
      <a:schemeClr val="dk1">
        <a:lumMod val="65000"/>
        <a:lumOff val="35000"/>
      </a:schemeClr>
    </cs:fontRef>
    <cs:defRPr sz="900" kern="1200"/>
  </cs:categoryAxis>
  <cs:chartArea>
    <cs:lnRef idx="0"/>
    <cs:fillRef idx="0"/>
    <cs:effectRef idx="0"/>
    <cs:fontRef idx="minor">
      <a:schemeClr val="dk1"/>
    </cs:fontRef>
    <cs:spPr>
      <a:pattFill prst="dkDnDiag">
        <a:fgClr>
          <a:schemeClr val="lt1">
            <a:lumMod val="95000"/>
          </a:schemeClr>
        </a:fgClr>
        <a:bgClr>
          <a:schemeClr val="lt1"/>
        </a:bgClr>
      </a:pattFill>
      <a:ln w="9525" cap="flat" cmpd="sng" algn="ctr">
        <a:solidFill>
          <a:schemeClr val="dk1">
            <a:lumMod val="15000"/>
            <a:lumOff val="8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dk1">
        <a:lumMod val="65000"/>
        <a:lumOff val="35000"/>
      </a:schemeClr>
    </cs:fontRef>
    <cs:spPr>
      <a:solidFill>
        <a:schemeClr val="lt1">
          <a:alpha val="75000"/>
        </a:schemeClr>
      </a:solidFill>
      <a:ln w="9525">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317500" algn="ctr" rotWithShape="0">
          <a:prstClr val="black">
            <a:alpha val="25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20000"/>
          </a:prstClr>
        </a:outerShdw>
      </a:effectLst>
      <a:scene3d>
        <a:camera prst="orthographicFront"/>
        <a:lightRig rig="threePt" dir="t"/>
      </a:scene3d>
      <a:sp3d prstMaterial="matte"/>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noFill/>
      <a:ln w="9525" cap="flat" cmpd="sng" algn="ctr">
        <a:solidFill>
          <a:schemeClr val="dk1">
            <a:lumMod val="15000"/>
            <a:lumOff val="85000"/>
          </a:schemeClr>
        </a:solidFill>
        <a:round/>
      </a:ln>
    </cs:spPr>
    <cs:defRPr sz="900"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65000"/>
            <a:lumOff val="35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65000"/>
            <a:lumOff val="35000"/>
          </a:schemeClr>
        </a:solidFill>
        <a:round/>
      </a:ln>
    </cs:spPr>
  </cs:errorBar>
  <cs:floor>
    <cs:lnRef idx="0"/>
    <cs:fillRef idx="0"/>
    <cs:effectRef idx="0"/>
    <cs:fontRef idx="minor">
      <a:schemeClr val="dk1"/>
    </cs:fontRef>
    <cs:spPr>
      <a:noFill/>
      <a:ln>
        <a:noFill/>
      </a:ln>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50000"/>
            <a:lumOff val="50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spPr>
      <a:solidFill>
        <a:schemeClr val="lt1">
          <a:alpha val="78000"/>
        </a:schemeClr>
      </a:solidFill>
    </cs:spPr>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dk1">
        <a:lumMod val="65000"/>
        <a:lumOff val="35000"/>
      </a:schemeClr>
    </cs:fontRef>
    <cs:defRPr sz="900"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inor">
      <a:schemeClr val="dk1">
        <a:lumMod val="65000"/>
        <a:lumOff val="35000"/>
      </a:schemeClr>
    </cs:fontRef>
    <cs:defRPr sz="1800" b="1" kern="120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solidFill>
      <a:ln w="9525" cap="flat" cmpd="sng" algn="ctr">
        <a:solidFill>
          <a:schemeClr val="dk1">
            <a:lumMod val="65000"/>
            <a:lumOff val="35000"/>
          </a:schemeClr>
        </a:solidFill>
        <a:round/>
      </a:ln>
    </cs:spPr>
  </cs:upBar>
  <cs:valueAxis>
    <cs:lnRef idx="0"/>
    <cs:fillRef idx="0"/>
    <cs:effectRef idx="0"/>
    <cs:fontRef idx="minor">
      <a:schemeClr val="dk1">
        <a:lumMod val="65000"/>
        <a:lumOff val="35000"/>
      </a:schemeClr>
    </cs:fontRef>
    <cs:defRPr sz="900" kern="1200"/>
  </cs:valueAxis>
  <cs:wall>
    <cs:lnRef idx="0"/>
    <cs:fillRef idx="0"/>
    <cs:effectRef idx="0"/>
    <cs:fontRef idx="minor">
      <a:schemeClr val="dk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Дата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3B7A93F4-6603-4E45-804E-3B5175848FDE}" type="datetimeFigureOut">
              <a:rPr lang="en-US" smtClean="0"/>
              <a:t>4/5/2021</a:t>
            </a:fld>
            <a:endParaRPr lang="en-US"/>
          </a:p>
        </p:txBody>
      </p:sp>
      <p:sp>
        <p:nvSpPr>
          <p:cNvPr id="4" name="Образ слайда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Заметки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Нижний колонтитул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Номер слайда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535582F0-BFCF-4714-8680-DF05AC64E554}" type="slidenum">
              <a:rPr lang="en-US" smtClean="0"/>
              <a:t>‹#›</a:t>
            </a:fld>
            <a:endParaRPr lang="en-US"/>
          </a:p>
        </p:txBody>
      </p:sp>
    </p:spTree>
    <p:extLst>
      <p:ext uri="{BB962C8B-B14F-4D97-AF65-F5344CB8AC3E}">
        <p14:creationId xmlns:p14="http://schemas.microsoft.com/office/powerpoint/2010/main" val="2429600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en-US"/>
          </a:p>
        </p:txBody>
      </p:sp>
      <p:sp>
        <p:nvSpPr>
          <p:cNvPr id="4" name="Номер слайда 3"/>
          <p:cNvSpPr>
            <a:spLocks noGrp="1"/>
          </p:cNvSpPr>
          <p:nvPr>
            <p:ph type="sldNum" sz="quarter" idx="10"/>
          </p:nvPr>
        </p:nvSpPr>
        <p:spPr/>
        <p:txBody>
          <a:bodyPr/>
          <a:lstStyle/>
          <a:p>
            <a:fld id="{E369A935-A754-4A80-B907-475CE5484E7D}" type="slidenum">
              <a:rPr lang="en-US" smtClean="0"/>
              <a:t>2</a:t>
            </a:fld>
            <a:endParaRPr lang="en-US"/>
          </a:p>
        </p:txBody>
      </p:sp>
    </p:spTree>
    <p:extLst>
      <p:ext uri="{BB962C8B-B14F-4D97-AF65-F5344CB8AC3E}">
        <p14:creationId xmlns:p14="http://schemas.microsoft.com/office/powerpoint/2010/main" val="2049957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en-US"/>
          </a:p>
        </p:txBody>
      </p:sp>
      <p:sp>
        <p:nvSpPr>
          <p:cNvPr id="4" name="Номер слайда 3"/>
          <p:cNvSpPr>
            <a:spLocks noGrp="1"/>
          </p:cNvSpPr>
          <p:nvPr>
            <p:ph type="sldNum" sz="quarter" idx="10"/>
          </p:nvPr>
        </p:nvSpPr>
        <p:spPr/>
        <p:txBody>
          <a:bodyPr/>
          <a:lstStyle/>
          <a:p>
            <a:fld id="{E369A935-A754-4A80-B907-475CE5484E7D}" type="slidenum">
              <a:rPr lang="en-US" smtClean="0"/>
              <a:t>3</a:t>
            </a:fld>
            <a:endParaRPr lang="en-US"/>
          </a:p>
        </p:txBody>
      </p:sp>
    </p:spTree>
    <p:extLst>
      <p:ext uri="{BB962C8B-B14F-4D97-AF65-F5344CB8AC3E}">
        <p14:creationId xmlns:p14="http://schemas.microsoft.com/office/powerpoint/2010/main" val="12018059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58195BF-1F50-4644-ADF1-247A95548697}" type="slidenum">
              <a:rPr lang="en-US" smtClean="0"/>
              <a:t>11</a:t>
            </a:fld>
            <a:endParaRPr lang="en-US"/>
          </a:p>
        </p:txBody>
      </p:sp>
    </p:spTree>
    <p:extLst>
      <p:ext uri="{BB962C8B-B14F-4D97-AF65-F5344CB8AC3E}">
        <p14:creationId xmlns:p14="http://schemas.microsoft.com/office/powerpoint/2010/main" val="22412635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ru-RU" smtClean="0"/>
              <a:t>Образец заголовка</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8C75A5A8-4503-4838-A3DF-65D267A8EA96}" type="datetimeFigureOut">
              <a:rPr lang="en-US" smtClean="0"/>
              <a:pPr/>
              <a:t>4/5/2021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D4C03E-D798-4179-951E-A5411EAED824}" type="slidenum">
              <a:rPr lang="en-US" smtClean="0"/>
              <a:pPr/>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8C75A5A8-4503-4838-A3DF-65D267A8EA96}" type="datetimeFigureOut">
              <a:rPr lang="en-US" smtClean="0"/>
              <a:pPr/>
              <a:t>4/5/2021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D4C03E-D798-4179-951E-A5411EAED82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C75A5A8-4503-4838-A3DF-65D267A8EA96}" type="datetimeFigureOut">
              <a:rPr lang="en-US" smtClean="0"/>
              <a:pPr/>
              <a:t>4/5/2021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D4C03E-D798-4179-951E-A5411EAED82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8C75A5A8-4503-4838-A3DF-65D267A8EA96}" type="datetimeFigureOut">
              <a:rPr lang="en-US" smtClean="0"/>
              <a:pPr/>
              <a:t>4/5/2021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D4C03E-D798-4179-951E-A5411EAED82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C75A5A8-4503-4838-A3DF-65D267A8EA96}" type="datetimeFigureOut">
              <a:rPr lang="en-US" smtClean="0"/>
              <a:pPr/>
              <a:t>4/5/2021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D4C03E-D798-4179-951E-A5411EAED824}" type="slidenum">
              <a:rPr lang="en-US" smtClean="0"/>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8C75A5A8-4503-4838-A3DF-65D267A8EA96}" type="datetimeFigureOut">
              <a:rPr lang="en-US" smtClean="0"/>
              <a:pPr/>
              <a:t>4/5/2021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D4C03E-D798-4179-951E-A5411EAED82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8C75A5A8-4503-4838-A3DF-65D267A8EA96}" type="datetimeFigureOut">
              <a:rPr lang="en-US" smtClean="0"/>
              <a:pPr/>
              <a:t>4/5/2021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2D4C03E-D798-4179-951E-A5411EAED824}" type="slidenum">
              <a:rPr lang="en-US" smtClean="0"/>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8C75A5A8-4503-4838-A3DF-65D267A8EA96}" type="datetimeFigureOut">
              <a:rPr lang="en-US" smtClean="0"/>
              <a:pPr/>
              <a:t>4/5/2021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2D4C03E-D798-4179-951E-A5411EAED82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75A5A8-4503-4838-A3DF-65D267A8EA96}" type="datetimeFigureOut">
              <a:rPr lang="en-US" smtClean="0"/>
              <a:pPr/>
              <a:t>4/5/2021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2D4C03E-D798-4179-951E-A5411EAED82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8C75A5A8-4503-4838-A3DF-65D267A8EA96}" type="datetimeFigureOut">
              <a:rPr lang="en-US" smtClean="0"/>
              <a:pPr/>
              <a:t>4/5/2021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D4C03E-D798-4179-951E-A5411EAED824}" type="slidenum">
              <a:rPr lang="en-US" smtClean="0"/>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8C75A5A8-4503-4838-A3DF-65D267A8EA96}" type="datetimeFigureOut">
              <a:rPr lang="en-US" smtClean="0"/>
              <a:pPr/>
              <a:t>4/5/2021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D4C03E-D798-4179-951E-A5411EAED82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10000"/>
            <a:lum/>
            <a:extLst>
              <a:ext uri="{BEBA8EAE-BF5A-486C-A8C5-ECC9F3942E4B}">
                <a14:imgProps xmlns:a14="http://schemas.microsoft.com/office/drawing/2010/main">
                  <a14:imgLayer r:embed="rId14">
                    <a14:imgEffect>
                      <a14:saturation sat="400000"/>
                    </a14:imgEffect>
                  </a14:imgLayer>
                </a14:imgProps>
              </a:ext>
            </a:extLst>
          </a:blip>
          <a:srcRect/>
          <a:stretch>
            <a:fillRect l="17000" t="10000" r="17000" b="6000"/>
          </a:stretch>
        </a:blipFill>
        <a:effectLst/>
      </p:bgPr>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8C75A5A8-4503-4838-A3DF-65D267A8EA96}" type="datetimeFigureOut">
              <a:rPr lang="en-US" smtClean="0"/>
              <a:pPr/>
              <a:t>4/5/2021</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E2D4C03E-D798-4179-951E-A5411EAED82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4969" r:id="rId1"/>
    <p:sldLayoutId id="2147484970" r:id="rId2"/>
    <p:sldLayoutId id="2147484971" r:id="rId3"/>
    <p:sldLayoutId id="2147484972" r:id="rId4"/>
    <p:sldLayoutId id="2147484973" r:id="rId5"/>
    <p:sldLayoutId id="2147484974" r:id="rId6"/>
    <p:sldLayoutId id="2147484975" r:id="rId7"/>
    <p:sldLayoutId id="2147484976" r:id="rId8"/>
    <p:sldLayoutId id="2147484977" r:id="rId9"/>
    <p:sldLayoutId id="2147484978" r:id="rId10"/>
    <p:sldLayoutId id="2147484979"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82600" y="389467"/>
            <a:ext cx="7984066" cy="3070226"/>
          </a:xfrm>
        </p:spPr>
        <p:txBody>
          <a:bodyPr/>
          <a:lstStyle/>
          <a:p>
            <a:pPr algn="ctr"/>
            <a:r>
              <a:rPr lang="ka-GE" sz="4000" dirty="0"/>
              <a:t>ვეტერანების საქმეთა სახელმწიფო </a:t>
            </a:r>
            <a:r>
              <a:rPr lang="ka-GE" sz="4000" dirty="0">
                <a:latin typeface="+mn-lt"/>
              </a:rPr>
              <a:t>სამსახურის</a:t>
            </a:r>
            <a:r>
              <a:rPr lang="ka-GE" sz="4000" dirty="0"/>
              <a:t> </a:t>
            </a:r>
            <a:r>
              <a:rPr lang="ka-GE" sz="4000" dirty="0" smtClean="0">
                <a:latin typeface="Sylfaen" panose="010A0502050306030303" pitchFamily="18" charset="0"/>
              </a:rPr>
              <a:t>20</a:t>
            </a:r>
            <a:r>
              <a:rPr lang="en-US" sz="4000" dirty="0" smtClean="0">
                <a:latin typeface="Sylfaen" panose="010A0502050306030303" pitchFamily="18" charset="0"/>
              </a:rPr>
              <a:t>20 </a:t>
            </a:r>
            <a:r>
              <a:rPr lang="ka-GE" sz="4000" dirty="0" smtClean="0">
                <a:latin typeface="Sylfaen" panose="010A0502050306030303" pitchFamily="18" charset="0"/>
              </a:rPr>
              <a:t>წლის</a:t>
            </a:r>
            <a:r>
              <a:rPr lang="ka-GE" sz="4000" dirty="0" smtClean="0"/>
              <a:t/>
            </a:r>
            <a:br>
              <a:rPr lang="ka-GE" sz="4000" dirty="0" smtClean="0"/>
            </a:br>
            <a:r>
              <a:rPr lang="ka-GE" sz="4000" dirty="0" smtClean="0"/>
              <a:t>შესრულებული </a:t>
            </a:r>
            <a:r>
              <a:rPr lang="ka-GE" sz="4000" dirty="0"/>
              <a:t>სამუშაოს ანგარიში</a:t>
            </a:r>
            <a:endParaRPr lang="en-US" sz="4000" dirty="0"/>
          </a:p>
        </p:txBody>
      </p:sp>
      <p:sp>
        <p:nvSpPr>
          <p:cNvPr id="3" name="Подзаголовок 2"/>
          <p:cNvSpPr>
            <a:spLocks noGrp="1"/>
          </p:cNvSpPr>
          <p:nvPr>
            <p:ph type="subTitle" idx="1"/>
          </p:nvPr>
        </p:nvSpPr>
        <p:spPr>
          <a:xfrm>
            <a:off x="1896535" y="6392334"/>
            <a:ext cx="6197600" cy="338667"/>
          </a:xfrm>
        </p:spPr>
        <p:txBody>
          <a:bodyPr>
            <a:normAutofit/>
          </a:bodyPr>
          <a:lstStyle/>
          <a:p>
            <a:r>
              <a:rPr lang="ka-GE" sz="1400" dirty="0">
                <a:solidFill>
                  <a:schemeClr val="tx1"/>
                </a:solidFill>
              </a:rPr>
              <a:t>მომზადებულია </a:t>
            </a:r>
            <a:r>
              <a:rPr lang="ka-GE" sz="1400" dirty="0" smtClean="0">
                <a:solidFill>
                  <a:schemeClr val="tx1"/>
                </a:solidFill>
              </a:rPr>
              <a:t>სააღრიცხვო </a:t>
            </a:r>
            <a:r>
              <a:rPr lang="ka-GE" sz="1400" dirty="0">
                <a:solidFill>
                  <a:schemeClr val="tx1"/>
                </a:solidFill>
              </a:rPr>
              <a:t>- ანალიტიკური განყოფილების მიერ</a:t>
            </a:r>
            <a:endParaRPr lang="en-US" sz="1400" dirty="0">
              <a:solidFill>
                <a:schemeClr val="tx1"/>
              </a:solidFill>
            </a:endParaRPr>
          </a:p>
          <a:p>
            <a:endParaRPr lang="en-US" sz="1400" dirty="0"/>
          </a:p>
        </p:txBody>
      </p:sp>
    </p:spTree>
    <p:extLst>
      <p:ext uri="{BB962C8B-B14F-4D97-AF65-F5344CB8AC3E}">
        <p14:creationId xmlns:p14="http://schemas.microsoft.com/office/powerpoint/2010/main" val="31990592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Таблица 4"/>
          <p:cNvGraphicFramePr>
            <a:graphicFrameLocks noGrp="1"/>
          </p:cNvGraphicFramePr>
          <p:nvPr>
            <p:extLst>
              <p:ext uri="{D42A27DB-BD31-4B8C-83A1-F6EECF244321}">
                <p14:modId xmlns:p14="http://schemas.microsoft.com/office/powerpoint/2010/main" val="2936831868"/>
              </p:ext>
            </p:extLst>
          </p:nvPr>
        </p:nvGraphicFramePr>
        <p:xfrm>
          <a:off x="397933" y="1303866"/>
          <a:ext cx="8314267" cy="4334933"/>
        </p:xfrm>
        <a:graphic>
          <a:graphicData uri="http://schemas.openxmlformats.org/drawingml/2006/table">
            <a:tbl>
              <a:tblPr firstRow="1" bandRow="1">
                <a:tableStyleId>{5C22544A-7EE6-4342-B048-85BDC9FD1C3A}</a:tableStyleId>
              </a:tblPr>
              <a:tblGrid>
                <a:gridCol w="6155267">
                  <a:extLst>
                    <a:ext uri="{9D8B030D-6E8A-4147-A177-3AD203B41FA5}">
                      <a16:colId xmlns="" xmlns:a16="http://schemas.microsoft.com/office/drawing/2014/main" val="20000"/>
                    </a:ext>
                  </a:extLst>
                </a:gridCol>
                <a:gridCol w="2159000">
                  <a:extLst>
                    <a:ext uri="{9D8B030D-6E8A-4147-A177-3AD203B41FA5}">
                      <a16:colId xmlns="" xmlns:a16="http://schemas.microsoft.com/office/drawing/2014/main" val="20001"/>
                    </a:ext>
                  </a:extLst>
                </a:gridCol>
              </a:tblGrid>
              <a:tr h="73910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a-GE" sz="1200" dirty="0" smtClean="0"/>
                        <a:t>ომის</a:t>
                      </a:r>
                      <a:r>
                        <a:rPr lang="ka-GE" sz="1200" baseline="0" dirty="0" smtClean="0"/>
                        <a:t> შედეგად </a:t>
                      </a:r>
                      <a:r>
                        <a:rPr lang="ka-GE" sz="1200" dirty="0" smtClean="0"/>
                        <a:t>შშმ </a:t>
                      </a:r>
                      <a:r>
                        <a:rPr lang="ka-GE" sz="1200" dirty="0" smtClean="0"/>
                        <a:t>ვეტერანების კატეგორიები</a:t>
                      </a:r>
                      <a:endParaRPr lang="en-US" sz="1200" dirty="0"/>
                    </a:p>
                  </a:txBody>
                  <a:tcPr anchor="ctr"/>
                </a:tc>
                <a:tc>
                  <a:txBody>
                    <a:bodyPr/>
                    <a:lstStyle/>
                    <a:p>
                      <a:pPr algn="ctr"/>
                      <a:r>
                        <a:rPr lang="ka-GE" sz="1200" dirty="0" smtClean="0"/>
                        <a:t>რაოდენობა</a:t>
                      </a:r>
                      <a:endParaRPr lang="en-US" sz="1200" dirty="0"/>
                    </a:p>
                  </a:txBody>
                  <a:tcPr anchor="ctr"/>
                </a:tc>
                <a:extLst>
                  <a:ext uri="{0D108BD9-81ED-4DB2-BD59-A6C34878D82A}">
                    <a16:rowId xmlns="" xmlns:a16="http://schemas.microsoft.com/office/drawing/2014/main" val="10000"/>
                  </a:ext>
                </a:extLst>
              </a:tr>
              <a:tr h="105587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200" dirty="0" smtClean="0"/>
                        <a:t>I </a:t>
                      </a:r>
                      <a:r>
                        <a:rPr lang="ka-GE" sz="1200" dirty="0" smtClean="0"/>
                        <a:t>ჯგუფი - მკვეთრად შეზღუდული შესაძლებლობის მქონე პირი</a:t>
                      </a:r>
                      <a:endParaRPr lang="en-US" sz="1200" dirty="0" smtClean="0"/>
                    </a:p>
                    <a:p>
                      <a:endParaRPr lang="en-US" sz="1200" dirty="0"/>
                    </a:p>
                  </a:txBody>
                  <a:tcPr anchor="ctr"/>
                </a:tc>
                <a:tc>
                  <a:txBody>
                    <a:bodyPr/>
                    <a:lstStyle/>
                    <a:p>
                      <a:pPr marL="0" algn="ctr" defTabSz="914400" rtl="0" eaLnBrk="1" fontAlgn="b" latinLnBrk="0" hangingPunct="1"/>
                      <a:r>
                        <a:rPr lang="en-US" sz="1200" kern="1200" dirty="0" smtClean="0">
                          <a:solidFill>
                            <a:schemeClr val="dk1"/>
                          </a:solidFill>
                          <a:latin typeface="+mn-lt"/>
                          <a:ea typeface="+mn-ea"/>
                          <a:cs typeface="+mn-cs"/>
                        </a:rPr>
                        <a:t>1</a:t>
                      </a:r>
                      <a:r>
                        <a:rPr lang="ka-GE" sz="1200" kern="1200" dirty="0" smtClean="0">
                          <a:solidFill>
                            <a:schemeClr val="dk1"/>
                          </a:solidFill>
                          <a:latin typeface="+mn-lt"/>
                          <a:ea typeface="+mn-ea"/>
                          <a:cs typeface="+mn-cs"/>
                        </a:rPr>
                        <a:t>6</a:t>
                      </a:r>
                      <a:r>
                        <a:rPr lang="en-US" sz="1200" kern="1200" dirty="0" smtClean="0">
                          <a:solidFill>
                            <a:schemeClr val="dk1"/>
                          </a:solidFill>
                          <a:latin typeface="+mn-lt"/>
                          <a:ea typeface="+mn-ea"/>
                          <a:cs typeface="+mn-cs"/>
                        </a:rPr>
                        <a:t>3</a:t>
                      </a:r>
                      <a:endParaRPr lang="en-US" sz="1200" kern="1200" dirty="0">
                        <a:solidFill>
                          <a:schemeClr val="dk1"/>
                        </a:solidFill>
                        <a:latin typeface="+mn-lt"/>
                        <a:ea typeface="+mn-ea"/>
                        <a:cs typeface="+mn-cs"/>
                      </a:endParaRPr>
                    </a:p>
                  </a:txBody>
                  <a:tcPr marL="9525" marR="9525" marT="9525" marB="0" anchor="ctr"/>
                </a:tc>
                <a:extLst>
                  <a:ext uri="{0D108BD9-81ED-4DB2-BD59-A6C34878D82A}">
                    <a16:rowId xmlns="" xmlns:a16="http://schemas.microsoft.com/office/drawing/2014/main" val="10001"/>
                  </a:ext>
                </a:extLst>
              </a:tr>
              <a:tr h="105587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200" dirty="0" smtClean="0"/>
                        <a:t>II</a:t>
                      </a:r>
                      <a:r>
                        <a:rPr lang="ka-GE" sz="1200" dirty="0" smtClean="0"/>
                        <a:t> ჯგუფი - მნიშვნელოვნად შეზღუდული შესაძლებლობის მქონე პირი</a:t>
                      </a:r>
                      <a:endParaRPr lang="en-US" sz="1200" dirty="0" smtClean="0"/>
                    </a:p>
                    <a:p>
                      <a:endParaRPr lang="en-US" sz="1200" dirty="0"/>
                    </a:p>
                  </a:txBody>
                  <a:tcPr anchor="ctr"/>
                </a:tc>
                <a:tc>
                  <a:txBody>
                    <a:bodyPr/>
                    <a:lstStyle/>
                    <a:p>
                      <a:pPr marL="0" algn="ctr" defTabSz="914400" rtl="0" eaLnBrk="1" fontAlgn="b" latinLnBrk="0" hangingPunct="1"/>
                      <a:r>
                        <a:rPr lang="en-US" sz="1200" kern="1200" dirty="0" smtClean="0">
                          <a:solidFill>
                            <a:schemeClr val="dk1"/>
                          </a:solidFill>
                          <a:latin typeface="+mn-lt"/>
                          <a:ea typeface="+mn-ea"/>
                          <a:cs typeface="+mn-cs"/>
                        </a:rPr>
                        <a:t>1</a:t>
                      </a:r>
                      <a:r>
                        <a:rPr lang="ka-GE" sz="1200" kern="1200" dirty="0" smtClean="0">
                          <a:solidFill>
                            <a:schemeClr val="dk1"/>
                          </a:solidFill>
                          <a:latin typeface="+mn-lt"/>
                          <a:ea typeface="+mn-ea"/>
                          <a:cs typeface="+mn-cs"/>
                        </a:rPr>
                        <a:t>6</a:t>
                      </a:r>
                      <a:r>
                        <a:rPr lang="en-US" sz="1200" kern="1200" dirty="0" smtClean="0">
                          <a:solidFill>
                            <a:schemeClr val="dk1"/>
                          </a:solidFill>
                          <a:latin typeface="+mn-lt"/>
                          <a:ea typeface="+mn-ea"/>
                          <a:cs typeface="+mn-cs"/>
                        </a:rPr>
                        <a:t>67</a:t>
                      </a:r>
                      <a:endParaRPr lang="en-US" sz="1200" kern="1200" dirty="0">
                        <a:solidFill>
                          <a:schemeClr val="dk1"/>
                        </a:solidFill>
                        <a:latin typeface="+mn-lt"/>
                        <a:ea typeface="+mn-ea"/>
                        <a:cs typeface="+mn-cs"/>
                      </a:endParaRPr>
                    </a:p>
                  </a:txBody>
                  <a:tcPr marL="9525" marR="9525" marT="9525" marB="0" anchor="ctr"/>
                </a:tc>
                <a:extLst>
                  <a:ext uri="{0D108BD9-81ED-4DB2-BD59-A6C34878D82A}">
                    <a16:rowId xmlns="" xmlns:a16="http://schemas.microsoft.com/office/drawing/2014/main" val="10002"/>
                  </a:ext>
                </a:extLst>
              </a:tr>
              <a:tr h="105587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200" dirty="0" smtClean="0"/>
                        <a:t>III </a:t>
                      </a:r>
                      <a:r>
                        <a:rPr lang="ka-GE" sz="1200" dirty="0" smtClean="0"/>
                        <a:t>ჯგუფი - ზომიერად შეზღუდული შესაძლებლობის მქონე პირი</a:t>
                      </a:r>
                      <a:endParaRPr lang="en-US" sz="1200" dirty="0" smtClean="0"/>
                    </a:p>
                    <a:p>
                      <a:pPr algn="just"/>
                      <a:endParaRPr lang="en-US" sz="1200" dirty="0"/>
                    </a:p>
                  </a:txBody>
                  <a:tcPr anchor="ctr"/>
                </a:tc>
                <a:tc>
                  <a:txBody>
                    <a:bodyPr/>
                    <a:lstStyle/>
                    <a:p>
                      <a:pPr marL="0" algn="ctr" defTabSz="914400" rtl="0" eaLnBrk="1" fontAlgn="b" latinLnBrk="0" hangingPunct="1"/>
                      <a:r>
                        <a:rPr lang="ka-GE" sz="1200" kern="1200" dirty="0" smtClean="0">
                          <a:solidFill>
                            <a:schemeClr val="dk1"/>
                          </a:solidFill>
                          <a:latin typeface="+mn-lt"/>
                          <a:ea typeface="+mn-ea"/>
                          <a:cs typeface="+mn-cs"/>
                        </a:rPr>
                        <a:t>6</a:t>
                      </a:r>
                      <a:r>
                        <a:rPr lang="en-US" sz="1200" kern="1200" dirty="0" smtClean="0">
                          <a:solidFill>
                            <a:schemeClr val="dk1"/>
                          </a:solidFill>
                          <a:latin typeface="+mn-lt"/>
                          <a:ea typeface="+mn-ea"/>
                          <a:cs typeface="+mn-cs"/>
                        </a:rPr>
                        <a:t>44</a:t>
                      </a:r>
                      <a:endParaRPr lang="en-US" sz="1200" kern="1200" dirty="0">
                        <a:solidFill>
                          <a:schemeClr val="dk1"/>
                        </a:solidFill>
                        <a:latin typeface="+mn-lt"/>
                        <a:ea typeface="+mn-ea"/>
                        <a:cs typeface="+mn-cs"/>
                      </a:endParaRPr>
                    </a:p>
                  </a:txBody>
                  <a:tcPr marL="9525" marR="9525" marT="9525" marB="0" anchor="ctr"/>
                </a:tc>
                <a:extLst>
                  <a:ext uri="{0D108BD9-81ED-4DB2-BD59-A6C34878D82A}">
                    <a16:rowId xmlns="" xmlns:a16="http://schemas.microsoft.com/office/drawing/2014/main" val="10003"/>
                  </a:ext>
                </a:extLst>
              </a:tr>
              <a:tr h="428214">
                <a:tc>
                  <a:txBody>
                    <a:bodyPr/>
                    <a:lstStyle/>
                    <a:p>
                      <a:r>
                        <a:rPr lang="ka-GE" sz="1200" dirty="0" smtClean="0"/>
                        <a:t>სულ:</a:t>
                      </a:r>
                      <a:endParaRPr lang="en-US" sz="4800" b="1" dirty="0"/>
                    </a:p>
                  </a:txBody>
                  <a:tcPr anchor="ctr"/>
                </a:tc>
                <a:tc>
                  <a:txBody>
                    <a:bodyPr/>
                    <a:lstStyle/>
                    <a:p>
                      <a:pPr algn="ctr"/>
                      <a:r>
                        <a:rPr lang="ka-GE" sz="1200" dirty="0" smtClean="0"/>
                        <a:t>2 </a:t>
                      </a:r>
                      <a:r>
                        <a:rPr lang="ka-GE" sz="1200" dirty="0" smtClean="0"/>
                        <a:t>4</a:t>
                      </a:r>
                      <a:r>
                        <a:rPr lang="en-US" sz="1200" dirty="0" smtClean="0"/>
                        <a:t>74</a:t>
                      </a:r>
                      <a:endParaRPr lang="en-US" sz="1200" dirty="0"/>
                    </a:p>
                  </a:txBody>
                  <a:tcPr anchor="ctr"/>
                </a:tc>
                <a:extLst>
                  <a:ext uri="{0D108BD9-81ED-4DB2-BD59-A6C34878D82A}">
                    <a16:rowId xmlns="" xmlns:a16="http://schemas.microsoft.com/office/drawing/2014/main" val="10004"/>
                  </a:ext>
                </a:extLst>
              </a:tr>
            </a:tbl>
          </a:graphicData>
        </a:graphic>
      </p:graphicFrame>
      <p:sp>
        <p:nvSpPr>
          <p:cNvPr id="6" name="Номер слайда 5"/>
          <p:cNvSpPr>
            <a:spLocks noGrp="1"/>
          </p:cNvSpPr>
          <p:nvPr>
            <p:ph type="sldNum" sz="quarter" idx="12"/>
          </p:nvPr>
        </p:nvSpPr>
        <p:spPr>
          <a:xfrm>
            <a:off x="8077200" y="6528816"/>
            <a:ext cx="1066800" cy="329184"/>
          </a:xfrm>
        </p:spPr>
        <p:txBody>
          <a:bodyPr/>
          <a:lstStyle/>
          <a:p>
            <a:pPr algn="r"/>
            <a:r>
              <a:rPr lang="ka-GE" sz="1200" b="0" dirty="0">
                <a:solidFill>
                  <a:schemeClr val="tx1"/>
                </a:solidFill>
              </a:rPr>
              <a:t>9</a:t>
            </a:r>
            <a:endParaRPr lang="en-US" sz="1200" b="0" dirty="0">
              <a:solidFill>
                <a:schemeClr val="tx1"/>
              </a:solidFill>
            </a:endParaRPr>
          </a:p>
        </p:txBody>
      </p:sp>
    </p:spTree>
    <p:extLst>
      <p:ext uri="{BB962C8B-B14F-4D97-AF65-F5344CB8AC3E}">
        <p14:creationId xmlns:p14="http://schemas.microsoft.com/office/powerpoint/2010/main" val="4787480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397902" y="1825283"/>
            <a:ext cx="1003831" cy="400900"/>
          </a:xfrm>
          <a:prstGeom prst="rect">
            <a:avLst/>
          </a:prstGeom>
          <a:solidFill>
            <a:srgbClr val="FF3300"/>
          </a:solidFill>
        </p:spPr>
        <p:style>
          <a:lnRef idx="1">
            <a:schemeClr val="accent5"/>
          </a:lnRef>
          <a:fillRef idx="3">
            <a:schemeClr val="accent5"/>
          </a:fillRef>
          <a:effectRef idx="2">
            <a:schemeClr val="accent5"/>
          </a:effectRef>
          <a:fontRef idx="minor">
            <a:schemeClr val="lt1"/>
          </a:fontRef>
        </p:style>
        <p:txBody>
          <a:bodyPr rtlCol="0" anchor="ctr"/>
          <a:lstStyle/>
          <a:p>
            <a:pPr algn="ctr"/>
            <a:r>
              <a:rPr lang="ka-GE" sz="800" dirty="0"/>
              <a:t>მრჩეველთა</a:t>
            </a:r>
            <a:r>
              <a:rPr lang="ka-GE" sz="750" dirty="0"/>
              <a:t> საბჭო </a:t>
            </a:r>
            <a:endParaRPr lang="en-US" sz="750" dirty="0"/>
          </a:p>
        </p:txBody>
      </p:sp>
      <p:cxnSp>
        <p:nvCxnSpPr>
          <p:cNvPr id="5" name="Straight Connector 4"/>
          <p:cNvCxnSpPr/>
          <p:nvPr/>
        </p:nvCxnSpPr>
        <p:spPr>
          <a:xfrm>
            <a:off x="4192063" y="1608836"/>
            <a:ext cx="2954" cy="800268"/>
          </a:xfrm>
          <a:prstGeom prst="line">
            <a:avLst/>
          </a:prstGeom>
        </p:spPr>
        <p:style>
          <a:lnRef idx="2">
            <a:schemeClr val="accent5">
              <a:shade val="50000"/>
            </a:schemeClr>
          </a:lnRef>
          <a:fillRef idx="1">
            <a:schemeClr val="accent5"/>
          </a:fillRef>
          <a:effectRef idx="0">
            <a:schemeClr val="accent5"/>
          </a:effectRef>
          <a:fontRef idx="minor">
            <a:schemeClr val="lt1"/>
          </a:fontRef>
        </p:style>
      </p:cxnSp>
      <p:sp>
        <p:nvSpPr>
          <p:cNvPr id="9" name="Rectangle 8"/>
          <p:cNvSpPr/>
          <p:nvPr/>
        </p:nvSpPr>
        <p:spPr>
          <a:xfrm>
            <a:off x="3959098" y="4450995"/>
            <a:ext cx="1014033" cy="313436"/>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ka-GE" sz="750" dirty="0"/>
              <a:t>უსაფრთხოების   სამმართველო  </a:t>
            </a:r>
            <a:endParaRPr lang="en-US" sz="750" dirty="0"/>
          </a:p>
        </p:txBody>
      </p:sp>
      <p:cxnSp>
        <p:nvCxnSpPr>
          <p:cNvPr id="14" name="Straight Connector 13"/>
          <p:cNvCxnSpPr/>
          <p:nvPr/>
        </p:nvCxnSpPr>
        <p:spPr>
          <a:xfrm>
            <a:off x="1104688" y="2399774"/>
            <a:ext cx="7105661" cy="21608"/>
          </a:xfrm>
          <a:prstGeom prst="line">
            <a:avLst/>
          </a:prstGeom>
        </p:spPr>
        <p:style>
          <a:lnRef idx="2">
            <a:schemeClr val="accent5">
              <a:shade val="50000"/>
            </a:schemeClr>
          </a:lnRef>
          <a:fillRef idx="1">
            <a:schemeClr val="accent5"/>
          </a:fillRef>
          <a:effectRef idx="0">
            <a:schemeClr val="accent5"/>
          </a:effectRef>
          <a:fontRef idx="minor">
            <a:schemeClr val="lt1"/>
          </a:fontRef>
        </p:style>
      </p:cxnSp>
      <p:sp>
        <p:nvSpPr>
          <p:cNvPr id="16" name="Rectangle 15"/>
          <p:cNvSpPr/>
          <p:nvPr/>
        </p:nvSpPr>
        <p:spPr>
          <a:xfrm>
            <a:off x="3005667" y="2517123"/>
            <a:ext cx="1376006" cy="378645"/>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ka-GE" sz="900" b="1" dirty="0"/>
              <a:t>პირველი მოადგილე</a:t>
            </a:r>
            <a:endParaRPr lang="en-US" sz="900" b="1" dirty="0"/>
          </a:p>
        </p:txBody>
      </p:sp>
      <p:sp>
        <p:nvSpPr>
          <p:cNvPr id="18" name="Rectangle 17"/>
          <p:cNvSpPr/>
          <p:nvPr/>
        </p:nvSpPr>
        <p:spPr>
          <a:xfrm>
            <a:off x="5516637" y="2532890"/>
            <a:ext cx="1189610" cy="365467"/>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ka-GE" sz="900" b="1" dirty="0"/>
              <a:t>მოადგილე</a:t>
            </a:r>
            <a:endParaRPr lang="en-US" sz="900" b="1" dirty="0"/>
          </a:p>
        </p:txBody>
      </p:sp>
      <p:sp>
        <p:nvSpPr>
          <p:cNvPr id="19" name="Rectangle 18"/>
          <p:cNvSpPr/>
          <p:nvPr/>
        </p:nvSpPr>
        <p:spPr>
          <a:xfrm>
            <a:off x="7632036" y="2525477"/>
            <a:ext cx="1123293" cy="387122"/>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ka-GE" sz="900" b="1" dirty="0"/>
              <a:t>მოადგილე</a:t>
            </a:r>
            <a:endParaRPr lang="en-US" sz="900" b="1" dirty="0"/>
          </a:p>
        </p:txBody>
      </p:sp>
      <p:sp>
        <p:nvSpPr>
          <p:cNvPr id="57" name="Rectangle 56"/>
          <p:cNvSpPr/>
          <p:nvPr/>
        </p:nvSpPr>
        <p:spPr>
          <a:xfrm>
            <a:off x="3471334" y="1002160"/>
            <a:ext cx="1408084" cy="606062"/>
          </a:xfrm>
          <a:prstGeom prst="rect">
            <a:avLst/>
          </a:prstGeom>
          <a:solidFill>
            <a:schemeClr val="accent6"/>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ka-GE" sz="900" dirty="0"/>
              <a:t>სამსახურის </a:t>
            </a:r>
            <a:r>
              <a:rPr lang="ka-GE" sz="900" dirty="0" smtClean="0"/>
              <a:t>დირექტორი</a:t>
            </a:r>
            <a:endParaRPr lang="ka-GE" sz="900" dirty="0"/>
          </a:p>
        </p:txBody>
      </p:sp>
      <p:cxnSp>
        <p:nvCxnSpPr>
          <p:cNvPr id="31" name="Straight Connector 30"/>
          <p:cNvCxnSpPr/>
          <p:nvPr/>
        </p:nvCxnSpPr>
        <p:spPr>
          <a:xfrm>
            <a:off x="471497" y="1814089"/>
            <a:ext cx="0" cy="0"/>
          </a:xfrm>
          <a:prstGeom prst="line">
            <a:avLst/>
          </a:prstGeom>
        </p:spPr>
        <p:style>
          <a:lnRef idx="1">
            <a:schemeClr val="accent5"/>
          </a:lnRef>
          <a:fillRef idx="2">
            <a:schemeClr val="accent5"/>
          </a:fillRef>
          <a:effectRef idx="1">
            <a:schemeClr val="accent5"/>
          </a:effectRef>
          <a:fontRef idx="minor">
            <a:schemeClr val="dk1"/>
          </a:fontRef>
        </p:style>
      </p:cxnSp>
      <p:cxnSp>
        <p:nvCxnSpPr>
          <p:cNvPr id="83" name="Straight Connector 82"/>
          <p:cNvCxnSpPr/>
          <p:nvPr/>
        </p:nvCxnSpPr>
        <p:spPr>
          <a:xfrm>
            <a:off x="2587738" y="5302224"/>
            <a:ext cx="0" cy="0"/>
          </a:xfrm>
          <a:prstGeom prst="line">
            <a:avLst/>
          </a:prstGeom>
        </p:spPr>
        <p:style>
          <a:lnRef idx="1">
            <a:schemeClr val="accent5"/>
          </a:lnRef>
          <a:fillRef idx="2">
            <a:schemeClr val="accent5"/>
          </a:fillRef>
          <a:effectRef idx="1">
            <a:schemeClr val="accent5"/>
          </a:effectRef>
          <a:fontRef idx="minor">
            <a:schemeClr val="dk1"/>
          </a:fontRef>
        </p:style>
      </p:cxnSp>
      <p:cxnSp>
        <p:nvCxnSpPr>
          <p:cNvPr id="17" name="Straight Connector 16"/>
          <p:cNvCxnSpPr/>
          <p:nvPr/>
        </p:nvCxnSpPr>
        <p:spPr>
          <a:xfrm flipH="1" flipV="1">
            <a:off x="7193169" y="5827935"/>
            <a:ext cx="14013" cy="2474"/>
          </a:xfrm>
          <a:prstGeom prst="line">
            <a:avLst/>
          </a:prstGeom>
        </p:spPr>
        <p:style>
          <a:lnRef idx="1">
            <a:schemeClr val="accent1"/>
          </a:lnRef>
          <a:fillRef idx="0">
            <a:schemeClr val="accent1"/>
          </a:fillRef>
          <a:effectRef idx="0">
            <a:schemeClr val="accent1"/>
          </a:effectRef>
          <a:fontRef idx="minor">
            <a:schemeClr val="tx1"/>
          </a:fontRef>
        </p:style>
      </p:cxnSp>
      <p:sp>
        <p:nvSpPr>
          <p:cNvPr id="4" name="Rectangle 3"/>
          <p:cNvSpPr/>
          <p:nvPr/>
        </p:nvSpPr>
        <p:spPr>
          <a:xfrm>
            <a:off x="2773270" y="1876440"/>
            <a:ext cx="1256393" cy="463492"/>
          </a:xfrm>
          <a:prstGeom prst="rect">
            <a:avLst/>
          </a:prstGeom>
          <a:solidFill>
            <a:schemeClr val="accent2"/>
          </a:solidFill>
        </p:spPr>
        <p:style>
          <a:lnRef idx="1">
            <a:schemeClr val="accent5"/>
          </a:lnRef>
          <a:fillRef idx="3">
            <a:schemeClr val="accent5"/>
          </a:fillRef>
          <a:effectRef idx="2">
            <a:schemeClr val="accent5"/>
          </a:effectRef>
          <a:fontRef idx="minor">
            <a:schemeClr val="lt1"/>
          </a:fontRef>
        </p:style>
        <p:txBody>
          <a:bodyPr rtlCol="0" anchor="ctr"/>
          <a:lstStyle/>
          <a:p>
            <a:pPr algn="ctr"/>
            <a:r>
              <a:rPr lang="ka-GE" sz="750" dirty="0"/>
              <a:t>მონიტორინგისა </a:t>
            </a:r>
            <a:r>
              <a:rPr lang="ka-GE" sz="800" dirty="0"/>
              <a:t>და</a:t>
            </a:r>
            <a:r>
              <a:rPr lang="ka-GE" sz="750" dirty="0"/>
              <a:t> აუდიტის სამმართველო</a:t>
            </a:r>
            <a:endParaRPr lang="en-US" sz="750" dirty="0"/>
          </a:p>
        </p:txBody>
      </p:sp>
      <p:sp>
        <p:nvSpPr>
          <p:cNvPr id="38" name="Rectangle 37"/>
          <p:cNvSpPr/>
          <p:nvPr/>
        </p:nvSpPr>
        <p:spPr>
          <a:xfrm>
            <a:off x="5124534" y="1221016"/>
            <a:ext cx="757300" cy="339970"/>
          </a:xfrm>
          <a:prstGeom prst="rect">
            <a:avLst/>
          </a:prstGeom>
          <a:solidFill>
            <a:schemeClr val="accent6"/>
          </a:solidFill>
        </p:spPr>
        <p:style>
          <a:lnRef idx="1">
            <a:schemeClr val="accent5"/>
          </a:lnRef>
          <a:fillRef idx="3">
            <a:schemeClr val="accent5"/>
          </a:fillRef>
          <a:effectRef idx="2">
            <a:schemeClr val="accent5"/>
          </a:effectRef>
          <a:fontRef idx="minor">
            <a:schemeClr val="lt1"/>
          </a:fontRef>
        </p:style>
        <p:txBody>
          <a:bodyPr rtlCol="0" anchor="ctr"/>
          <a:lstStyle/>
          <a:p>
            <a:pPr algn="ctr"/>
            <a:r>
              <a:rPr lang="ka-GE" sz="825" dirty="0"/>
              <a:t>თანაშემწე</a:t>
            </a:r>
            <a:endParaRPr lang="en-US" sz="825" dirty="0"/>
          </a:p>
        </p:txBody>
      </p:sp>
      <p:cxnSp>
        <p:nvCxnSpPr>
          <p:cNvPr id="73" name="Straight Connector 72"/>
          <p:cNvCxnSpPr>
            <a:stCxn id="38" idx="1"/>
            <a:endCxn id="57" idx="3"/>
          </p:cNvCxnSpPr>
          <p:nvPr/>
        </p:nvCxnSpPr>
        <p:spPr>
          <a:xfrm flipH="1" flipV="1">
            <a:off x="4879418" y="1305191"/>
            <a:ext cx="245116" cy="85810"/>
          </a:xfrm>
          <a:prstGeom prst="line">
            <a:avLst/>
          </a:prstGeom>
        </p:spPr>
        <p:style>
          <a:lnRef idx="1">
            <a:schemeClr val="accent1"/>
          </a:lnRef>
          <a:fillRef idx="0">
            <a:schemeClr val="accent1"/>
          </a:fillRef>
          <a:effectRef idx="0">
            <a:schemeClr val="accent1"/>
          </a:effectRef>
          <a:fontRef idx="minor">
            <a:schemeClr val="tx1"/>
          </a:fontRef>
        </p:style>
      </p:cxnSp>
      <p:sp>
        <p:nvSpPr>
          <p:cNvPr id="139" name="Rectangle 138"/>
          <p:cNvSpPr/>
          <p:nvPr/>
        </p:nvSpPr>
        <p:spPr>
          <a:xfrm>
            <a:off x="2776816" y="2939524"/>
            <a:ext cx="1024382" cy="377297"/>
          </a:xfrm>
          <a:prstGeom prst="rect">
            <a:avLst/>
          </a:prstGeom>
          <a:solidFill>
            <a:schemeClr val="accent1"/>
          </a:solidFill>
        </p:spPr>
        <p:style>
          <a:lnRef idx="1">
            <a:schemeClr val="accent5"/>
          </a:lnRef>
          <a:fillRef idx="3">
            <a:schemeClr val="accent5"/>
          </a:fillRef>
          <a:effectRef idx="2">
            <a:schemeClr val="accent5"/>
          </a:effectRef>
          <a:fontRef idx="minor">
            <a:schemeClr val="lt1"/>
          </a:fontRef>
        </p:style>
        <p:txBody>
          <a:bodyPr rtlCol="0" anchor="ctr"/>
          <a:lstStyle/>
          <a:p>
            <a:pPr algn="ctr"/>
            <a:r>
              <a:rPr lang="ka-GE" sz="675" dirty="0"/>
              <a:t>რეგიონული მართვის დეპარტამენტი</a:t>
            </a:r>
            <a:endParaRPr lang="en-US" sz="675" dirty="0"/>
          </a:p>
        </p:txBody>
      </p:sp>
      <p:sp>
        <p:nvSpPr>
          <p:cNvPr id="140" name="Rectangle 139"/>
          <p:cNvSpPr/>
          <p:nvPr/>
        </p:nvSpPr>
        <p:spPr>
          <a:xfrm>
            <a:off x="3958780" y="2939316"/>
            <a:ext cx="1002800" cy="372182"/>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ka-GE" sz="750" dirty="0"/>
              <a:t>სამართლებრივი უზრუნველყოფის დეპარტამენტი</a:t>
            </a:r>
            <a:endParaRPr lang="en-US" sz="750" dirty="0"/>
          </a:p>
        </p:txBody>
      </p:sp>
      <p:cxnSp>
        <p:nvCxnSpPr>
          <p:cNvPr id="158" name="Straight Connector 157"/>
          <p:cNvCxnSpPr/>
          <p:nvPr/>
        </p:nvCxnSpPr>
        <p:spPr>
          <a:xfrm>
            <a:off x="4195016" y="1995268"/>
            <a:ext cx="202886" cy="0"/>
          </a:xfrm>
          <a:prstGeom prst="line">
            <a:avLst/>
          </a:prstGeom>
        </p:spPr>
        <p:style>
          <a:lnRef idx="2">
            <a:schemeClr val="accent5">
              <a:shade val="50000"/>
            </a:schemeClr>
          </a:lnRef>
          <a:fillRef idx="1">
            <a:schemeClr val="accent5"/>
          </a:fillRef>
          <a:effectRef idx="0">
            <a:schemeClr val="accent5"/>
          </a:effectRef>
          <a:fontRef idx="minor">
            <a:schemeClr val="lt1"/>
          </a:fontRef>
        </p:style>
      </p:cxnSp>
      <p:cxnSp>
        <p:nvCxnSpPr>
          <p:cNvPr id="159" name="Straight Connector 158"/>
          <p:cNvCxnSpPr/>
          <p:nvPr/>
        </p:nvCxnSpPr>
        <p:spPr>
          <a:xfrm>
            <a:off x="4035683" y="2045678"/>
            <a:ext cx="147479" cy="904"/>
          </a:xfrm>
          <a:prstGeom prst="line">
            <a:avLst/>
          </a:prstGeom>
        </p:spPr>
        <p:style>
          <a:lnRef idx="2">
            <a:schemeClr val="accent5">
              <a:shade val="50000"/>
            </a:schemeClr>
          </a:lnRef>
          <a:fillRef idx="1">
            <a:schemeClr val="accent5"/>
          </a:fillRef>
          <a:effectRef idx="0">
            <a:schemeClr val="accent5"/>
          </a:effectRef>
          <a:fontRef idx="minor">
            <a:schemeClr val="lt1"/>
          </a:fontRef>
        </p:style>
      </p:cxnSp>
      <p:cxnSp>
        <p:nvCxnSpPr>
          <p:cNvPr id="160" name="Straight Connector 159"/>
          <p:cNvCxnSpPr/>
          <p:nvPr/>
        </p:nvCxnSpPr>
        <p:spPr>
          <a:xfrm flipH="1" flipV="1">
            <a:off x="3761814" y="2407296"/>
            <a:ext cx="1" cy="116114"/>
          </a:xfrm>
          <a:prstGeom prst="line">
            <a:avLst/>
          </a:prstGeom>
        </p:spPr>
        <p:style>
          <a:lnRef idx="2">
            <a:schemeClr val="accent5">
              <a:shade val="50000"/>
            </a:schemeClr>
          </a:lnRef>
          <a:fillRef idx="1">
            <a:schemeClr val="accent5"/>
          </a:fillRef>
          <a:effectRef idx="0">
            <a:schemeClr val="accent5"/>
          </a:effectRef>
          <a:fontRef idx="minor">
            <a:schemeClr val="lt1"/>
          </a:fontRef>
        </p:style>
      </p:cxnSp>
      <p:cxnSp>
        <p:nvCxnSpPr>
          <p:cNvPr id="161" name="Straight Connector 160"/>
          <p:cNvCxnSpPr/>
          <p:nvPr/>
        </p:nvCxnSpPr>
        <p:spPr>
          <a:xfrm>
            <a:off x="6106578" y="2410029"/>
            <a:ext cx="0" cy="122861"/>
          </a:xfrm>
          <a:prstGeom prst="line">
            <a:avLst/>
          </a:prstGeom>
        </p:spPr>
        <p:style>
          <a:lnRef idx="2">
            <a:schemeClr val="accent5">
              <a:shade val="50000"/>
            </a:schemeClr>
          </a:lnRef>
          <a:fillRef idx="1">
            <a:schemeClr val="accent5"/>
          </a:fillRef>
          <a:effectRef idx="0">
            <a:schemeClr val="accent5"/>
          </a:effectRef>
          <a:fontRef idx="minor">
            <a:schemeClr val="lt1"/>
          </a:fontRef>
        </p:style>
      </p:cxnSp>
      <p:sp>
        <p:nvSpPr>
          <p:cNvPr id="203" name="Rectangle 202"/>
          <p:cNvSpPr/>
          <p:nvPr/>
        </p:nvSpPr>
        <p:spPr>
          <a:xfrm>
            <a:off x="5115233" y="2951632"/>
            <a:ext cx="1007391" cy="363239"/>
          </a:xfrm>
          <a:prstGeom prst="rect">
            <a:avLst/>
          </a:prstGeom>
          <a:solidFill>
            <a:schemeClr val="accent3"/>
          </a:solidFill>
          <a:ln>
            <a:solidFill>
              <a:schemeClr val="tx1"/>
            </a:solidFill>
          </a:ln>
        </p:spPr>
        <p:style>
          <a:lnRef idx="1">
            <a:schemeClr val="accent5"/>
          </a:lnRef>
          <a:fillRef idx="3">
            <a:schemeClr val="accent5"/>
          </a:fillRef>
          <a:effectRef idx="2">
            <a:schemeClr val="accent5"/>
          </a:effectRef>
          <a:fontRef idx="minor">
            <a:schemeClr val="lt1"/>
          </a:fontRef>
        </p:style>
        <p:txBody>
          <a:bodyPr rtlCol="0" anchor="ctr"/>
          <a:lstStyle/>
          <a:p>
            <a:pPr algn="ctr"/>
            <a:r>
              <a:rPr lang="ka-GE" sz="750" dirty="0"/>
              <a:t>ეკონომიკური დეპარტამენტი</a:t>
            </a:r>
            <a:endParaRPr lang="en-US" sz="750" dirty="0"/>
          </a:p>
        </p:txBody>
      </p:sp>
      <p:sp>
        <p:nvSpPr>
          <p:cNvPr id="204" name="Rectangle 203"/>
          <p:cNvSpPr/>
          <p:nvPr/>
        </p:nvSpPr>
        <p:spPr>
          <a:xfrm>
            <a:off x="6179161" y="2944691"/>
            <a:ext cx="1014008" cy="364043"/>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ka-GE" sz="750" dirty="0"/>
              <a:t>ლოჯისტიკის დეპარტამენტი</a:t>
            </a:r>
            <a:endParaRPr lang="en-US" sz="750" dirty="0"/>
          </a:p>
        </p:txBody>
      </p:sp>
      <p:sp>
        <p:nvSpPr>
          <p:cNvPr id="205" name="Rectangle 204"/>
          <p:cNvSpPr/>
          <p:nvPr/>
        </p:nvSpPr>
        <p:spPr>
          <a:xfrm>
            <a:off x="5115233" y="3374781"/>
            <a:ext cx="1017567" cy="313436"/>
          </a:xfrm>
          <a:prstGeom prst="rect">
            <a:avLst/>
          </a:prstGeom>
          <a:solidFill>
            <a:schemeClr val="accent3"/>
          </a:solidFill>
          <a:ln>
            <a:solidFill>
              <a:schemeClr val="tx1"/>
            </a:solidFill>
          </a:ln>
        </p:spPr>
        <p:style>
          <a:lnRef idx="1">
            <a:schemeClr val="accent5"/>
          </a:lnRef>
          <a:fillRef idx="3">
            <a:schemeClr val="accent5"/>
          </a:fillRef>
          <a:effectRef idx="2">
            <a:schemeClr val="accent5"/>
          </a:effectRef>
          <a:fontRef idx="minor">
            <a:schemeClr val="lt1"/>
          </a:fontRef>
        </p:style>
        <p:txBody>
          <a:bodyPr rtlCol="0" anchor="ctr"/>
          <a:lstStyle/>
          <a:p>
            <a:pPr algn="ctr"/>
            <a:r>
              <a:rPr lang="ka-GE" sz="750" dirty="0"/>
              <a:t>საფინანსო - საბიუჯეტო გან-ბა</a:t>
            </a:r>
            <a:endParaRPr lang="en-US" sz="750" dirty="0"/>
          </a:p>
        </p:txBody>
      </p:sp>
      <p:sp>
        <p:nvSpPr>
          <p:cNvPr id="206" name="Rectangle 205"/>
          <p:cNvSpPr/>
          <p:nvPr/>
        </p:nvSpPr>
        <p:spPr>
          <a:xfrm>
            <a:off x="5131752" y="3784410"/>
            <a:ext cx="1003062" cy="357571"/>
          </a:xfrm>
          <a:prstGeom prst="rect">
            <a:avLst/>
          </a:prstGeom>
          <a:solidFill>
            <a:schemeClr val="accent3"/>
          </a:solidFill>
        </p:spPr>
        <p:style>
          <a:lnRef idx="1">
            <a:schemeClr val="accent5"/>
          </a:lnRef>
          <a:fillRef idx="3">
            <a:schemeClr val="accent5"/>
          </a:fillRef>
          <a:effectRef idx="2">
            <a:schemeClr val="accent5"/>
          </a:effectRef>
          <a:fontRef idx="minor">
            <a:schemeClr val="lt1"/>
          </a:fontRef>
        </p:style>
        <p:txBody>
          <a:bodyPr rtlCol="0" anchor="ctr"/>
          <a:lstStyle/>
          <a:p>
            <a:pPr algn="ctr"/>
            <a:r>
              <a:rPr lang="ka-GE" sz="750" dirty="0"/>
              <a:t>შესყიდვების</a:t>
            </a:r>
          </a:p>
          <a:p>
            <a:pPr algn="ctr"/>
            <a:r>
              <a:rPr lang="ka-GE" sz="750" dirty="0"/>
              <a:t>გან-ბა</a:t>
            </a:r>
            <a:endParaRPr lang="en-US" sz="750" dirty="0"/>
          </a:p>
        </p:txBody>
      </p:sp>
      <p:sp>
        <p:nvSpPr>
          <p:cNvPr id="209" name="Rectangle 208"/>
          <p:cNvSpPr/>
          <p:nvPr/>
        </p:nvSpPr>
        <p:spPr>
          <a:xfrm>
            <a:off x="6179161" y="3382435"/>
            <a:ext cx="1028021" cy="313436"/>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ka-GE" sz="750" dirty="0"/>
              <a:t>საორგანიზაციო გან-ბა</a:t>
            </a:r>
            <a:endParaRPr lang="en-US" sz="750" dirty="0"/>
          </a:p>
        </p:txBody>
      </p:sp>
      <p:sp>
        <p:nvSpPr>
          <p:cNvPr id="210" name="Rectangle 209"/>
          <p:cNvSpPr/>
          <p:nvPr/>
        </p:nvSpPr>
        <p:spPr>
          <a:xfrm>
            <a:off x="3957994" y="3378862"/>
            <a:ext cx="1003493" cy="459200"/>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ka-GE" sz="750" dirty="0"/>
              <a:t>სამართლებრივი აქტების მომზადების გან-ბა</a:t>
            </a:r>
            <a:endParaRPr lang="en-US" sz="750" dirty="0"/>
          </a:p>
        </p:txBody>
      </p:sp>
      <p:sp>
        <p:nvSpPr>
          <p:cNvPr id="282" name="Rectangle 281"/>
          <p:cNvSpPr/>
          <p:nvPr/>
        </p:nvSpPr>
        <p:spPr>
          <a:xfrm>
            <a:off x="3958358" y="3888876"/>
            <a:ext cx="1014773" cy="506212"/>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ka-GE" sz="750" dirty="0"/>
              <a:t>სასამართლოსთან ურთიერთობისა და იურიდიული დახმარების გან-ბა</a:t>
            </a:r>
            <a:endParaRPr lang="en-US" sz="750" dirty="0"/>
          </a:p>
        </p:txBody>
      </p:sp>
      <p:cxnSp>
        <p:nvCxnSpPr>
          <p:cNvPr id="283" name="Straight Connector 282"/>
          <p:cNvCxnSpPr>
            <a:stCxn id="209" idx="0"/>
            <a:endCxn id="204" idx="2"/>
          </p:cNvCxnSpPr>
          <p:nvPr/>
        </p:nvCxnSpPr>
        <p:spPr>
          <a:xfrm flipH="1" flipV="1">
            <a:off x="6686165" y="3308734"/>
            <a:ext cx="7007" cy="73701"/>
          </a:xfrm>
          <a:prstGeom prst="line">
            <a:avLst/>
          </a:prstGeom>
        </p:spPr>
        <p:style>
          <a:lnRef idx="2">
            <a:schemeClr val="accent5">
              <a:shade val="50000"/>
            </a:schemeClr>
          </a:lnRef>
          <a:fillRef idx="1">
            <a:schemeClr val="accent5"/>
          </a:fillRef>
          <a:effectRef idx="0">
            <a:schemeClr val="accent5"/>
          </a:effectRef>
          <a:fontRef idx="minor">
            <a:schemeClr val="lt1"/>
          </a:fontRef>
        </p:style>
      </p:cxnSp>
      <p:cxnSp>
        <p:nvCxnSpPr>
          <p:cNvPr id="284" name="Straight Connector 283"/>
          <p:cNvCxnSpPr/>
          <p:nvPr/>
        </p:nvCxnSpPr>
        <p:spPr>
          <a:xfrm flipV="1">
            <a:off x="6660180" y="3691514"/>
            <a:ext cx="2365" cy="95523"/>
          </a:xfrm>
          <a:prstGeom prst="line">
            <a:avLst/>
          </a:prstGeom>
        </p:spPr>
        <p:style>
          <a:lnRef idx="2">
            <a:schemeClr val="accent5">
              <a:shade val="50000"/>
            </a:schemeClr>
          </a:lnRef>
          <a:fillRef idx="1">
            <a:schemeClr val="accent5"/>
          </a:fillRef>
          <a:effectRef idx="0">
            <a:schemeClr val="accent5"/>
          </a:effectRef>
          <a:fontRef idx="minor">
            <a:schemeClr val="lt1"/>
          </a:fontRef>
        </p:style>
      </p:cxnSp>
      <p:cxnSp>
        <p:nvCxnSpPr>
          <p:cNvPr id="285" name="Straight Connector 284"/>
          <p:cNvCxnSpPr>
            <a:stCxn id="205" idx="0"/>
          </p:cNvCxnSpPr>
          <p:nvPr/>
        </p:nvCxnSpPr>
        <p:spPr>
          <a:xfrm flipV="1">
            <a:off x="5624017" y="3319943"/>
            <a:ext cx="25674" cy="54838"/>
          </a:xfrm>
          <a:prstGeom prst="line">
            <a:avLst/>
          </a:prstGeom>
        </p:spPr>
        <p:style>
          <a:lnRef idx="2">
            <a:schemeClr val="accent5">
              <a:shade val="50000"/>
            </a:schemeClr>
          </a:lnRef>
          <a:fillRef idx="1">
            <a:schemeClr val="accent5"/>
          </a:fillRef>
          <a:effectRef idx="0">
            <a:schemeClr val="accent5"/>
          </a:effectRef>
          <a:fontRef idx="minor">
            <a:schemeClr val="lt1"/>
          </a:fontRef>
        </p:style>
      </p:cxnSp>
      <p:cxnSp>
        <p:nvCxnSpPr>
          <p:cNvPr id="286" name="Straight Connector 285"/>
          <p:cNvCxnSpPr>
            <a:stCxn id="206" idx="0"/>
            <a:endCxn id="205" idx="2"/>
          </p:cNvCxnSpPr>
          <p:nvPr/>
        </p:nvCxnSpPr>
        <p:spPr>
          <a:xfrm flipH="1" flipV="1">
            <a:off x="5624017" y="3688217"/>
            <a:ext cx="9266" cy="96193"/>
          </a:xfrm>
          <a:prstGeom prst="line">
            <a:avLst/>
          </a:prstGeom>
        </p:spPr>
        <p:style>
          <a:lnRef idx="2">
            <a:schemeClr val="accent5">
              <a:shade val="50000"/>
            </a:schemeClr>
          </a:lnRef>
          <a:fillRef idx="1">
            <a:schemeClr val="accent5"/>
          </a:fillRef>
          <a:effectRef idx="0">
            <a:schemeClr val="accent5"/>
          </a:effectRef>
          <a:fontRef idx="minor">
            <a:schemeClr val="lt1"/>
          </a:fontRef>
        </p:style>
      </p:cxnSp>
      <p:cxnSp>
        <p:nvCxnSpPr>
          <p:cNvPr id="287" name="Straight Connector 286"/>
          <p:cNvCxnSpPr/>
          <p:nvPr/>
        </p:nvCxnSpPr>
        <p:spPr>
          <a:xfrm flipV="1">
            <a:off x="1104852" y="2391910"/>
            <a:ext cx="2365" cy="117414"/>
          </a:xfrm>
          <a:prstGeom prst="line">
            <a:avLst/>
          </a:prstGeom>
        </p:spPr>
        <p:style>
          <a:lnRef idx="2">
            <a:schemeClr val="accent5">
              <a:shade val="50000"/>
            </a:schemeClr>
          </a:lnRef>
          <a:fillRef idx="1">
            <a:schemeClr val="accent5"/>
          </a:fillRef>
          <a:effectRef idx="0">
            <a:schemeClr val="accent5"/>
          </a:effectRef>
          <a:fontRef idx="minor">
            <a:schemeClr val="lt1"/>
          </a:fontRef>
        </p:style>
      </p:cxnSp>
      <p:sp>
        <p:nvSpPr>
          <p:cNvPr id="290" name="Rectangle 289"/>
          <p:cNvSpPr/>
          <p:nvPr/>
        </p:nvSpPr>
        <p:spPr>
          <a:xfrm>
            <a:off x="6198530" y="3775185"/>
            <a:ext cx="1008652" cy="366796"/>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ka-GE" sz="750" dirty="0"/>
              <a:t>მატერიალური-ტექნიკური უზრუნველყოფის</a:t>
            </a:r>
            <a:endParaRPr lang="en-US" sz="750" dirty="0"/>
          </a:p>
        </p:txBody>
      </p:sp>
      <p:sp>
        <p:nvSpPr>
          <p:cNvPr id="296" name="Rectangle 295"/>
          <p:cNvSpPr/>
          <p:nvPr/>
        </p:nvSpPr>
        <p:spPr>
          <a:xfrm>
            <a:off x="7632036" y="3040571"/>
            <a:ext cx="1152460" cy="624596"/>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ka-GE" sz="800" dirty="0">
                <a:solidFill>
                  <a:schemeClr val="tx1"/>
                </a:solidFill>
              </a:rPr>
              <a:t>სოციალურ საკითხთა და სააღრიცხვო -ანალიტიკური დეპარტამენტი</a:t>
            </a:r>
            <a:endParaRPr lang="en-US" sz="800" dirty="0">
              <a:solidFill>
                <a:schemeClr val="tx1"/>
              </a:solidFill>
            </a:endParaRPr>
          </a:p>
        </p:txBody>
      </p:sp>
      <p:sp>
        <p:nvSpPr>
          <p:cNvPr id="297" name="Rectangle 296"/>
          <p:cNvSpPr/>
          <p:nvPr/>
        </p:nvSpPr>
        <p:spPr>
          <a:xfrm>
            <a:off x="7648702" y="3753910"/>
            <a:ext cx="1123293" cy="493640"/>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ka-GE" sz="750" dirty="0">
                <a:solidFill>
                  <a:schemeClr val="tx1"/>
                </a:solidFill>
              </a:rPr>
              <a:t>სოციალურ საკითხთა გან-ბა</a:t>
            </a:r>
            <a:endParaRPr lang="en-US" sz="750" dirty="0">
              <a:solidFill>
                <a:schemeClr val="tx1"/>
              </a:solidFill>
            </a:endParaRPr>
          </a:p>
        </p:txBody>
      </p:sp>
      <p:sp>
        <p:nvSpPr>
          <p:cNvPr id="298" name="Rectangle 297"/>
          <p:cNvSpPr/>
          <p:nvPr/>
        </p:nvSpPr>
        <p:spPr>
          <a:xfrm>
            <a:off x="7661202" y="4336293"/>
            <a:ext cx="1123293" cy="518297"/>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ka-GE" sz="750" dirty="0">
                <a:solidFill>
                  <a:schemeClr val="tx1"/>
                </a:solidFill>
              </a:rPr>
              <a:t>სააღრიცხვო -ანალიტიკური გან-ბა</a:t>
            </a:r>
            <a:endParaRPr lang="en-US" sz="750" dirty="0">
              <a:solidFill>
                <a:schemeClr val="tx1"/>
              </a:solidFill>
            </a:endParaRPr>
          </a:p>
        </p:txBody>
      </p:sp>
      <p:sp>
        <p:nvSpPr>
          <p:cNvPr id="299" name="Rectangle 298"/>
          <p:cNvSpPr/>
          <p:nvPr/>
        </p:nvSpPr>
        <p:spPr>
          <a:xfrm>
            <a:off x="5714238" y="4221296"/>
            <a:ext cx="968583" cy="360856"/>
          </a:xfrm>
          <a:prstGeom prst="rect">
            <a:avLst/>
          </a:prstGeom>
          <a:solidFill>
            <a:schemeClr val="accent4">
              <a:lumMod val="75000"/>
            </a:schemeClr>
          </a:solidFill>
        </p:spPr>
        <p:style>
          <a:lnRef idx="1">
            <a:schemeClr val="accent5"/>
          </a:lnRef>
          <a:fillRef idx="3">
            <a:schemeClr val="accent5"/>
          </a:fillRef>
          <a:effectRef idx="2">
            <a:schemeClr val="accent5"/>
          </a:effectRef>
          <a:fontRef idx="minor">
            <a:schemeClr val="lt1"/>
          </a:fontRef>
        </p:style>
        <p:txBody>
          <a:bodyPr rtlCol="0" anchor="ctr"/>
          <a:lstStyle/>
          <a:p>
            <a:pPr algn="ctr"/>
            <a:r>
              <a:rPr lang="ka-GE" sz="750" b="1" dirty="0"/>
              <a:t>პროექტების დაგეგმვის და მართვის ჯგუფი</a:t>
            </a:r>
            <a:endParaRPr lang="en-US" sz="750" b="1" dirty="0"/>
          </a:p>
        </p:txBody>
      </p:sp>
      <p:cxnSp>
        <p:nvCxnSpPr>
          <p:cNvPr id="305" name="Straight Connector 304"/>
          <p:cNvCxnSpPr>
            <a:stCxn id="210" idx="0"/>
            <a:endCxn id="140" idx="2"/>
          </p:cNvCxnSpPr>
          <p:nvPr/>
        </p:nvCxnSpPr>
        <p:spPr>
          <a:xfrm flipV="1">
            <a:off x="4459741" y="3311498"/>
            <a:ext cx="440" cy="67365"/>
          </a:xfrm>
          <a:prstGeom prst="line">
            <a:avLst/>
          </a:prstGeom>
        </p:spPr>
        <p:style>
          <a:lnRef idx="2">
            <a:schemeClr val="accent5">
              <a:shade val="50000"/>
            </a:schemeClr>
          </a:lnRef>
          <a:fillRef idx="1">
            <a:schemeClr val="accent5"/>
          </a:fillRef>
          <a:effectRef idx="0">
            <a:schemeClr val="accent5"/>
          </a:effectRef>
          <a:fontRef idx="minor">
            <a:schemeClr val="lt1"/>
          </a:fontRef>
        </p:style>
      </p:cxnSp>
      <p:cxnSp>
        <p:nvCxnSpPr>
          <p:cNvPr id="306" name="Straight Connector 305"/>
          <p:cNvCxnSpPr/>
          <p:nvPr/>
        </p:nvCxnSpPr>
        <p:spPr>
          <a:xfrm flipH="1" flipV="1">
            <a:off x="4457268" y="3811276"/>
            <a:ext cx="2128" cy="80051"/>
          </a:xfrm>
          <a:prstGeom prst="line">
            <a:avLst/>
          </a:prstGeom>
        </p:spPr>
        <p:style>
          <a:lnRef idx="2">
            <a:schemeClr val="accent5">
              <a:shade val="50000"/>
            </a:schemeClr>
          </a:lnRef>
          <a:fillRef idx="1">
            <a:schemeClr val="accent5"/>
          </a:fillRef>
          <a:effectRef idx="0">
            <a:schemeClr val="accent5"/>
          </a:effectRef>
          <a:fontRef idx="minor">
            <a:schemeClr val="lt1"/>
          </a:fontRef>
        </p:style>
      </p:cxnSp>
      <p:sp>
        <p:nvSpPr>
          <p:cNvPr id="321" name="Rectangle 320"/>
          <p:cNvSpPr/>
          <p:nvPr/>
        </p:nvSpPr>
        <p:spPr>
          <a:xfrm>
            <a:off x="2761262" y="3334426"/>
            <a:ext cx="1026467" cy="206327"/>
          </a:xfrm>
          <a:prstGeom prst="rect">
            <a:avLst/>
          </a:prstGeom>
          <a:solidFill>
            <a:schemeClr val="accent1"/>
          </a:solidFill>
        </p:spPr>
        <p:style>
          <a:lnRef idx="1">
            <a:schemeClr val="accent5"/>
          </a:lnRef>
          <a:fillRef idx="3">
            <a:schemeClr val="accent5"/>
          </a:fillRef>
          <a:effectRef idx="2">
            <a:schemeClr val="accent5"/>
          </a:effectRef>
          <a:fontRef idx="minor">
            <a:schemeClr val="lt1"/>
          </a:fontRef>
        </p:style>
        <p:txBody>
          <a:bodyPr rtlCol="0" anchor="ctr"/>
          <a:lstStyle/>
          <a:p>
            <a:pPr algn="ctr"/>
            <a:r>
              <a:rPr lang="ka-GE" sz="675" dirty="0"/>
              <a:t>აფხაზეთის ა/რ სამმარტველო</a:t>
            </a:r>
            <a:endParaRPr lang="en-US" sz="675" dirty="0"/>
          </a:p>
        </p:txBody>
      </p:sp>
      <p:sp>
        <p:nvSpPr>
          <p:cNvPr id="322" name="Rectangle 321"/>
          <p:cNvSpPr/>
          <p:nvPr/>
        </p:nvSpPr>
        <p:spPr>
          <a:xfrm>
            <a:off x="2776816" y="3553537"/>
            <a:ext cx="1024382" cy="206327"/>
          </a:xfrm>
          <a:prstGeom prst="rect">
            <a:avLst/>
          </a:prstGeom>
          <a:solidFill>
            <a:schemeClr val="accent1"/>
          </a:solidFill>
        </p:spPr>
        <p:style>
          <a:lnRef idx="1">
            <a:schemeClr val="accent5"/>
          </a:lnRef>
          <a:fillRef idx="3">
            <a:schemeClr val="accent5"/>
          </a:fillRef>
          <a:effectRef idx="2">
            <a:schemeClr val="accent5"/>
          </a:effectRef>
          <a:fontRef idx="minor">
            <a:schemeClr val="lt1"/>
          </a:fontRef>
        </p:style>
        <p:txBody>
          <a:bodyPr rtlCol="0" anchor="ctr"/>
          <a:lstStyle/>
          <a:p>
            <a:pPr algn="ctr"/>
            <a:r>
              <a:rPr lang="ka-GE" sz="675" dirty="0"/>
              <a:t>აჭარის ა/რ სამმართველო</a:t>
            </a:r>
            <a:endParaRPr lang="en-US" sz="675" dirty="0"/>
          </a:p>
        </p:txBody>
      </p:sp>
      <p:sp>
        <p:nvSpPr>
          <p:cNvPr id="323" name="Rectangle 322"/>
          <p:cNvSpPr/>
          <p:nvPr/>
        </p:nvSpPr>
        <p:spPr>
          <a:xfrm>
            <a:off x="2775355" y="4547596"/>
            <a:ext cx="1024382" cy="206327"/>
          </a:xfrm>
          <a:prstGeom prst="rect">
            <a:avLst/>
          </a:prstGeom>
          <a:solidFill>
            <a:schemeClr val="accent1"/>
          </a:solidFill>
        </p:spPr>
        <p:style>
          <a:lnRef idx="1">
            <a:schemeClr val="accent5"/>
          </a:lnRef>
          <a:fillRef idx="3">
            <a:schemeClr val="accent5"/>
          </a:fillRef>
          <a:effectRef idx="2">
            <a:schemeClr val="accent5"/>
          </a:effectRef>
          <a:fontRef idx="minor">
            <a:schemeClr val="lt1"/>
          </a:fontRef>
        </p:style>
        <p:txBody>
          <a:bodyPr rtlCol="0" anchor="ctr"/>
          <a:lstStyle/>
          <a:p>
            <a:pPr algn="ctr"/>
            <a:r>
              <a:rPr lang="ka-GE" sz="675" dirty="0"/>
              <a:t>შიდაქართლის სამმართველო</a:t>
            </a:r>
            <a:endParaRPr lang="en-US" sz="675" dirty="0"/>
          </a:p>
        </p:txBody>
      </p:sp>
      <p:sp>
        <p:nvSpPr>
          <p:cNvPr id="324" name="Rectangle 323"/>
          <p:cNvSpPr/>
          <p:nvPr/>
        </p:nvSpPr>
        <p:spPr>
          <a:xfrm>
            <a:off x="2775356" y="3776639"/>
            <a:ext cx="1024382" cy="290882"/>
          </a:xfrm>
          <a:prstGeom prst="rect">
            <a:avLst/>
          </a:prstGeom>
          <a:solidFill>
            <a:schemeClr val="accent1"/>
          </a:solidFill>
        </p:spPr>
        <p:style>
          <a:lnRef idx="1">
            <a:schemeClr val="accent5"/>
          </a:lnRef>
          <a:fillRef idx="3">
            <a:schemeClr val="accent5"/>
          </a:fillRef>
          <a:effectRef idx="2">
            <a:schemeClr val="accent5"/>
          </a:effectRef>
          <a:fontRef idx="minor">
            <a:schemeClr val="lt1"/>
          </a:fontRef>
        </p:style>
        <p:txBody>
          <a:bodyPr rtlCol="0" anchor="ctr"/>
          <a:lstStyle/>
          <a:p>
            <a:pPr algn="ctr"/>
            <a:r>
              <a:rPr lang="ka-GE" sz="675" dirty="0"/>
              <a:t>სამეგრელო ზემო სვანეტის სამმარტველო</a:t>
            </a:r>
            <a:endParaRPr lang="en-US" sz="675" dirty="0"/>
          </a:p>
        </p:txBody>
      </p:sp>
      <p:sp>
        <p:nvSpPr>
          <p:cNvPr id="325" name="Rectangle 324"/>
          <p:cNvSpPr/>
          <p:nvPr/>
        </p:nvSpPr>
        <p:spPr>
          <a:xfrm>
            <a:off x="2775355" y="4315701"/>
            <a:ext cx="1024382" cy="206327"/>
          </a:xfrm>
          <a:prstGeom prst="rect">
            <a:avLst/>
          </a:prstGeom>
          <a:solidFill>
            <a:schemeClr val="accent1"/>
          </a:solidFill>
        </p:spPr>
        <p:style>
          <a:lnRef idx="1">
            <a:schemeClr val="accent5"/>
          </a:lnRef>
          <a:fillRef idx="3">
            <a:schemeClr val="accent5"/>
          </a:fillRef>
          <a:effectRef idx="2">
            <a:schemeClr val="accent5"/>
          </a:effectRef>
          <a:fontRef idx="minor">
            <a:schemeClr val="lt1"/>
          </a:fontRef>
        </p:style>
        <p:txBody>
          <a:bodyPr rtlCol="0" anchor="ctr"/>
          <a:lstStyle/>
          <a:p>
            <a:pPr algn="ctr"/>
            <a:r>
              <a:rPr lang="ka-GE" sz="675" dirty="0"/>
              <a:t>იმერეთის სამმარტველო</a:t>
            </a:r>
            <a:endParaRPr lang="en-US" sz="675" dirty="0"/>
          </a:p>
        </p:txBody>
      </p:sp>
      <p:sp>
        <p:nvSpPr>
          <p:cNvPr id="326" name="Rectangle 325"/>
          <p:cNvSpPr/>
          <p:nvPr/>
        </p:nvSpPr>
        <p:spPr>
          <a:xfrm>
            <a:off x="2775355" y="4774951"/>
            <a:ext cx="1024382" cy="206327"/>
          </a:xfrm>
          <a:prstGeom prst="rect">
            <a:avLst/>
          </a:prstGeom>
          <a:solidFill>
            <a:schemeClr val="accent1"/>
          </a:solidFill>
        </p:spPr>
        <p:style>
          <a:lnRef idx="1">
            <a:schemeClr val="accent5"/>
          </a:lnRef>
          <a:fillRef idx="3">
            <a:schemeClr val="accent5"/>
          </a:fillRef>
          <a:effectRef idx="2">
            <a:schemeClr val="accent5"/>
          </a:effectRef>
          <a:fontRef idx="minor">
            <a:schemeClr val="lt1"/>
          </a:fontRef>
        </p:style>
        <p:txBody>
          <a:bodyPr rtlCol="0" anchor="ctr"/>
          <a:lstStyle/>
          <a:p>
            <a:pPr algn="ctr"/>
            <a:r>
              <a:rPr lang="ka-GE" sz="675" dirty="0"/>
              <a:t>ქვემო ქართლის სამმართველო</a:t>
            </a:r>
            <a:endParaRPr lang="en-US" sz="675" dirty="0"/>
          </a:p>
        </p:txBody>
      </p:sp>
      <p:sp>
        <p:nvSpPr>
          <p:cNvPr id="327" name="Rectangle 326"/>
          <p:cNvSpPr/>
          <p:nvPr/>
        </p:nvSpPr>
        <p:spPr>
          <a:xfrm>
            <a:off x="2775356" y="4089214"/>
            <a:ext cx="1024382" cy="206327"/>
          </a:xfrm>
          <a:prstGeom prst="rect">
            <a:avLst/>
          </a:prstGeom>
          <a:solidFill>
            <a:schemeClr val="accent1"/>
          </a:solidFill>
        </p:spPr>
        <p:style>
          <a:lnRef idx="1">
            <a:schemeClr val="accent5"/>
          </a:lnRef>
          <a:fillRef idx="3">
            <a:schemeClr val="accent5"/>
          </a:fillRef>
          <a:effectRef idx="2">
            <a:schemeClr val="accent5"/>
          </a:effectRef>
          <a:fontRef idx="minor">
            <a:schemeClr val="lt1"/>
          </a:fontRef>
        </p:style>
        <p:txBody>
          <a:bodyPr rtlCol="0" anchor="ctr"/>
          <a:lstStyle/>
          <a:p>
            <a:pPr algn="ctr"/>
            <a:r>
              <a:rPr lang="ka-GE" sz="675" dirty="0"/>
              <a:t>გურიის სამმართველო</a:t>
            </a:r>
            <a:endParaRPr lang="en-US" sz="675" dirty="0"/>
          </a:p>
        </p:txBody>
      </p:sp>
      <p:sp>
        <p:nvSpPr>
          <p:cNvPr id="328" name="Rectangle 327"/>
          <p:cNvSpPr/>
          <p:nvPr/>
        </p:nvSpPr>
        <p:spPr>
          <a:xfrm>
            <a:off x="2775355" y="5002305"/>
            <a:ext cx="1024382" cy="206327"/>
          </a:xfrm>
          <a:prstGeom prst="rect">
            <a:avLst/>
          </a:prstGeom>
          <a:solidFill>
            <a:schemeClr val="accent1"/>
          </a:solidFill>
        </p:spPr>
        <p:style>
          <a:lnRef idx="1">
            <a:schemeClr val="accent5"/>
          </a:lnRef>
          <a:fillRef idx="3">
            <a:schemeClr val="accent5"/>
          </a:fillRef>
          <a:effectRef idx="2">
            <a:schemeClr val="accent5"/>
          </a:effectRef>
          <a:fontRef idx="minor">
            <a:schemeClr val="lt1"/>
          </a:fontRef>
        </p:style>
        <p:txBody>
          <a:bodyPr rtlCol="0" anchor="ctr"/>
          <a:lstStyle/>
          <a:p>
            <a:pPr algn="ctr"/>
            <a:r>
              <a:rPr lang="ka-GE" sz="675" dirty="0"/>
              <a:t>რაჭა-ლეჩხუმის სამმართველო</a:t>
            </a:r>
            <a:endParaRPr lang="en-US" sz="675" dirty="0"/>
          </a:p>
        </p:txBody>
      </p:sp>
      <p:sp>
        <p:nvSpPr>
          <p:cNvPr id="329" name="Rectangle 328"/>
          <p:cNvSpPr/>
          <p:nvPr/>
        </p:nvSpPr>
        <p:spPr>
          <a:xfrm>
            <a:off x="2775355" y="5229659"/>
            <a:ext cx="1024382" cy="206327"/>
          </a:xfrm>
          <a:prstGeom prst="rect">
            <a:avLst/>
          </a:prstGeom>
          <a:solidFill>
            <a:schemeClr val="accent1"/>
          </a:solidFill>
        </p:spPr>
        <p:style>
          <a:lnRef idx="1">
            <a:schemeClr val="accent5"/>
          </a:lnRef>
          <a:fillRef idx="3">
            <a:schemeClr val="accent5"/>
          </a:fillRef>
          <a:effectRef idx="2">
            <a:schemeClr val="accent5"/>
          </a:effectRef>
          <a:fontRef idx="minor">
            <a:schemeClr val="lt1"/>
          </a:fontRef>
        </p:style>
        <p:txBody>
          <a:bodyPr rtlCol="0" anchor="ctr"/>
          <a:lstStyle/>
          <a:p>
            <a:pPr algn="ctr"/>
            <a:r>
              <a:rPr lang="ka-GE" sz="675" dirty="0"/>
              <a:t>კახეთის სამმართველო</a:t>
            </a:r>
            <a:endParaRPr lang="en-US" sz="675" dirty="0"/>
          </a:p>
        </p:txBody>
      </p:sp>
      <p:sp>
        <p:nvSpPr>
          <p:cNvPr id="330" name="Rectangle 329"/>
          <p:cNvSpPr/>
          <p:nvPr/>
        </p:nvSpPr>
        <p:spPr>
          <a:xfrm>
            <a:off x="2775355" y="5457013"/>
            <a:ext cx="1024382" cy="206327"/>
          </a:xfrm>
          <a:prstGeom prst="rect">
            <a:avLst/>
          </a:prstGeom>
          <a:solidFill>
            <a:schemeClr val="accent1"/>
          </a:solidFill>
        </p:spPr>
        <p:style>
          <a:lnRef idx="1">
            <a:schemeClr val="accent5"/>
          </a:lnRef>
          <a:fillRef idx="3">
            <a:schemeClr val="accent5"/>
          </a:fillRef>
          <a:effectRef idx="2">
            <a:schemeClr val="accent5"/>
          </a:effectRef>
          <a:fontRef idx="minor">
            <a:schemeClr val="lt1"/>
          </a:fontRef>
        </p:style>
        <p:txBody>
          <a:bodyPr rtlCol="0" anchor="ctr"/>
          <a:lstStyle/>
          <a:p>
            <a:pPr algn="ctr"/>
            <a:r>
              <a:rPr lang="ka-GE" sz="675" dirty="0"/>
              <a:t>სამცხე -ჯავახეთის სამმარტველო</a:t>
            </a:r>
            <a:endParaRPr lang="en-US" sz="675" dirty="0"/>
          </a:p>
        </p:txBody>
      </p:sp>
      <p:sp>
        <p:nvSpPr>
          <p:cNvPr id="331" name="Rectangle 330"/>
          <p:cNvSpPr/>
          <p:nvPr/>
        </p:nvSpPr>
        <p:spPr>
          <a:xfrm>
            <a:off x="2775355" y="5684368"/>
            <a:ext cx="1024382" cy="206327"/>
          </a:xfrm>
          <a:prstGeom prst="rect">
            <a:avLst/>
          </a:prstGeom>
          <a:solidFill>
            <a:schemeClr val="accent1"/>
          </a:solidFill>
        </p:spPr>
        <p:style>
          <a:lnRef idx="1">
            <a:schemeClr val="accent5"/>
          </a:lnRef>
          <a:fillRef idx="3">
            <a:schemeClr val="accent5"/>
          </a:fillRef>
          <a:effectRef idx="2">
            <a:schemeClr val="accent5"/>
          </a:effectRef>
          <a:fontRef idx="minor">
            <a:schemeClr val="lt1"/>
          </a:fontRef>
        </p:style>
        <p:txBody>
          <a:bodyPr rtlCol="0" anchor="ctr"/>
          <a:lstStyle/>
          <a:p>
            <a:pPr algn="ctr"/>
            <a:r>
              <a:rPr lang="ka-GE" sz="675" dirty="0"/>
              <a:t>მცხეთა მთიანეთის სამმართველო</a:t>
            </a:r>
            <a:endParaRPr lang="en-US" sz="675" dirty="0"/>
          </a:p>
        </p:txBody>
      </p:sp>
      <p:cxnSp>
        <p:nvCxnSpPr>
          <p:cNvPr id="333" name="Straight Connector 332"/>
          <p:cNvCxnSpPr/>
          <p:nvPr/>
        </p:nvCxnSpPr>
        <p:spPr>
          <a:xfrm flipH="1">
            <a:off x="8208920" y="2415306"/>
            <a:ext cx="1428" cy="94066"/>
          </a:xfrm>
          <a:prstGeom prst="line">
            <a:avLst/>
          </a:prstGeom>
        </p:spPr>
        <p:style>
          <a:lnRef idx="2">
            <a:schemeClr val="accent5">
              <a:shade val="50000"/>
            </a:schemeClr>
          </a:lnRef>
          <a:fillRef idx="1">
            <a:schemeClr val="accent5"/>
          </a:fillRef>
          <a:effectRef idx="0">
            <a:schemeClr val="accent5"/>
          </a:effectRef>
          <a:fontRef idx="minor">
            <a:schemeClr val="lt1"/>
          </a:fontRef>
        </p:style>
      </p:cxnSp>
      <p:cxnSp>
        <p:nvCxnSpPr>
          <p:cNvPr id="335" name="Straight Connector 334"/>
          <p:cNvCxnSpPr/>
          <p:nvPr/>
        </p:nvCxnSpPr>
        <p:spPr>
          <a:xfrm flipH="1">
            <a:off x="8207492" y="3641183"/>
            <a:ext cx="1428" cy="94066"/>
          </a:xfrm>
          <a:prstGeom prst="line">
            <a:avLst/>
          </a:prstGeom>
        </p:spPr>
        <p:style>
          <a:lnRef idx="2">
            <a:schemeClr val="accent5">
              <a:shade val="50000"/>
            </a:schemeClr>
          </a:lnRef>
          <a:fillRef idx="1">
            <a:schemeClr val="accent5"/>
          </a:fillRef>
          <a:effectRef idx="0">
            <a:schemeClr val="accent5"/>
          </a:effectRef>
          <a:fontRef idx="minor">
            <a:schemeClr val="lt1"/>
          </a:fontRef>
        </p:style>
      </p:cxnSp>
      <p:cxnSp>
        <p:nvCxnSpPr>
          <p:cNvPr id="336" name="Straight Connector 335"/>
          <p:cNvCxnSpPr/>
          <p:nvPr/>
        </p:nvCxnSpPr>
        <p:spPr>
          <a:xfrm flipH="1">
            <a:off x="8212123" y="3417999"/>
            <a:ext cx="1428" cy="94066"/>
          </a:xfrm>
          <a:prstGeom prst="line">
            <a:avLst/>
          </a:prstGeom>
        </p:spPr>
        <p:style>
          <a:lnRef idx="2">
            <a:schemeClr val="accent5">
              <a:shade val="50000"/>
            </a:schemeClr>
          </a:lnRef>
          <a:fillRef idx="1">
            <a:schemeClr val="accent5"/>
          </a:fillRef>
          <a:effectRef idx="0">
            <a:schemeClr val="accent5"/>
          </a:effectRef>
          <a:fontRef idx="minor">
            <a:schemeClr val="lt1"/>
          </a:fontRef>
        </p:style>
      </p:cxnSp>
      <p:grpSp>
        <p:nvGrpSpPr>
          <p:cNvPr id="2" name="Group 1"/>
          <p:cNvGrpSpPr/>
          <p:nvPr/>
        </p:nvGrpSpPr>
        <p:grpSpPr>
          <a:xfrm>
            <a:off x="277722" y="2509323"/>
            <a:ext cx="2287194" cy="3318611"/>
            <a:chOff x="370296" y="2202765"/>
            <a:chExt cx="3049592" cy="3339864"/>
          </a:xfrm>
        </p:grpSpPr>
        <p:cxnSp>
          <p:nvCxnSpPr>
            <p:cNvPr id="30" name="Straight Connector 29"/>
            <p:cNvCxnSpPr/>
            <p:nvPr/>
          </p:nvCxnSpPr>
          <p:spPr>
            <a:xfrm flipH="1">
              <a:off x="2292249" y="2813852"/>
              <a:ext cx="10078" cy="0"/>
            </a:xfrm>
            <a:prstGeom prst="line">
              <a:avLst/>
            </a:prstGeom>
          </p:spPr>
          <p:style>
            <a:lnRef idx="2">
              <a:schemeClr val="accent5">
                <a:shade val="50000"/>
              </a:schemeClr>
            </a:lnRef>
            <a:fillRef idx="1">
              <a:schemeClr val="accent5"/>
            </a:fillRef>
            <a:effectRef idx="0">
              <a:schemeClr val="accent5"/>
            </a:effectRef>
            <a:fontRef idx="minor">
              <a:schemeClr val="lt1"/>
            </a:fontRef>
          </p:style>
        </p:cxnSp>
        <p:sp>
          <p:nvSpPr>
            <p:cNvPr id="35" name="Rectangle 34"/>
            <p:cNvSpPr/>
            <p:nvPr/>
          </p:nvSpPr>
          <p:spPr>
            <a:xfrm>
              <a:off x="447567" y="2943232"/>
              <a:ext cx="1287862" cy="497439"/>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ka-GE" sz="600" dirty="0"/>
                <a:t>ადამიანური რესურსების მართვისა  და საქმისწარმოების სამმართველო</a:t>
              </a:r>
              <a:endParaRPr lang="en-US" sz="600" dirty="0"/>
            </a:p>
          </p:txBody>
        </p:sp>
        <p:sp>
          <p:nvSpPr>
            <p:cNvPr id="39" name="Rectangle 38"/>
            <p:cNvSpPr/>
            <p:nvPr/>
          </p:nvSpPr>
          <p:spPr>
            <a:xfrm>
              <a:off x="433264" y="4040751"/>
              <a:ext cx="1302165" cy="388521"/>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ka-GE" sz="750" dirty="0"/>
                <a:t>საქმისწარმოების განყ-ბა</a:t>
              </a:r>
              <a:endParaRPr lang="en-US" sz="750" dirty="0"/>
            </a:p>
          </p:txBody>
        </p:sp>
        <p:sp>
          <p:nvSpPr>
            <p:cNvPr id="40" name="Rectangle 39"/>
            <p:cNvSpPr/>
            <p:nvPr/>
          </p:nvSpPr>
          <p:spPr>
            <a:xfrm>
              <a:off x="467012" y="4629712"/>
              <a:ext cx="1295910" cy="376889"/>
            </a:xfrm>
            <a:prstGeom prst="rect">
              <a:avLst/>
            </a:prstGeom>
            <a:solidFill>
              <a:schemeClr val="accent5"/>
            </a:solidFill>
          </p:spPr>
          <p:style>
            <a:lnRef idx="1">
              <a:schemeClr val="accent5"/>
            </a:lnRef>
            <a:fillRef idx="2">
              <a:schemeClr val="accent5"/>
            </a:fillRef>
            <a:effectRef idx="1">
              <a:schemeClr val="accent5"/>
            </a:effectRef>
            <a:fontRef idx="minor">
              <a:schemeClr val="dk1"/>
            </a:fontRef>
          </p:style>
          <p:txBody>
            <a:bodyPr rtlCol="0" anchor="ctr"/>
            <a:lstStyle/>
            <a:p>
              <a:pPr algn="ctr"/>
              <a:r>
                <a:rPr lang="ka-GE" sz="750" dirty="0"/>
                <a:t>არქივი</a:t>
              </a:r>
              <a:endParaRPr lang="en-US" sz="750" dirty="0"/>
            </a:p>
          </p:txBody>
        </p:sp>
        <p:sp>
          <p:nvSpPr>
            <p:cNvPr id="42" name="Rectangle 41"/>
            <p:cNvSpPr/>
            <p:nvPr/>
          </p:nvSpPr>
          <p:spPr>
            <a:xfrm>
              <a:off x="1989518" y="4163091"/>
              <a:ext cx="1299350" cy="450553"/>
            </a:xfrm>
            <a:prstGeom prst="rect">
              <a:avLst/>
            </a:prstGeom>
            <a:solidFill>
              <a:schemeClr val="accent3"/>
            </a:solidFill>
          </p:spPr>
          <p:style>
            <a:lnRef idx="1">
              <a:schemeClr val="accent5"/>
            </a:lnRef>
            <a:fillRef idx="2">
              <a:schemeClr val="accent5"/>
            </a:fillRef>
            <a:effectRef idx="1">
              <a:schemeClr val="accent5"/>
            </a:effectRef>
            <a:fontRef idx="minor">
              <a:schemeClr val="dk1"/>
            </a:fontRef>
          </p:style>
          <p:txBody>
            <a:bodyPr rtlCol="0" anchor="ctr"/>
            <a:lstStyle/>
            <a:p>
              <a:pPr algn="ctr"/>
              <a:r>
                <a:rPr lang="ka-GE" sz="675" dirty="0"/>
                <a:t>საზოგადოებასთან ურთიერთობების განყ-ბა</a:t>
              </a:r>
              <a:endParaRPr lang="en-US" sz="675" dirty="0"/>
            </a:p>
          </p:txBody>
        </p:sp>
        <p:sp>
          <p:nvSpPr>
            <p:cNvPr id="43" name="Rectangle 42"/>
            <p:cNvSpPr/>
            <p:nvPr/>
          </p:nvSpPr>
          <p:spPr>
            <a:xfrm>
              <a:off x="1976503" y="2986227"/>
              <a:ext cx="1306670" cy="497063"/>
            </a:xfrm>
            <a:prstGeom prst="rect">
              <a:avLst/>
            </a:prstGeom>
            <a:solidFill>
              <a:schemeClr val="accent3"/>
            </a:solidFill>
          </p:spPr>
          <p:style>
            <a:lnRef idx="1">
              <a:schemeClr val="accent5"/>
            </a:lnRef>
            <a:fillRef idx="2">
              <a:schemeClr val="accent5"/>
            </a:fillRef>
            <a:effectRef idx="1">
              <a:schemeClr val="accent5"/>
            </a:effectRef>
            <a:fontRef idx="minor">
              <a:schemeClr val="dk1"/>
            </a:fontRef>
          </p:style>
          <p:txBody>
            <a:bodyPr rtlCol="0" anchor="ctr"/>
            <a:lstStyle/>
            <a:p>
              <a:pPr algn="ctr"/>
              <a:r>
                <a:rPr lang="ka-GE" sz="600" dirty="0"/>
                <a:t>საერთაშორისო ურთიერთობების  სამმართველო</a:t>
              </a:r>
              <a:endParaRPr lang="en-US" sz="600" dirty="0"/>
            </a:p>
          </p:txBody>
        </p:sp>
        <p:sp>
          <p:nvSpPr>
            <p:cNvPr id="47" name="Rectangle 46"/>
            <p:cNvSpPr/>
            <p:nvPr/>
          </p:nvSpPr>
          <p:spPr>
            <a:xfrm>
              <a:off x="453161" y="5051452"/>
              <a:ext cx="1305051" cy="491177"/>
            </a:xfrm>
            <a:prstGeom prst="rect">
              <a:avLst/>
            </a:prstGeom>
            <a:solidFill>
              <a:schemeClr val="accent4">
                <a:lumMod val="60000"/>
                <a:lumOff val="40000"/>
              </a:schemeClr>
            </a:solidFill>
            <a:ln>
              <a:solidFill>
                <a:schemeClr val="tx1"/>
              </a:solidFill>
            </a:ln>
          </p:spPr>
          <p:style>
            <a:lnRef idx="1">
              <a:schemeClr val="accent5"/>
            </a:lnRef>
            <a:fillRef idx="2">
              <a:schemeClr val="accent5"/>
            </a:fillRef>
            <a:effectRef idx="1">
              <a:schemeClr val="accent5"/>
            </a:effectRef>
            <a:fontRef idx="minor">
              <a:schemeClr val="dk1"/>
            </a:fontRef>
          </p:style>
          <p:txBody>
            <a:bodyPr rtlCol="0" anchor="ctr"/>
            <a:lstStyle/>
            <a:p>
              <a:pPr algn="ctr"/>
              <a:r>
                <a:rPr lang="ka-GE" sz="600" dirty="0"/>
                <a:t>საინფორმაციო - ტექნოლოგიური და პროგრ. უზრუნველყ. ჯგუფი  </a:t>
              </a:r>
              <a:endParaRPr lang="en-US" sz="600" dirty="0"/>
            </a:p>
          </p:txBody>
        </p:sp>
        <p:sp>
          <p:nvSpPr>
            <p:cNvPr id="48" name="Rectangle 47"/>
            <p:cNvSpPr/>
            <p:nvPr/>
          </p:nvSpPr>
          <p:spPr>
            <a:xfrm>
              <a:off x="1986655" y="3573098"/>
              <a:ext cx="1291083" cy="390763"/>
            </a:xfrm>
            <a:prstGeom prst="rect">
              <a:avLst/>
            </a:prstGeom>
            <a:solidFill>
              <a:schemeClr val="accent3"/>
            </a:solidFill>
          </p:spPr>
          <p:style>
            <a:lnRef idx="1">
              <a:schemeClr val="accent5"/>
            </a:lnRef>
            <a:fillRef idx="2">
              <a:schemeClr val="accent5"/>
            </a:fillRef>
            <a:effectRef idx="1">
              <a:schemeClr val="accent5"/>
            </a:effectRef>
            <a:fontRef idx="minor">
              <a:schemeClr val="dk1"/>
            </a:fontRef>
          </p:style>
          <p:txBody>
            <a:bodyPr rtlCol="0" anchor="ctr"/>
            <a:lstStyle/>
            <a:p>
              <a:pPr algn="ctr"/>
              <a:r>
                <a:rPr lang="ka-GE" sz="750" dirty="0"/>
                <a:t>პროტოკოლის    განყ-ბა</a:t>
              </a:r>
              <a:endParaRPr lang="en-US" sz="750" dirty="0"/>
            </a:p>
          </p:txBody>
        </p:sp>
        <p:cxnSp>
          <p:nvCxnSpPr>
            <p:cNvPr id="65" name="Straight Connector 64"/>
            <p:cNvCxnSpPr>
              <a:stCxn id="42" idx="1"/>
              <a:endCxn id="42" idx="1"/>
            </p:cNvCxnSpPr>
            <p:nvPr/>
          </p:nvCxnSpPr>
          <p:spPr>
            <a:xfrm>
              <a:off x="1989518" y="4388368"/>
              <a:ext cx="0" cy="0"/>
            </a:xfrm>
            <a:prstGeom prst="line">
              <a:avLst/>
            </a:prstGeom>
          </p:spPr>
          <p:style>
            <a:lnRef idx="1">
              <a:schemeClr val="accent5"/>
            </a:lnRef>
            <a:fillRef idx="2">
              <a:schemeClr val="accent5"/>
            </a:fillRef>
            <a:effectRef idx="1">
              <a:schemeClr val="accent5"/>
            </a:effectRef>
            <a:fontRef idx="minor">
              <a:schemeClr val="dk1"/>
            </a:fontRef>
          </p:style>
        </p:cxnSp>
        <p:cxnSp>
          <p:nvCxnSpPr>
            <p:cNvPr id="114" name="Straight Connector 113"/>
            <p:cNvCxnSpPr>
              <a:stCxn id="43" idx="1"/>
              <a:endCxn id="43" idx="1"/>
            </p:cNvCxnSpPr>
            <p:nvPr/>
          </p:nvCxnSpPr>
          <p:spPr>
            <a:xfrm>
              <a:off x="1976503" y="3234759"/>
              <a:ext cx="0" cy="0"/>
            </a:xfrm>
            <a:prstGeom prst="line">
              <a:avLst/>
            </a:prstGeom>
          </p:spPr>
          <p:style>
            <a:lnRef idx="1">
              <a:schemeClr val="accent5"/>
            </a:lnRef>
            <a:fillRef idx="2">
              <a:schemeClr val="accent5"/>
            </a:fillRef>
            <a:effectRef idx="1">
              <a:schemeClr val="accent5"/>
            </a:effectRef>
            <a:fontRef idx="minor">
              <a:schemeClr val="dk1"/>
            </a:fontRef>
          </p:style>
        </p:cxnSp>
        <p:sp>
          <p:nvSpPr>
            <p:cNvPr id="37" name="Rectangle 36"/>
            <p:cNvSpPr/>
            <p:nvPr/>
          </p:nvSpPr>
          <p:spPr>
            <a:xfrm>
              <a:off x="439519" y="3510884"/>
              <a:ext cx="1303958" cy="454986"/>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ka-GE" sz="675" dirty="0"/>
                <a:t>ადამიანური რესურსების მართვის განყ-ბა</a:t>
              </a:r>
              <a:endParaRPr lang="en-US" sz="675" dirty="0"/>
            </a:p>
          </p:txBody>
        </p:sp>
        <p:cxnSp>
          <p:nvCxnSpPr>
            <p:cNvPr id="162" name="Straight Connector 161"/>
            <p:cNvCxnSpPr>
              <a:endCxn id="47" idx="1"/>
            </p:cNvCxnSpPr>
            <p:nvPr/>
          </p:nvCxnSpPr>
          <p:spPr>
            <a:xfrm>
              <a:off x="370296" y="5297040"/>
              <a:ext cx="82865" cy="1"/>
            </a:xfrm>
            <a:prstGeom prst="line">
              <a:avLst/>
            </a:prstGeom>
          </p:spPr>
          <p:style>
            <a:lnRef idx="2">
              <a:schemeClr val="accent5">
                <a:shade val="50000"/>
              </a:schemeClr>
            </a:lnRef>
            <a:fillRef idx="1">
              <a:schemeClr val="accent5"/>
            </a:fillRef>
            <a:effectRef idx="0">
              <a:schemeClr val="accent5"/>
            </a:effectRef>
            <a:fontRef idx="minor">
              <a:schemeClr val="lt1"/>
            </a:fontRef>
          </p:style>
        </p:cxnSp>
        <p:cxnSp>
          <p:nvCxnSpPr>
            <p:cNvPr id="163" name="Straight Connector 162"/>
            <p:cNvCxnSpPr/>
            <p:nvPr/>
          </p:nvCxnSpPr>
          <p:spPr>
            <a:xfrm flipH="1" flipV="1">
              <a:off x="1740161" y="3741759"/>
              <a:ext cx="105904" cy="2758"/>
            </a:xfrm>
            <a:prstGeom prst="line">
              <a:avLst/>
            </a:prstGeom>
          </p:spPr>
          <p:style>
            <a:lnRef idx="2">
              <a:schemeClr val="accent5">
                <a:shade val="50000"/>
              </a:schemeClr>
            </a:lnRef>
            <a:fillRef idx="1">
              <a:schemeClr val="accent5"/>
            </a:fillRef>
            <a:effectRef idx="0">
              <a:schemeClr val="accent5"/>
            </a:effectRef>
            <a:fontRef idx="minor">
              <a:schemeClr val="lt1"/>
            </a:fontRef>
          </p:style>
        </p:cxnSp>
        <p:sp>
          <p:nvSpPr>
            <p:cNvPr id="168" name="Rectangle 167"/>
            <p:cNvSpPr/>
            <p:nvPr/>
          </p:nvSpPr>
          <p:spPr>
            <a:xfrm>
              <a:off x="760163" y="2202765"/>
              <a:ext cx="1452466" cy="503063"/>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ka-GE" sz="750" dirty="0">
                  <a:solidFill>
                    <a:schemeClr val="tx1"/>
                  </a:solidFill>
                </a:rPr>
                <a:t>ადმინისტრაციული დეპარტამენტი</a:t>
              </a:r>
              <a:endParaRPr lang="en-US" sz="750" dirty="0">
                <a:solidFill>
                  <a:schemeClr val="tx1"/>
                </a:solidFill>
              </a:endParaRPr>
            </a:p>
          </p:txBody>
        </p:sp>
        <p:cxnSp>
          <p:nvCxnSpPr>
            <p:cNvPr id="246" name="Straight Connector 245"/>
            <p:cNvCxnSpPr/>
            <p:nvPr/>
          </p:nvCxnSpPr>
          <p:spPr>
            <a:xfrm>
              <a:off x="371138" y="4818156"/>
              <a:ext cx="107831" cy="1"/>
            </a:xfrm>
            <a:prstGeom prst="line">
              <a:avLst/>
            </a:prstGeom>
          </p:spPr>
          <p:style>
            <a:lnRef idx="2">
              <a:schemeClr val="accent5">
                <a:shade val="50000"/>
              </a:schemeClr>
            </a:lnRef>
            <a:fillRef idx="1">
              <a:schemeClr val="accent5"/>
            </a:fillRef>
            <a:effectRef idx="0">
              <a:schemeClr val="accent5"/>
            </a:effectRef>
            <a:fontRef idx="minor">
              <a:schemeClr val="lt1"/>
            </a:fontRef>
          </p:style>
        </p:cxnSp>
        <p:cxnSp>
          <p:nvCxnSpPr>
            <p:cNvPr id="247" name="Straight Connector 246"/>
            <p:cNvCxnSpPr>
              <a:endCxn id="42" idx="3"/>
            </p:cNvCxnSpPr>
            <p:nvPr/>
          </p:nvCxnSpPr>
          <p:spPr>
            <a:xfrm flipH="1">
              <a:off x="3288868" y="4382950"/>
              <a:ext cx="131020" cy="5418"/>
            </a:xfrm>
            <a:prstGeom prst="line">
              <a:avLst/>
            </a:prstGeom>
          </p:spPr>
          <p:style>
            <a:lnRef idx="2">
              <a:schemeClr val="accent5">
                <a:shade val="50000"/>
              </a:schemeClr>
            </a:lnRef>
            <a:fillRef idx="1">
              <a:schemeClr val="accent5"/>
            </a:fillRef>
            <a:effectRef idx="0">
              <a:schemeClr val="accent5"/>
            </a:effectRef>
            <a:fontRef idx="minor">
              <a:schemeClr val="lt1"/>
            </a:fontRef>
          </p:style>
        </p:cxnSp>
        <p:cxnSp>
          <p:nvCxnSpPr>
            <p:cNvPr id="248" name="Straight Connector 247"/>
            <p:cNvCxnSpPr>
              <a:endCxn id="35" idx="0"/>
            </p:cNvCxnSpPr>
            <p:nvPr/>
          </p:nvCxnSpPr>
          <p:spPr>
            <a:xfrm>
              <a:off x="1089913" y="2835728"/>
              <a:ext cx="1585" cy="107504"/>
            </a:xfrm>
            <a:prstGeom prst="line">
              <a:avLst/>
            </a:prstGeom>
          </p:spPr>
          <p:style>
            <a:lnRef idx="2">
              <a:schemeClr val="accent5">
                <a:shade val="50000"/>
              </a:schemeClr>
            </a:lnRef>
            <a:fillRef idx="1">
              <a:schemeClr val="accent5"/>
            </a:fillRef>
            <a:effectRef idx="0">
              <a:schemeClr val="accent5"/>
            </a:effectRef>
            <a:fontRef idx="minor">
              <a:schemeClr val="lt1"/>
            </a:fontRef>
          </p:style>
        </p:cxnSp>
        <p:cxnSp>
          <p:nvCxnSpPr>
            <p:cNvPr id="249" name="Straight Connector 248"/>
            <p:cNvCxnSpPr/>
            <p:nvPr/>
          </p:nvCxnSpPr>
          <p:spPr>
            <a:xfrm flipH="1">
              <a:off x="373456" y="2833161"/>
              <a:ext cx="1131" cy="2463879"/>
            </a:xfrm>
            <a:prstGeom prst="line">
              <a:avLst/>
            </a:prstGeom>
          </p:spPr>
          <p:style>
            <a:lnRef idx="2">
              <a:schemeClr val="accent5">
                <a:shade val="50000"/>
              </a:schemeClr>
            </a:lnRef>
            <a:fillRef idx="1">
              <a:schemeClr val="accent5"/>
            </a:fillRef>
            <a:effectRef idx="0">
              <a:schemeClr val="accent5"/>
            </a:effectRef>
            <a:fontRef idx="minor">
              <a:schemeClr val="lt1"/>
            </a:fontRef>
          </p:style>
        </p:cxnSp>
        <p:cxnSp>
          <p:nvCxnSpPr>
            <p:cNvPr id="250" name="Straight Connector 249"/>
            <p:cNvCxnSpPr/>
            <p:nvPr/>
          </p:nvCxnSpPr>
          <p:spPr>
            <a:xfrm>
              <a:off x="376905" y="2820312"/>
              <a:ext cx="3042983" cy="17983"/>
            </a:xfrm>
            <a:prstGeom prst="line">
              <a:avLst/>
            </a:prstGeom>
          </p:spPr>
          <p:style>
            <a:lnRef idx="2">
              <a:schemeClr val="accent5">
                <a:shade val="50000"/>
              </a:schemeClr>
            </a:lnRef>
            <a:fillRef idx="1">
              <a:schemeClr val="accent5"/>
            </a:fillRef>
            <a:effectRef idx="0">
              <a:schemeClr val="accent5"/>
            </a:effectRef>
            <a:fontRef idx="minor">
              <a:schemeClr val="lt1"/>
            </a:fontRef>
          </p:style>
        </p:cxnSp>
        <p:cxnSp>
          <p:nvCxnSpPr>
            <p:cNvPr id="261" name="Straight Connector 260"/>
            <p:cNvCxnSpPr/>
            <p:nvPr/>
          </p:nvCxnSpPr>
          <p:spPr>
            <a:xfrm flipH="1">
              <a:off x="1731773" y="4235011"/>
              <a:ext cx="141546" cy="2539"/>
            </a:xfrm>
            <a:prstGeom prst="line">
              <a:avLst/>
            </a:prstGeom>
          </p:spPr>
          <p:style>
            <a:lnRef idx="2">
              <a:schemeClr val="accent5">
                <a:shade val="50000"/>
              </a:schemeClr>
            </a:lnRef>
            <a:fillRef idx="1">
              <a:schemeClr val="accent5"/>
            </a:fillRef>
            <a:effectRef idx="0">
              <a:schemeClr val="accent5"/>
            </a:effectRef>
            <a:fontRef idx="minor">
              <a:schemeClr val="lt1"/>
            </a:fontRef>
          </p:style>
        </p:cxnSp>
        <p:cxnSp>
          <p:nvCxnSpPr>
            <p:cNvPr id="262" name="Straight Connector 261"/>
            <p:cNvCxnSpPr/>
            <p:nvPr/>
          </p:nvCxnSpPr>
          <p:spPr>
            <a:xfrm flipH="1" flipV="1">
              <a:off x="3410776" y="2850514"/>
              <a:ext cx="9112" cy="1524423"/>
            </a:xfrm>
            <a:prstGeom prst="line">
              <a:avLst/>
            </a:prstGeom>
          </p:spPr>
          <p:style>
            <a:lnRef idx="2">
              <a:schemeClr val="accent5">
                <a:shade val="50000"/>
              </a:schemeClr>
            </a:lnRef>
            <a:fillRef idx="1">
              <a:schemeClr val="accent5"/>
            </a:fillRef>
            <a:effectRef idx="0">
              <a:schemeClr val="accent5"/>
            </a:effectRef>
            <a:fontRef idx="minor">
              <a:schemeClr val="lt1"/>
            </a:fontRef>
          </p:style>
        </p:cxnSp>
        <p:cxnSp>
          <p:nvCxnSpPr>
            <p:cNvPr id="334" name="Straight Connector 333"/>
            <p:cNvCxnSpPr>
              <a:stCxn id="168" idx="2"/>
            </p:cNvCxnSpPr>
            <p:nvPr/>
          </p:nvCxnSpPr>
          <p:spPr>
            <a:xfrm>
              <a:off x="1486396" y="2705828"/>
              <a:ext cx="0" cy="129900"/>
            </a:xfrm>
            <a:prstGeom prst="line">
              <a:avLst/>
            </a:prstGeom>
          </p:spPr>
          <p:style>
            <a:lnRef idx="2">
              <a:schemeClr val="accent5">
                <a:shade val="50000"/>
              </a:schemeClr>
            </a:lnRef>
            <a:fillRef idx="1">
              <a:schemeClr val="accent5"/>
            </a:fillRef>
            <a:effectRef idx="0">
              <a:schemeClr val="accent5"/>
            </a:effectRef>
            <a:fontRef idx="minor">
              <a:schemeClr val="lt1"/>
            </a:fontRef>
          </p:style>
        </p:cxnSp>
        <p:cxnSp>
          <p:nvCxnSpPr>
            <p:cNvPr id="86" name="Straight Connector 85"/>
            <p:cNvCxnSpPr>
              <a:endCxn id="43" idx="0"/>
            </p:cNvCxnSpPr>
            <p:nvPr/>
          </p:nvCxnSpPr>
          <p:spPr>
            <a:xfrm>
              <a:off x="2628090" y="2850514"/>
              <a:ext cx="1748" cy="135713"/>
            </a:xfrm>
            <a:prstGeom prst="line">
              <a:avLst/>
            </a:prstGeom>
          </p:spPr>
          <p:style>
            <a:lnRef idx="2">
              <a:schemeClr val="accent5">
                <a:shade val="50000"/>
              </a:schemeClr>
            </a:lnRef>
            <a:fillRef idx="1">
              <a:schemeClr val="accent5"/>
            </a:fillRef>
            <a:effectRef idx="0">
              <a:schemeClr val="accent5"/>
            </a:effectRef>
            <a:fontRef idx="minor">
              <a:schemeClr val="lt1"/>
            </a:fontRef>
          </p:style>
        </p:cxnSp>
        <p:cxnSp>
          <p:nvCxnSpPr>
            <p:cNvPr id="87" name="Straight Connector 86"/>
            <p:cNvCxnSpPr>
              <a:stCxn id="43" idx="2"/>
              <a:endCxn id="48" idx="0"/>
            </p:cNvCxnSpPr>
            <p:nvPr/>
          </p:nvCxnSpPr>
          <p:spPr>
            <a:xfrm>
              <a:off x="2629838" y="3483290"/>
              <a:ext cx="2359" cy="89808"/>
            </a:xfrm>
            <a:prstGeom prst="line">
              <a:avLst/>
            </a:prstGeom>
          </p:spPr>
          <p:style>
            <a:lnRef idx="2">
              <a:schemeClr val="accent5">
                <a:shade val="50000"/>
              </a:schemeClr>
            </a:lnRef>
            <a:fillRef idx="1">
              <a:schemeClr val="accent5"/>
            </a:fillRef>
            <a:effectRef idx="0">
              <a:schemeClr val="accent5"/>
            </a:effectRef>
            <a:fontRef idx="minor">
              <a:schemeClr val="lt1"/>
            </a:fontRef>
          </p:style>
        </p:cxnSp>
        <p:cxnSp>
          <p:nvCxnSpPr>
            <p:cNvPr id="91" name="Straight Connector 90"/>
            <p:cNvCxnSpPr/>
            <p:nvPr/>
          </p:nvCxnSpPr>
          <p:spPr>
            <a:xfrm flipH="1" flipV="1">
              <a:off x="1852786" y="3203894"/>
              <a:ext cx="10246" cy="1031117"/>
            </a:xfrm>
            <a:prstGeom prst="line">
              <a:avLst/>
            </a:prstGeom>
          </p:spPr>
          <p:style>
            <a:lnRef idx="2">
              <a:schemeClr val="accent5">
                <a:shade val="50000"/>
              </a:schemeClr>
            </a:lnRef>
            <a:fillRef idx="1">
              <a:schemeClr val="accent5"/>
            </a:fillRef>
            <a:effectRef idx="0">
              <a:schemeClr val="accent5"/>
            </a:effectRef>
            <a:fontRef idx="minor">
              <a:schemeClr val="lt1"/>
            </a:fontRef>
          </p:style>
        </p:cxnSp>
        <p:cxnSp>
          <p:nvCxnSpPr>
            <p:cNvPr id="100" name="Straight Connector 99"/>
            <p:cNvCxnSpPr/>
            <p:nvPr/>
          </p:nvCxnSpPr>
          <p:spPr>
            <a:xfrm flipH="1">
              <a:off x="1726973" y="3203893"/>
              <a:ext cx="123337" cy="3145"/>
            </a:xfrm>
            <a:prstGeom prst="line">
              <a:avLst/>
            </a:prstGeom>
          </p:spPr>
          <p:style>
            <a:lnRef idx="2">
              <a:schemeClr val="accent5">
                <a:shade val="50000"/>
              </a:schemeClr>
            </a:lnRef>
            <a:fillRef idx="1">
              <a:schemeClr val="accent5"/>
            </a:fillRef>
            <a:effectRef idx="0">
              <a:schemeClr val="accent5"/>
            </a:effectRef>
            <a:fontRef idx="minor">
              <a:schemeClr val="lt1"/>
            </a:fontRef>
          </p:style>
        </p:cxnSp>
      </p:grpSp>
      <p:sp>
        <p:nvSpPr>
          <p:cNvPr id="20" name="Rectangle 19"/>
          <p:cNvSpPr/>
          <p:nvPr/>
        </p:nvSpPr>
        <p:spPr>
          <a:xfrm>
            <a:off x="180204" y="6259384"/>
            <a:ext cx="1869185" cy="507831"/>
          </a:xfrm>
          <a:prstGeom prst="rect">
            <a:avLst/>
          </a:prstGeom>
        </p:spPr>
        <p:txBody>
          <a:bodyPr wrap="square">
            <a:spAutoFit/>
          </a:bodyPr>
          <a:lstStyle/>
          <a:p>
            <a:pPr lvl="0"/>
            <a:r>
              <a:rPr lang="ka-GE" sz="900" dirty="0"/>
              <a:t>სულ:</a:t>
            </a:r>
            <a:r>
              <a:rPr lang="en-US" sz="900" dirty="0"/>
              <a:t> </a:t>
            </a:r>
            <a:r>
              <a:rPr lang="en-US" sz="900" dirty="0" smtClean="0"/>
              <a:t>106</a:t>
            </a:r>
            <a:r>
              <a:rPr lang="ka-GE" sz="900" dirty="0" smtClean="0"/>
              <a:t> -</a:t>
            </a:r>
            <a:r>
              <a:rPr lang="ka-GE" sz="900" dirty="0"/>
              <a:t> </a:t>
            </a:r>
            <a:r>
              <a:rPr lang="ka-GE" sz="900" dirty="0" smtClean="0"/>
              <a:t>საშტატო ერთეული.</a:t>
            </a:r>
          </a:p>
          <a:p>
            <a:pPr lvl="0"/>
            <a:endParaRPr lang="ka-GE" sz="900" dirty="0" smtClean="0"/>
          </a:p>
          <a:p>
            <a:pPr lvl="0"/>
            <a:r>
              <a:rPr lang="ka-GE" sz="900" dirty="0" smtClean="0"/>
              <a:t>დასაქმებულთა </a:t>
            </a:r>
            <a:r>
              <a:rPr lang="ka-GE" sz="900" dirty="0" smtClean="0"/>
              <a:t>64</a:t>
            </a:r>
            <a:r>
              <a:rPr lang="ka-GE" sz="900" dirty="0" smtClean="0"/>
              <a:t>% </a:t>
            </a:r>
            <a:r>
              <a:rPr lang="ka-GE" sz="900" dirty="0" smtClean="0"/>
              <a:t>ვეტერანია.</a:t>
            </a:r>
            <a:endParaRPr lang="en-US" sz="900" dirty="0"/>
          </a:p>
        </p:txBody>
      </p:sp>
      <p:sp>
        <p:nvSpPr>
          <p:cNvPr id="6" name="Прямоугольник 5"/>
          <p:cNvSpPr/>
          <p:nvPr/>
        </p:nvSpPr>
        <p:spPr>
          <a:xfrm>
            <a:off x="2820598" y="404513"/>
            <a:ext cx="2951721" cy="33866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ka-GE" dirty="0" smtClean="0"/>
              <a:t>სამსახურის სტრუქტურა</a:t>
            </a:r>
            <a:endParaRPr lang="en-US" dirty="0"/>
          </a:p>
        </p:txBody>
      </p:sp>
      <p:cxnSp>
        <p:nvCxnSpPr>
          <p:cNvPr id="11" name="Прямая соединительная линия 10"/>
          <p:cNvCxnSpPr>
            <a:stCxn id="139" idx="1"/>
          </p:cNvCxnSpPr>
          <p:nvPr/>
        </p:nvCxnSpPr>
        <p:spPr>
          <a:xfrm flipH="1">
            <a:off x="2515783" y="3128173"/>
            <a:ext cx="261033" cy="7535"/>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Прямая соединительная линия 12"/>
          <p:cNvCxnSpPr/>
          <p:nvPr/>
        </p:nvCxnSpPr>
        <p:spPr>
          <a:xfrm>
            <a:off x="2621453" y="3144987"/>
            <a:ext cx="0" cy="264254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Прямая соединительная линия 20"/>
          <p:cNvCxnSpPr>
            <a:endCxn id="331" idx="1"/>
          </p:cNvCxnSpPr>
          <p:nvPr/>
        </p:nvCxnSpPr>
        <p:spPr>
          <a:xfrm>
            <a:off x="2646299" y="5787531"/>
            <a:ext cx="129056" cy="1"/>
          </a:xfrm>
          <a:prstGeom prst="line">
            <a:avLst/>
          </a:prstGeom>
        </p:spPr>
        <p:style>
          <a:lnRef idx="1">
            <a:schemeClr val="accent1"/>
          </a:lnRef>
          <a:fillRef idx="0">
            <a:schemeClr val="accent1"/>
          </a:fillRef>
          <a:effectRef idx="0">
            <a:schemeClr val="accent1"/>
          </a:effectRef>
          <a:fontRef idx="minor">
            <a:schemeClr val="tx1"/>
          </a:fontRef>
        </p:style>
      </p:cxnSp>
      <p:sp>
        <p:nvSpPr>
          <p:cNvPr id="12" name="Номер слайда 11"/>
          <p:cNvSpPr>
            <a:spLocks noGrp="1"/>
          </p:cNvSpPr>
          <p:nvPr>
            <p:ph type="sldNum" sz="quarter" idx="12"/>
          </p:nvPr>
        </p:nvSpPr>
        <p:spPr>
          <a:xfrm>
            <a:off x="8077200" y="6528816"/>
            <a:ext cx="1066800" cy="329184"/>
          </a:xfrm>
        </p:spPr>
        <p:txBody>
          <a:bodyPr/>
          <a:lstStyle/>
          <a:p>
            <a:pPr algn="r"/>
            <a:r>
              <a:rPr lang="en-US" sz="1200" b="0" dirty="0" smtClean="0">
                <a:solidFill>
                  <a:schemeClr val="tx1"/>
                </a:solidFill>
              </a:rPr>
              <a:t>10</a:t>
            </a:r>
            <a:endParaRPr lang="en-US" sz="1200" b="0" dirty="0">
              <a:solidFill>
                <a:schemeClr val="tx1"/>
              </a:solidFill>
            </a:endParaRPr>
          </a:p>
        </p:txBody>
      </p:sp>
    </p:spTree>
    <p:extLst>
      <p:ext uri="{BB962C8B-B14F-4D97-AF65-F5344CB8AC3E}">
        <p14:creationId xmlns:p14="http://schemas.microsoft.com/office/powerpoint/2010/main" val="29601548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idx="1"/>
          </p:nvPr>
        </p:nvSpPr>
        <p:spPr>
          <a:xfrm>
            <a:off x="0" y="440267"/>
            <a:ext cx="9143999" cy="6417733"/>
          </a:xfrm>
        </p:spPr>
        <p:txBody>
          <a:bodyPr>
            <a:normAutofit/>
          </a:bodyPr>
          <a:lstStyle/>
          <a:p>
            <a:pPr marL="0" indent="0">
              <a:buNone/>
            </a:pPr>
            <a:r>
              <a:rPr lang="ka-GE" sz="1200" b="1" dirty="0"/>
              <a:t>ეკონომიკური </a:t>
            </a:r>
            <a:r>
              <a:rPr lang="ka-GE" sz="1200" b="1" dirty="0" smtClean="0"/>
              <a:t>დეპარტამენტი</a:t>
            </a:r>
            <a:endParaRPr lang="ka-GE" sz="1200" dirty="0" smtClean="0"/>
          </a:p>
          <a:p>
            <a:endParaRPr lang="ka-GE" sz="1200" dirty="0"/>
          </a:p>
          <a:p>
            <a:endParaRPr lang="ka-GE" sz="1200" dirty="0" smtClean="0"/>
          </a:p>
          <a:p>
            <a:pPr algn="just"/>
            <a:r>
              <a:rPr lang="ka-GE" sz="1200" dirty="0" smtClean="0"/>
              <a:t>20</a:t>
            </a:r>
            <a:r>
              <a:rPr lang="en-US" sz="1200" dirty="0" smtClean="0">
                <a:latin typeface="Sylfaen" panose="010A0502050306030303" pitchFamily="18" charset="0"/>
              </a:rPr>
              <a:t>20</a:t>
            </a:r>
            <a:r>
              <a:rPr lang="en-US" sz="1200" dirty="0" smtClean="0"/>
              <a:t> </a:t>
            </a:r>
            <a:r>
              <a:rPr lang="ka-GE" sz="1200" dirty="0"/>
              <a:t>წლის სახელმწიფო ბიუჯეტით ს</a:t>
            </a:r>
            <a:r>
              <a:rPr lang="en-US" sz="1200" dirty="0" err="1"/>
              <a:t>ამსახურის</a:t>
            </a:r>
            <a:r>
              <a:rPr lang="ka-GE" sz="1200" dirty="0"/>
              <a:t>ათვის </a:t>
            </a:r>
            <a:r>
              <a:rPr lang="en-US" sz="1200" dirty="0" err="1"/>
              <a:t>დამტკიცებულ</a:t>
            </a:r>
            <a:r>
              <a:rPr lang="ka-GE" sz="1200" dirty="0"/>
              <a:t>მა საშტატო რიცხოვნობამ შეადგინა </a:t>
            </a:r>
            <a:r>
              <a:rPr lang="ka-GE" sz="1200" dirty="0" smtClean="0"/>
              <a:t>106 </a:t>
            </a:r>
            <a:r>
              <a:rPr lang="ka-GE" sz="1200" dirty="0"/>
              <a:t>ერთეული, შტატგარეშე მოსამსახურეთა </a:t>
            </a:r>
            <a:r>
              <a:rPr lang="ka-GE" sz="1200" dirty="0" smtClean="0"/>
              <a:t>ოდენობამ  </a:t>
            </a:r>
            <a:r>
              <a:rPr lang="en-US" sz="1200" dirty="0" smtClean="0">
                <a:latin typeface="Sylfaen" panose="010A0502050306030303" pitchFamily="18" charset="0"/>
              </a:rPr>
              <a:t>83</a:t>
            </a:r>
            <a:r>
              <a:rPr lang="en-US" sz="1200" dirty="0" smtClean="0"/>
              <a:t> </a:t>
            </a:r>
            <a:r>
              <a:rPr lang="ka-GE" sz="1200" dirty="0" smtClean="0"/>
              <a:t>ერთეული</a:t>
            </a:r>
            <a:r>
              <a:rPr lang="ka-GE" sz="1200" dirty="0"/>
              <a:t>, ხოლო ასიგნებები განისაზღვრა </a:t>
            </a:r>
            <a:r>
              <a:rPr lang="en-US" sz="1200" dirty="0"/>
              <a:t>7 </a:t>
            </a:r>
            <a:r>
              <a:rPr lang="en-US" sz="1200" dirty="0">
                <a:latin typeface="Sylfaen" panose="010A0502050306030303" pitchFamily="18" charset="0"/>
              </a:rPr>
              <a:t>8</a:t>
            </a:r>
            <a:r>
              <a:rPr lang="ka-GE" sz="1200" dirty="0" smtClean="0"/>
              <a:t>0</a:t>
            </a:r>
            <a:r>
              <a:rPr lang="en-US" sz="1200" dirty="0"/>
              <a:t>0 000 </a:t>
            </a:r>
            <a:r>
              <a:rPr lang="ka-GE" sz="1200" dirty="0"/>
              <a:t>ლარის ოდენობით, მათ შორის:</a:t>
            </a:r>
            <a:endParaRPr lang="en-US" sz="1200" dirty="0"/>
          </a:p>
          <a:p>
            <a:pPr marL="0" indent="0">
              <a:buNone/>
            </a:pPr>
            <a:endParaRPr lang="en-US" sz="1200" dirty="0"/>
          </a:p>
        </p:txBody>
      </p:sp>
      <p:graphicFrame>
        <p:nvGraphicFramePr>
          <p:cNvPr id="2" name="Таблица 1"/>
          <p:cNvGraphicFramePr>
            <a:graphicFrameLocks noGrp="1"/>
          </p:cNvGraphicFramePr>
          <p:nvPr>
            <p:extLst>
              <p:ext uri="{D42A27DB-BD31-4B8C-83A1-F6EECF244321}">
                <p14:modId xmlns:p14="http://schemas.microsoft.com/office/powerpoint/2010/main" val="4087437934"/>
              </p:ext>
            </p:extLst>
          </p:nvPr>
        </p:nvGraphicFramePr>
        <p:xfrm>
          <a:off x="381845" y="1751859"/>
          <a:ext cx="5689177" cy="1593215"/>
        </p:xfrm>
        <a:graphic>
          <a:graphicData uri="http://schemas.openxmlformats.org/drawingml/2006/table">
            <a:tbl>
              <a:tblPr firstRow="1" firstCol="1" bandRow="1">
                <a:tableStyleId>{5C22544A-7EE6-4342-B048-85BDC9FD1C3A}</a:tableStyleId>
              </a:tblPr>
              <a:tblGrid>
                <a:gridCol w="3615487">
                  <a:extLst>
                    <a:ext uri="{9D8B030D-6E8A-4147-A177-3AD203B41FA5}">
                      <a16:colId xmlns:a16="http://schemas.microsoft.com/office/drawing/2014/main" xmlns="" val="20000"/>
                    </a:ext>
                  </a:extLst>
                </a:gridCol>
                <a:gridCol w="1036845">
                  <a:extLst>
                    <a:ext uri="{9D8B030D-6E8A-4147-A177-3AD203B41FA5}">
                      <a16:colId xmlns:a16="http://schemas.microsoft.com/office/drawing/2014/main" xmlns="" val="20001"/>
                    </a:ext>
                  </a:extLst>
                </a:gridCol>
                <a:gridCol w="1036845">
                  <a:extLst>
                    <a:ext uri="{9D8B030D-6E8A-4147-A177-3AD203B41FA5}">
                      <a16:colId xmlns:a16="http://schemas.microsoft.com/office/drawing/2014/main" xmlns="" val="20002"/>
                    </a:ext>
                  </a:extLst>
                </a:gridCol>
              </a:tblGrid>
              <a:tr h="263525">
                <a:tc>
                  <a:txBody>
                    <a:bodyPr/>
                    <a:lstStyle/>
                    <a:p>
                      <a:pPr algn="l">
                        <a:lnSpc>
                          <a:spcPct val="105000"/>
                        </a:lnSpc>
                      </a:pPr>
                      <a:r>
                        <a:rPr lang="en-US" sz="1200" dirty="0" err="1">
                          <a:solidFill>
                            <a:schemeClr val="bg1"/>
                          </a:solidFill>
                          <a:effectLst/>
                          <a:latin typeface="Sylfaen" panose="010A0502050306030303" pitchFamily="18" charset="0"/>
                          <a:ea typeface="Times New Roman" panose="02020603050405020304" pitchFamily="18" charset="0"/>
                          <a:cs typeface="Times New Roman" panose="02020603050405020304" pitchFamily="18" charset="0"/>
                        </a:rPr>
                        <a:t>შრომის</a:t>
                      </a:r>
                      <a:r>
                        <a:rPr lang="en-US" sz="1200" dirty="0">
                          <a:solidFill>
                            <a:schemeClr val="bg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200" dirty="0" err="1">
                          <a:solidFill>
                            <a:schemeClr val="bg1"/>
                          </a:solidFill>
                          <a:effectLst/>
                          <a:latin typeface="Sylfaen" panose="010A0502050306030303" pitchFamily="18" charset="0"/>
                          <a:ea typeface="Times New Roman" panose="02020603050405020304" pitchFamily="18" charset="0"/>
                          <a:cs typeface="Times New Roman" panose="02020603050405020304" pitchFamily="18" charset="0"/>
                        </a:rPr>
                        <a:t>ანაზღაურება</a:t>
                      </a:r>
                      <a:endParaRPr lang="en-US" sz="1100" dirty="0">
                        <a:solidFill>
                          <a:schemeClr val="bg1"/>
                        </a:solidFill>
                        <a:effectLst/>
                        <a:latin typeface="Calibri" panose="020F0502020204030204" pitchFamily="34" charset="0"/>
                      </a:endParaRPr>
                    </a:p>
                  </a:txBody>
                  <a:tcPr marL="68580" marR="68580" marT="0" marB="0" anchor="ctr"/>
                </a:tc>
                <a:tc>
                  <a:txBody>
                    <a:bodyPr/>
                    <a:lstStyle/>
                    <a:p>
                      <a:pPr algn="r">
                        <a:lnSpc>
                          <a:spcPct val="105000"/>
                        </a:lnSpc>
                      </a:pPr>
                      <a:r>
                        <a:rPr lang="en-US" sz="1200" dirty="0">
                          <a:solidFill>
                            <a:schemeClr val="bg1"/>
                          </a:solidFill>
                          <a:effectLst/>
                          <a:latin typeface="Sylfaen" panose="010A0502050306030303" pitchFamily="18" charset="0"/>
                          <a:ea typeface="Times New Roman" panose="02020603050405020304" pitchFamily="18" charset="0"/>
                          <a:cs typeface="Times New Roman" panose="02020603050405020304" pitchFamily="18" charset="0"/>
                        </a:rPr>
                        <a:t>2 340 000</a:t>
                      </a:r>
                      <a:endParaRPr lang="en-US" sz="1100" dirty="0">
                        <a:solidFill>
                          <a:schemeClr val="bg1"/>
                        </a:solidFill>
                        <a:effectLst/>
                        <a:latin typeface="Calibri" panose="020F0502020204030204" pitchFamily="34" charset="0"/>
                      </a:endParaRPr>
                    </a:p>
                  </a:txBody>
                  <a:tcPr marL="68580" marR="68580" marT="0" marB="0" anchor="ctr"/>
                </a:tc>
                <a:tc>
                  <a:txBody>
                    <a:bodyPr/>
                    <a:lstStyle/>
                    <a:p>
                      <a:pPr algn="r">
                        <a:lnSpc>
                          <a:spcPct val="105000"/>
                        </a:lnSpc>
                      </a:pPr>
                      <a:r>
                        <a:rPr lang="en-US" sz="1200" dirty="0">
                          <a:solidFill>
                            <a:schemeClr val="bg1"/>
                          </a:solidFill>
                          <a:effectLst/>
                          <a:latin typeface="Sylfaen" panose="010A0502050306030303" pitchFamily="18" charset="0"/>
                          <a:ea typeface="Times New Roman" panose="02020603050405020304" pitchFamily="18" charset="0"/>
                          <a:cs typeface="Times New Roman" panose="02020603050405020304" pitchFamily="18" charset="0"/>
                        </a:rPr>
                        <a:t>3</a:t>
                      </a:r>
                      <a:r>
                        <a:rPr lang="ka-GE" sz="1200" dirty="0">
                          <a:solidFill>
                            <a:schemeClr val="bg1"/>
                          </a:solidFill>
                          <a:effectLst/>
                          <a:latin typeface="Sylfaen" panose="010A0502050306030303" pitchFamily="18" charset="0"/>
                          <a:ea typeface="Times New Roman" panose="02020603050405020304" pitchFamily="18" charset="0"/>
                          <a:cs typeface="Times New Roman" panose="02020603050405020304" pitchFamily="18" charset="0"/>
                        </a:rPr>
                        <a:t>0%</a:t>
                      </a:r>
                      <a:endParaRPr lang="en-US" sz="1100" dirty="0">
                        <a:solidFill>
                          <a:schemeClr val="bg1"/>
                        </a:solidFill>
                        <a:effectLst/>
                        <a:latin typeface="Calibri" panose="020F0502020204030204" pitchFamily="34" charset="0"/>
                      </a:endParaRPr>
                    </a:p>
                  </a:txBody>
                  <a:tcPr marL="68580" marR="68580" marT="0" marB="0" anchor="ctr"/>
                </a:tc>
                <a:extLst>
                  <a:ext uri="{0D108BD9-81ED-4DB2-BD59-A6C34878D82A}">
                    <a16:rowId xmlns:a16="http://schemas.microsoft.com/office/drawing/2014/main" xmlns="" val="10000"/>
                  </a:ext>
                </a:extLst>
              </a:tr>
              <a:tr h="258445">
                <a:tc>
                  <a:txBody>
                    <a:bodyPr/>
                    <a:lstStyle/>
                    <a:p>
                      <a:pPr algn="l">
                        <a:lnSpc>
                          <a:spcPct val="105000"/>
                        </a:lnSpc>
                      </a:pPr>
                      <a:r>
                        <a:rPr lang="en-US" sz="1200">
                          <a:solidFill>
                            <a:schemeClr val="bg1"/>
                          </a:solidFill>
                          <a:effectLst/>
                          <a:latin typeface="Sylfaen" panose="010A0502050306030303" pitchFamily="18" charset="0"/>
                          <a:ea typeface="Times New Roman" panose="02020603050405020304" pitchFamily="18" charset="0"/>
                          <a:cs typeface="Times New Roman" panose="02020603050405020304" pitchFamily="18" charset="0"/>
                        </a:rPr>
                        <a:t>საქონელი და მომსახურება</a:t>
                      </a:r>
                      <a:endParaRPr lang="en-US" sz="1100">
                        <a:solidFill>
                          <a:schemeClr val="bg1"/>
                        </a:solidFill>
                        <a:effectLst/>
                        <a:latin typeface="Calibri" panose="020F0502020204030204" pitchFamily="34" charset="0"/>
                      </a:endParaRPr>
                    </a:p>
                  </a:txBody>
                  <a:tcPr marL="68580" marR="68580" marT="0" marB="0" anchor="ctr"/>
                </a:tc>
                <a:tc>
                  <a:txBody>
                    <a:bodyPr/>
                    <a:lstStyle/>
                    <a:p>
                      <a:pPr algn="r">
                        <a:lnSpc>
                          <a:spcPct val="105000"/>
                        </a:lnSpc>
                      </a:pPr>
                      <a:r>
                        <a:rPr lang="en-US" sz="1200">
                          <a:solidFill>
                            <a:srgbClr val="000000"/>
                          </a:solidFill>
                          <a:effectLst/>
                          <a:latin typeface="Sylfaen" panose="010A0502050306030303" pitchFamily="18" charset="0"/>
                          <a:ea typeface="Times New Roman" panose="02020603050405020304" pitchFamily="18" charset="0"/>
                          <a:cs typeface="Times New Roman" panose="02020603050405020304" pitchFamily="18" charset="0"/>
                        </a:rPr>
                        <a:t>1 950 000</a:t>
                      </a:r>
                      <a:endParaRPr lang="en-US" sz="1100">
                        <a:effectLst/>
                        <a:latin typeface="Calibri" panose="020F0502020204030204" pitchFamily="34" charset="0"/>
                      </a:endParaRPr>
                    </a:p>
                  </a:txBody>
                  <a:tcPr marL="68580" marR="68580" marT="0" marB="0" anchor="ctr"/>
                </a:tc>
                <a:tc>
                  <a:txBody>
                    <a:bodyPr/>
                    <a:lstStyle/>
                    <a:p>
                      <a:pPr algn="r">
                        <a:lnSpc>
                          <a:spcPct val="105000"/>
                        </a:lnSpc>
                      </a:pPr>
                      <a:r>
                        <a:rPr lang="en-US" sz="1200">
                          <a:solidFill>
                            <a:srgbClr val="000000"/>
                          </a:solidFill>
                          <a:effectLst/>
                          <a:latin typeface="Sylfaen" panose="010A0502050306030303" pitchFamily="18" charset="0"/>
                          <a:ea typeface="Times New Roman" panose="02020603050405020304" pitchFamily="18" charset="0"/>
                          <a:cs typeface="Times New Roman" panose="02020603050405020304" pitchFamily="18" charset="0"/>
                        </a:rPr>
                        <a:t>25</a:t>
                      </a:r>
                      <a:r>
                        <a:rPr lang="ka-GE" sz="1200">
                          <a:solidFill>
                            <a:srgbClr val="000000"/>
                          </a:solidFill>
                          <a:effectLst/>
                          <a:latin typeface="Sylfaen" panose="010A0502050306030303" pitchFamily="18" charset="0"/>
                          <a:ea typeface="Times New Roman" panose="02020603050405020304" pitchFamily="18" charset="0"/>
                          <a:cs typeface="Times New Roman" panose="02020603050405020304" pitchFamily="18" charset="0"/>
                        </a:rPr>
                        <a:t>%</a:t>
                      </a:r>
                      <a:endParaRPr lang="en-US" sz="1100">
                        <a:effectLst/>
                        <a:latin typeface="Calibri" panose="020F0502020204030204" pitchFamily="34" charset="0"/>
                      </a:endParaRPr>
                    </a:p>
                  </a:txBody>
                  <a:tcPr marL="68580" marR="68580" marT="0" marB="0" anchor="ctr"/>
                </a:tc>
                <a:extLst>
                  <a:ext uri="{0D108BD9-81ED-4DB2-BD59-A6C34878D82A}">
                    <a16:rowId xmlns:a16="http://schemas.microsoft.com/office/drawing/2014/main" xmlns="" val="10001"/>
                  </a:ext>
                </a:extLst>
              </a:tr>
              <a:tr h="270510">
                <a:tc>
                  <a:txBody>
                    <a:bodyPr/>
                    <a:lstStyle/>
                    <a:p>
                      <a:pPr algn="l">
                        <a:lnSpc>
                          <a:spcPct val="105000"/>
                        </a:lnSpc>
                      </a:pPr>
                      <a:r>
                        <a:rPr lang="ka-GE" sz="1200">
                          <a:solidFill>
                            <a:schemeClr val="bg1"/>
                          </a:solidFill>
                          <a:effectLst/>
                          <a:latin typeface="Sylfaen" panose="010A0502050306030303" pitchFamily="18" charset="0"/>
                          <a:ea typeface="Times New Roman" panose="02020603050405020304" pitchFamily="18" charset="0"/>
                          <a:cs typeface="Times New Roman" panose="02020603050405020304" pitchFamily="18" charset="0"/>
                        </a:rPr>
                        <a:t>სუბსიდიები</a:t>
                      </a:r>
                      <a:endParaRPr lang="en-US" sz="1100">
                        <a:solidFill>
                          <a:schemeClr val="bg1"/>
                        </a:solidFill>
                        <a:effectLst/>
                        <a:latin typeface="Calibri" panose="020F0502020204030204" pitchFamily="34" charset="0"/>
                      </a:endParaRPr>
                    </a:p>
                  </a:txBody>
                  <a:tcPr marL="68580" marR="68580" marT="0" marB="0" anchor="ctr"/>
                </a:tc>
                <a:tc>
                  <a:txBody>
                    <a:bodyPr/>
                    <a:lstStyle/>
                    <a:p>
                      <a:pPr algn="r">
                        <a:lnSpc>
                          <a:spcPct val="105000"/>
                        </a:lnSpc>
                      </a:pPr>
                      <a:r>
                        <a:rPr lang="en-US" sz="1200">
                          <a:solidFill>
                            <a:srgbClr val="000000"/>
                          </a:solidFill>
                          <a:effectLst/>
                          <a:latin typeface="Sylfaen" panose="010A0502050306030303" pitchFamily="18" charset="0"/>
                          <a:ea typeface="Times New Roman" panose="02020603050405020304" pitchFamily="18" charset="0"/>
                          <a:cs typeface="Times New Roman" panose="02020603050405020304" pitchFamily="18" charset="0"/>
                        </a:rPr>
                        <a:t>410 000</a:t>
                      </a:r>
                      <a:endParaRPr lang="en-US" sz="1100">
                        <a:effectLst/>
                        <a:latin typeface="Calibri" panose="020F0502020204030204" pitchFamily="34" charset="0"/>
                      </a:endParaRPr>
                    </a:p>
                  </a:txBody>
                  <a:tcPr marL="68580" marR="68580" marT="0" marB="0" anchor="ctr"/>
                </a:tc>
                <a:tc>
                  <a:txBody>
                    <a:bodyPr/>
                    <a:lstStyle/>
                    <a:p>
                      <a:pPr algn="r">
                        <a:lnSpc>
                          <a:spcPct val="105000"/>
                        </a:lnSpc>
                      </a:pPr>
                      <a:r>
                        <a:rPr lang="ka-GE" sz="1200">
                          <a:solidFill>
                            <a:srgbClr val="000000"/>
                          </a:solidFill>
                          <a:effectLst/>
                          <a:latin typeface="Sylfaen" panose="010A0502050306030303" pitchFamily="18" charset="0"/>
                          <a:ea typeface="Times New Roman" panose="02020603050405020304" pitchFamily="18" charset="0"/>
                          <a:cs typeface="Times New Roman" panose="02020603050405020304" pitchFamily="18" charset="0"/>
                        </a:rPr>
                        <a:t>5%</a:t>
                      </a:r>
                      <a:endParaRPr lang="en-US" sz="1100">
                        <a:effectLst/>
                        <a:latin typeface="Calibri" panose="020F0502020204030204" pitchFamily="34" charset="0"/>
                      </a:endParaRPr>
                    </a:p>
                  </a:txBody>
                  <a:tcPr marL="68580" marR="68580" marT="0" marB="0" anchor="ctr"/>
                </a:tc>
                <a:extLst>
                  <a:ext uri="{0D108BD9-81ED-4DB2-BD59-A6C34878D82A}">
                    <a16:rowId xmlns:a16="http://schemas.microsoft.com/office/drawing/2014/main" xmlns="" val="10002"/>
                  </a:ext>
                </a:extLst>
              </a:tr>
              <a:tr h="270510">
                <a:tc>
                  <a:txBody>
                    <a:bodyPr/>
                    <a:lstStyle/>
                    <a:p>
                      <a:pPr algn="l">
                        <a:lnSpc>
                          <a:spcPct val="105000"/>
                        </a:lnSpc>
                      </a:pPr>
                      <a:r>
                        <a:rPr lang="en-US" sz="1200" dirty="0" err="1">
                          <a:solidFill>
                            <a:schemeClr val="bg1"/>
                          </a:solidFill>
                          <a:effectLst/>
                          <a:latin typeface="Sylfaen" panose="010A0502050306030303" pitchFamily="18" charset="0"/>
                          <a:ea typeface="Times New Roman" panose="02020603050405020304" pitchFamily="18" charset="0"/>
                          <a:cs typeface="Times New Roman" panose="02020603050405020304" pitchFamily="18" charset="0"/>
                        </a:rPr>
                        <a:t>სოციალური</a:t>
                      </a:r>
                      <a:r>
                        <a:rPr lang="en-US" sz="1200" dirty="0">
                          <a:solidFill>
                            <a:schemeClr val="bg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200" dirty="0" err="1">
                          <a:solidFill>
                            <a:schemeClr val="bg1"/>
                          </a:solidFill>
                          <a:effectLst/>
                          <a:latin typeface="Sylfaen" panose="010A0502050306030303" pitchFamily="18" charset="0"/>
                          <a:ea typeface="Times New Roman" panose="02020603050405020304" pitchFamily="18" charset="0"/>
                          <a:cs typeface="Times New Roman" panose="02020603050405020304" pitchFamily="18" charset="0"/>
                        </a:rPr>
                        <a:t>უზრუნველყოფა</a:t>
                      </a:r>
                      <a:endParaRPr lang="en-US" sz="1100" dirty="0">
                        <a:solidFill>
                          <a:schemeClr val="bg1"/>
                        </a:solidFill>
                        <a:effectLst/>
                        <a:latin typeface="Calibri" panose="020F0502020204030204" pitchFamily="34" charset="0"/>
                      </a:endParaRPr>
                    </a:p>
                  </a:txBody>
                  <a:tcPr marL="68580" marR="68580" marT="0" marB="0" anchor="ctr"/>
                </a:tc>
                <a:tc>
                  <a:txBody>
                    <a:bodyPr/>
                    <a:lstStyle/>
                    <a:p>
                      <a:pPr algn="r">
                        <a:lnSpc>
                          <a:spcPct val="105000"/>
                        </a:lnSpc>
                      </a:pPr>
                      <a:r>
                        <a:rPr lang="ka-GE" sz="1200">
                          <a:solidFill>
                            <a:srgbClr val="000000"/>
                          </a:solidFill>
                          <a:effectLst/>
                          <a:latin typeface="Sylfaen" panose="010A0502050306030303" pitchFamily="18" charset="0"/>
                          <a:ea typeface="Times New Roman" panose="02020603050405020304" pitchFamily="18" charset="0"/>
                          <a:cs typeface="Times New Roman" panose="02020603050405020304" pitchFamily="18" charset="0"/>
                        </a:rPr>
                        <a:t>540 000</a:t>
                      </a:r>
                      <a:endParaRPr lang="en-US" sz="1100">
                        <a:effectLst/>
                        <a:latin typeface="Calibri" panose="020F0502020204030204" pitchFamily="34" charset="0"/>
                      </a:endParaRPr>
                    </a:p>
                  </a:txBody>
                  <a:tcPr marL="68580" marR="68580" marT="0" marB="0" anchor="ctr"/>
                </a:tc>
                <a:tc>
                  <a:txBody>
                    <a:bodyPr/>
                    <a:lstStyle/>
                    <a:p>
                      <a:pPr algn="r">
                        <a:lnSpc>
                          <a:spcPct val="105000"/>
                        </a:lnSpc>
                      </a:pPr>
                      <a:r>
                        <a:rPr lang="ka-GE" sz="1200">
                          <a:solidFill>
                            <a:srgbClr val="000000"/>
                          </a:solidFill>
                          <a:effectLst/>
                          <a:latin typeface="Sylfaen" panose="010A0502050306030303" pitchFamily="18" charset="0"/>
                          <a:ea typeface="Times New Roman" panose="02020603050405020304" pitchFamily="18" charset="0"/>
                          <a:cs typeface="Times New Roman" panose="02020603050405020304" pitchFamily="18" charset="0"/>
                        </a:rPr>
                        <a:t>7%</a:t>
                      </a:r>
                      <a:endParaRPr lang="en-US" sz="1100">
                        <a:effectLst/>
                        <a:latin typeface="Calibri" panose="020F0502020204030204" pitchFamily="34" charset="0"/>
                      </a:endParaRPr>
                    </a:p>
                  </a:txBody>
                  <a:tcPr marL="68580" marR="68580" marT="0" marB="0" anchor="ctr"/>
                </a:tc>
                <a:extLst>
                  <a:ext uri="{0D108BD9-81ED-4DB2-BD59-A6C34878D82A}">
                    <a16:rowId xmlns:a16="http://schemas.microsoft.com/office/drawing/2014/main" xmlns="" val="10003"/>
                  </a:ext>
                </a:extLst>
              </a:tr>
              <a:tr h="265430">
                <a:tc>
                  <a:txBody>
                    <a:bodyPr/>
                    <a:lstStyle/>
                    <a:p>
                      <a:pPr algn="l">
                        <a:lnSpc>
                          <a:spcPct val="105000"/>
                        </a:lnSpc>
                      </a:pPr>
                      <a:r>
                        <a:rPr lang="en-US" sz="1200">
                          <a:solidFill>
                            <a:schemeClr val="bg1"/>
                          </a:solidFill>
                          <a:effectLst/>
                          <a:latin typeface="Sylfaen" panose="010A0502050306030303" pitchFamily="18" charset="0"/>
                          <a:ea typeface="Times New Roman" panose="02020603050405020304" pitchFamily="18" charset="0"/>
                          <a:cs typeface="Times New Roman" panose="02020603050405020304" pitchFamily="18" charset="0"/>
                        </a:rPr>
                        <a:t>სხვა ხარჯები</a:t>
                      </a:r>
                      <a:endParaRPr lang="en-US" sz="1100">
                        <a:solidFill>
                          <a:schemeClr val="bg1"/>
                        </a:solidFill>
                        <a:effectLst/>
                        <a:latin typeface="Calibri" panose="020F0502020204030204" pitchFamily="34" charset="0"/>
                      </a:endParaRPr>
                    </a:p>
                  </a:txBody>
                  <a:tcPr marL="68580" marR="68580" marT="0" marB="0" anchor="ctr"/>
                </a:tc>
                <a:tc>
                  <a:txBody>
                    <a:bodyPr/>
                    <a:lstStyle/>
                    <a:p>
                      <a:pPr algn="r">
                        <a:lnSpc>
                          <a:spcPct val="105000"/>
                        </a:lnSpc>
                      </a:pPr>
                      <a:r>
                        <a:rPr lang="ka-GE" sz="1200">
                          <a:solidFill>
                            <a:srgbClr val="000000"/>
                          </a:solidFill>
                          <a:effectLst/>
                          <a:latin typeface="Sylfaen" panose="010A0502050306030303" pitchFamily="18" charset="0"/>
                          <a:ea typeface="Times New Roman" panose="02020603050405020304" pitchFamily="18" charset="0"/>
                          <a:cs typeface="Times New Roman" panose="02020603050405020304" pitchFamily="18" charset="0"/>
                        </a:rPr>
                        <a:t>2 160 000</a:t>
                      </a:r>
                      <a:endParaRPr lang="en-US" sz="1100">
                        <a:effectLst/>
                        <a:latin typeface="Calibri" panose="020F0502020204030204" pitchFamily="34" charset="0"/>
                      </a:endParaRPr>
                    </a:p>
                  </a:txBody>
                  <a:tcPr marL="68580" marR="68580" marT="0" marB="0" anchor="ctr"/>
                </a:tc>
                <a:tc>
                  <a:txBody>
                    <a:bodyPr/>
                    <a:lstStyle/>
                    <a:p>
                      <a:pPr algn="r">
                        <a:lnSpc>
                          <a:spcPct val="105000"/>
                        </a:lnSpc>
                      </a:pPr>
                      <a:r>
                        <a:rPr lang="ka-GE" sz="1200">
                          <a:solidFill>
                            <a:srgbClr val="000000"/>
                          </a:solidFill>
                          <a:effectLst/>
                          <a:latin typeface="Sylfaen" panose="010A0502050306030303" pitchFamily="18" charset="0"/>
                          <a:ea typeface="Times New Roman" panose="02020603050405020304" pitchFamily="18" charset="0"/>
                          <a:cs typeface="Times New Roman" panose="02020603050405020304" pitchFamily="18" charset="0"/>
                        </a:rPr>
                        <a:t>28%</a:t>
                      </a:r>
                      <a:endParaRPr lang="en-US" sz="1100">
                        <a:effectLst/>
                        <a:latin typeface="Calibri" panose="020F0502020204030204" pitchFamily="34" charset="0"/>
                      </a:endParaRPr>
                    </a:p>
                  </a:txBody>
                  <a:tcPr marL="68580" marR="68580" marT="0" marB="0" anchor="ctr"/>
                </a:tc>
                <a:extLst>
                  <a:ext uri="{0D108BD9-81ED-4DB2-BD59-A6C34878D82A}">
                    <a16:rowId xmlns:a16="http://schemas.microsoft.com/office/drawing/2014/main" xmlns="" val="10004"/>
                  </a:ext>
                </a:extLst>
              </a:tr>
              <a:tr h="264795">
                <a:tc>
                  <a:txBody>
                    <a:bodyPr/>
                    <a:lstStyle/>
                    <a:p>
                      <a:pPr algn="l">
                        <a:lnSpc>
                          <a:spcPct val="105000"/>
                        </a:lnSpc>
                      </a:pPr>
                      <a:r>
                        <a:rPr lang="en-US" sz="1200">
                          <a:solidFill>
                            <a:schemeClr val="bg1"/>
                          </a:solidFill>
                          <a:effectLst/>
                          <a:latin typeface="Sylfaen" panose="010A0502050306030303" pitchFamily="18" charset="0"/>
                          <a:ea typeface="Times New Roman" panose="02020603050405020304" pitchFamily="18" charset="0"/>
                          <a:cs typeface="Times New Roman" panose="02020603050405020304" pitchFamily="18" charset="0"/>
                        </a:rPr>
                        <a:t>არაფინანსური აქტივები</a:t>
                      </a:r>
                      <a:endParaRPr lang="en-US" sz="1100">
                        <a:solidFill>
                          <a:schemeClr val="bg1"/>
                        </a:solidFill>
                        <a:effectLst/>
                        <a:latin typeface="Calibri" panose="020F0502020204030204" pitchFamily="34" charset="0"/>
                      </a:endParaRPr>
                    </a:p>
                  </a:txBody>
                  <a:tcPr marL="68580" marR="68580" marT="0" marB="0" anchor="ctr"/>
                </a:tc>
                <a:tc>
                  <a:txBody>
                    <a:bodyPr/>
                    <a:lstStyle/>
                    <a:p>
                      <a:pPr algn="r">
                        <a:lnSpc>
                          <a:spcPct val="105000"/>
                        </a:lnSpc>
                      </a:pPr>
                      <a:r>
                        <a:rPr lang="ka-GE" sz="1200">
                          <a:solidFill>
                            <a:srgbClr val="000000"/>
                          </a:solidFill>
                          <a:effectLst/>
                          <a:latin typeface="Sylfaen" panose="010A0502050306030303" pitchFamily="18" charset="0"/>
                          <a:ea typeface="Times New Roman" panose="02020603050405020304" pitchFamily="18" charset="0"/>
                          <a:cs typeface="Times New Roman" panose="02020603050405020304" pitchFamily="18" charset="0"/>
                        </a:rPr>
                        <a:t>400 000</a:t>
                      </a:r>
                      <a:endParaRPr lang="en-US" sz="1100">
                        <a:effectLst/>
                        <a:latin typeface="Calibri" panose="020F0502020204030204" pitchFamily="34" charset="0"/>
                      </a:endParaRPr>
                    </a:p>
                  </a:txBody>
                  <a:tcPr marL="68580" marR="68580" marT="0" marB="0" anchor="ctr"/>
                </a:tc>
                <a:tc>
                  <a:txBody>
                    <a:bodyPr/>
                    <a:lstStyle/>
                    <a:p>
                      <a:pPr algn="r">
                        <a:lnSpc>
                          <a:spcPct val="105000"/>
                        </a:lnSpc>
                      </a:pPr>
                      <a:r>
                        <a:rPr lang="en-US" sz="1200" dirty="0">
                          <a:solidFill>
                            <a:srgbClr val="000000"/>
                          </a:solidFill>
                          <a:effectLst/>
                          <a:latin typeface="Sylfaen" panose="010A0502050306030303" pitchFamily="18" charset="0"/>
                          <a:ea typeface="Times New Roman" panose="02020603050405020304" pitchFamily="18" charset="0"/>
                          <a:cs typeface="Times New Roman" panose="02020603050405020304" pitchFamily="18" charset="0"/>
                        </a:rPr>
                        <a:t>5</a:t>
                      </a:r>
                      <a:r>
                        <a:rPr lang="ka-GE" sz="1200" dirty="0">
                          <a:solidFill>
                            <a:srgbClr val="000000"/>
                          </a:solidFill>
                          <a:effectLst/>
                          <a:latin typeface="Sylfaen" panose="010A0502050306030303" pitchFamily="18" charset="0"/>
                          <a:ea typeface="Times New Roman" panose="02020603050405020304" pitchFamily="18" charset="0"/>
                          <a:cs typeface="Times New Roman" panose="02020603050405020304" pitchFamily="18" charset="0"/>
                        </a:rPr>
                        <a:t>%</a:t>
                      </a:r>
                      <a:endParaRPr lang="en-US" sz="1100" dirty="0">
                        <a:effectLst/>
                        <a:latin typeface="Calibri" panose="020F0502020204030204" pitchFamily="34" charset="0"/>
                      </a:endParaRPr>
                    </a:p>
                  </a:txBody>
                  <a:tcPr marL="68580" marR="68580" marT="0" marB="0" anchor="ctr"/>
                </a:tc>
                <a:extLst>
                  <a:ext uri="{0D108BD9-81ED-4DB2-BD59-A6C34878D82A}">
                    <a16:rowId xmlns:a16="http://schemas.microsoft.com/office/drawing/2014/main" xmlns="" val="10005"/>
                  </a:ext>
                </a:extLst>
              </a:tr>
            </a:tbl>
          </a:graphicData>
        </a:graphic>
      </p:graphicFrame>
      <p:sp>
        <p:nvSpPr>
          <p:cNvPr id="7" name="Прямоугольник 6"/>
          <p:cNvSpPr/>
          <p:nvPr/>
        </p:nvSpPr>
        <p:spPr>
          <a:xfrm>
            <a:off x="135467" y="3590607"/>
            <a:ext cx="8822266" cy="646331"/>
          </a:xfrm>
          <a:prstGeom prst="rect">
            <a:avLst/>
          </a:prstGeom>
        </p:spPr>
        <p:txBody>
          <a:bodyPr wrap="square">
            <a:spAutoFit/>
          </a:bodyPr>
          <a:lstStyle/>
          <a:p>
            <a:r>
              <a:rPr lang="ka-GE" sz="1200" dirty="0"/>
              <a:t>„</a:t>
            </a:r>
            <a:r>
              <a:rPr lang="en-US" sz="1200" dirty="0" err="1"/>
              <a:t>საქართველოს</a:t>
            </a:r>
            <a:r>
              <a:rPr lang="en-US" sz="1200" dirty="0"/>
              <a:t> 20</a:t>
            </a:r>
            <a:r>
              <a:rPr lang="ka-GE" sz="1200" dirty="0"/>
              <a:t>20 </a:t>
            </a:r>
            <a:r>
              <a:rPr lang="en-US" sz="1200" dirty="0" err="1"/>
              <a:t>წლის</a:t>
            </a:r>
            <a:r>
              <a:rPr lang="en-US" sz="1200" dirty="0"/>
              <a:t> </a:t>
            </a:r>
            <a:r>
              <a:rPr lang="en-US" sz="1200" dirty="0" err="1"/>
              <a:t>სახელმწიფო</a:t>
            </a:r>
            <a:r>
              <a:rPr lang="en-US" sz="1200" dirty="0"/>
              <a:t> </a:t>
            </a:r>
            <a:r>
              <a:rPr lang="en-US" sz="1200" dirty="0" err="1"/>
              <a:t>ბიუჯეტის</a:t>
            </a:r>
            <a:r>
              <a:rPr lang="en-US" sz="1200" dirty="0"/>
              <a:t> </a:t>
            </a:r>
            <a:r>
              <a:rPr lang="en-US" sz="1200" dirty="0" err="1"/>
              <a:t>შესახებ</a:t>
            </a:r>
            <a:r>
              <a:rPr lang="en-US" sz="1200" dirty="0"/>
              <a:t>“ </a:t>
            </a:r>
            <a:r>
              <a:rPr lang="en-US" sz="1200" dirty="0" err="1"/>
              <a:t>საქართველოს</a:t>
            </a:r>
            <a:r>
              <a:rPr lang="en-US" sz="1200" dirty="0"/>
              <a:t> </a:t>
            </a:r>
            <a:r>
              <a:rPr lang="en-US" sz="1200" dirty="0" err="1"/>
              <a:t>კანონში</a:t>
            </a:r>
            <a:r>
              <a:rPr lang="en-US" sz="1200" dirty="0"/>
              <a:t> </a:t>
            </a:r>
            <a:r>
              <a:rPr lang="ka-GE" sz="1200" dirty="0"/>
              <a:t>2020 წლის 24 ივნისის N6407-</a:t>
            </a:r>
            <a:r>
              <a:rPr lang="en-US" sz="1200" dirty="0"/>
              <a:t>II</a:t>
            </a:r>
            <a:r>
              <a:rPr lang="ka-GE" sz="1200" dirty="0"/>
              <a:t>ს კანონის თანახმად განხორციელებული ცვლილების შედეგად მთლიანი ბიუჯეტი შემცირდა 900 000 ლარით, რამაც შეადგინა დამტკიცებული ბიუჯეტის 12% და განისაზღვრა 6 900 000 ლარით, მათ შორის:</a:t>
            </a:r>
            <a:endParaRPr lang="en-US" sz="1200" dirty="0">
              <a:effectLst/>
            </a:endParaRPr>
          </a:p>
        </p:txBody>
      </p:sp>
      <p:sp>
        <p:nvSpPr>
          <p:cNvPr id="6" name="Номер слайда 6"/>
          <p:cNvSpPr txBox="1">
            <a:spLocks/>
          </p:cNvSpPr>
          <p:nvPr/>
        </p:nvSpPr>
        <p:spPr>
          <a:xfrm>
            <a:off x="8077200" y="6492957"/>
            <a:ext cx="1066800" cy="329184"/>
          </a:xfrm>
          <a:prstGeom prst="rect">
            <a:avLst/>
          </a:prstGeom>
        </p:spPr>
        <p:txBody>
          <a:bodyPr vert="horz" lIns="91440" tIns="45720" rIns="91440" bIns="45720" rtlCol="0" anchor="ctr"/>
          <a:lstStyle>
            <a:defPPr>
              <a:defRPr lang="en-US"/>
            </a:defPPr>
            <a:lvl1pPr marL="0" algn="l" defTabSz="914400" rtl="0" eaLnBrk="1" latinLnBrk="0" hangingPunct="1">
              <a:defRPr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200" b="0" dirty="0" smtClean="0">
                <a:solidFill>
                  <a:schemeClr val="tx1"/>
                </a:solidFill>
              </a:rPr>
              <a:t>1</a:t>
            </a:r>
            <a:r>
              <a:rPr lang="en-US" sz="1200" b="0" dirty="0">
                <a:solidFill>
                  <a:schemeClr val="tx1"/>
                </a:solidFill>
              </a:rPr>
              <a:t>1</a:t>
            </a:r>
          </a:p>
        </p:txBody>
      </p:sp>
      <p:graphicFrame>
        <p:nvGraphicFramePr>
          <p:cNvPr id="3" name="Таблица 2"/>
          <p:cNvGraphicFramePr>
            <a:graphicFrameLocks noGrp="1"/>
          </p:cNvGraphicFramePr>
          <p:nvPr>
            <p:extLst>
              <p:ext uri="{D42A27DB-BD31-4B8C-83A1-F6EECF244321}">
                <p14:modId xmlns:p14="http://schemas.microsoft.com/office/powerpoint/2010/main" val="1551851456"/>
              </p:ext>
            </p:extLst>
          </p:nvPr>
        </p:nvGraphicFramePr>
        <p:xfrm>
          <a:off x="340357" y="4515317"/>
          <a:ext cx="4182110" cy="1699260"/>
        </p:xfrm>
        <a:graphic>
          <a:graphicData uri="http://schemas.openxmlformats.org/drawingml/2006/table">
            <a:tbl>
              <a:tblPr firstRow="1" firstCol="1" bandRow="1">
                <a:tableStyleId>{5C22544A-7EE6-4342-B048-85BDC9FD1C3A}</a:tableStyleId>
              </a:tblPr>
              <a:tblGrid>
                <a:gridCol w="2641600"/>
                <a:gridCol w="770255"/>
                <a:gridCol w="770255"/>
              </a:tblGrid>
              <a:tr h="283210">
                <a:tc>
                  <a:txBody>
                    <a:bodyPr/>
                    <a:lstStyle/>
                    <a:p>
                      <a:pPr algn="just">
                        <a:lnSpc>
                          <a:spcPct val="105000"/>
                        </a:lnSpc>
                      </a:pPr>
                      <a:r>
                        <a:rPr lang="en-US" sz="1200" dirty="0" err="1">
                          <a:solidFill>
                            <a:schemeClr val="bg1"/>
                          </a:solidFill>
                          <a:effectLst/>
                          <a:latin typeface="Sylfaen" panose="010A0502050306030303" pitchFamily="18" charset="0"/>
                          <a:ea typeface="Times New Roman" panose="02020603050405020304" pitchFamily="18" charset="0"/>
                          <a:cs typeface="Times New Roman" panose="02020603050405020304" pitchFamily="18" charset="0"/>
                        </a:rPr>
                        <a:t>შრომის</a:t>
                      </a:r>
                      <a:r>
                        <a:rPr lang="en-US" sz="1200" dirty="0">
                          <a:solidFill>
                            <a:schemeClr val="bg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200" dirty="0" err="1">
                          <a:solidFill>
                            <a:schemeClr val="bg1"/>
                          </a:solidFill>
                          <a:effectLst/>
                          <a:latin typeface="Sylfaen" panose="010A0502050306030303" pitchFamily="18" charset="0"/>
                          <a:ea typeface="Times New Roman" panose="02020603050405020304" pitchFamily="18" charset="0"/>
                          <a:cs typeface="Times New Roman" panose="02020603050405020304" pitchFamily="18" charset="0"/>
                        </a:rPr>
                        <a:t>ანაზღაურება</a:t>
                      </a:r>
                      <a:endParaRPr lang="en-US" sz="1100" dirty="0">
                        <a:solidFill>
                          <a:schemeClr val="bg1"/>
                        </a:solidFill>
                        <a:effectLst/>
                        <a:latin typeface="Calibri" panose="020F0502020204030204" pitchFamily="34" charset="0"/>
                      </a:endParaRPr>
                    </a:p>
                  </a:txBody>
                  <a:tcPr marL="68580" marR="68580" marT="0" marB="0" anchor="ctr"/>
                </a:tc>
                <a:tc>
                  <a:txBody>
                    <a:bodyPr/>
                    <a:lstStyle/>
                    <a:p>
                      <a:pPr algn="r">
                        <a:lnSpc>
                          <a:spcPct val="105000"/>
                        </a:lnSpc>
                      </a:pPr>
                      <a:r>
                        <a:rPr lang="ka-GE" sz="1200" dirty="0">
                          <a:solidFill>
                            <a:schemeClr val="bg1"/>
                          </a:solidFill>
                          <a:effectLst/>
                          <a:latin typeface="Sylfaen" panose="010A0502050306030303" pitchFamily="18" charset="0"/>
                          <a:ea typeface="Times New Roman" panose="02020603050405020304" pitchFamily="18" charset="0"/>
                          <a:cs typeface="Times New Roman" panose="02020603050405020304" pitchFamily="18" charset="0"/>
                        </a:rPr>
                        <a:t>1 940 000</a:t>
                      </a:r>
                      <a:endParaRPr lang="en-US" sz="1100" dirty="0">
                        <a:solidFill>
                          <a:schemeClr val="bg1"/>
                        </a:solidFill>
                        <a:effectLst/>
                        <a:latin typeface="Calibri" panose="020F0502020204030204" pitchFamily="34" charset="0"/>
                      </a:endParaRPr>
                    </a:p>
                  </a:txBody>
                  <a:tcPr marL="68580" marR="68580" marT="0" marB="0" anchor="ctr"/>
                </a:tc>
                <a:tc>
                  <a:txBody>
                    <a:bodyPr/>
                    <a:lstStyle/>
                    <a:p>
                      <a:pPr algn="r">
                        <a:lnSpc>
                          <a:spcPct val="105000"/>
                        </a:lnSpc>
                      </a:pPr>
                      <a:r>
                        <a:rPr lang="ka-GE" sz="1200" dirty="0">
                          <a:solidFill>
                            <a:schemeClr val="bg1"/>
                          </a:solidFill>
                          <a:effectLst/>
                          <a:latin typeface="Sylfaen" panose="010A0502050306030303" pitchFamily="18" charset="0"/>
                          <a:ea typeface="Times New Roman" panose="02020603050405020304" pitchFamily="18" charset="0"/>
                          <a:cs typeface="Times New Roman" panose="02020603050405020304" pitchFamily="18" charset="0"/>
                        </a:rPr>
                        <a:t>28%</a:t>
                      </a:r>
                      <a:endParaRPr lang="en-US" sz="1100" dirty="0">
                        <a:solidFill>
                          <a:schemeClr val="bg1"/>
                        </a:solidFill>
                        <a:effectLst/>
                        <a:latin typeface="Calibri" panose="020F0502020204030204" pitchFamily="34" charset="0"/>
                      </a:endParaRPr>
                    </a:p>
                  </a:txBody>
                  <a:tcPr marL="68580" marR="68580" marT="0" marB="0" anchor="ctr"/>
                </a:tc>
              </a:tr>
              <a:tr h="283210">
                <a:tc>
                  <a:txBody>
                    <a:bodyPr/>
                    <a:lstStyle/>
                    <a:p>
                      <a:pPr algn="just">
                        <a:lnSpc>
                          <a:spcPct val="105000"/>
                        </a:lnSpc>
                      </a:pPr>
                      <a:r>
                        <a:rPr lang="en-US" sz="1200" dirty="0" err="1">
                          <a:solidFill>
                            <a:schemeClr val="bg1"/>
                          </a:solidFill>
                          <a:effectLst/>
                          <a:latin typeface="Sylfaen" panose="010A0502050306030303" pitchFamily="18" charset="0"/>
                          <a:ea typeface="Times New Roman" panose="02020603050405020304" pitchFamily="18" charset="0"/>
                          <a:cs typeface="Times New Roman" panose="02020603050405020304" pitchFamily="18" charset="0"/>
                        </a:rPr>
                        <a:t>საქონელი</a:t>
                      </a:r>
                      <a:r>
                        <a:rPr lang="en-US" sz="1200" dirty="0">
                          <a:solidFill>
                            <a:schemeClr val="bg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200" dirty="0" err="1">
                          <a:solidFill>
                            <a:schemeClr val="bg1"/>
                          </a:solidFill>
                          <a:effectLst/>
                          <a:latin typeface="Sylfaen" panose="010A0502050306030303" pitchFamily="18" charset="0"/>
                          <a:ea typeface="Times New Roman" panose="02020603050405020304" pitchFamily="18" charset="0"/>
                          <a:cs typeface="Times New Roman" panose="02020603050405020304" pitchFamily="18" charset="0"/>
                        </a:rPr>
                        <a:t>და</a:t>
                      </a:r>
                      <a:r>
                        <a:rPr lang="en-US" sz="1200" dirty="0">
                          <a:solidFill>
                            <a:schemeClr val="bg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200" dirty="0" err="1">
                          <a:solidFill>
                            <a:schemeClr val="bg1"/>
                          </a:solidFill>
                          <a:effectLst/>
                          <a:latin typeface="Sylfaen" panose="010A0502050306030303" pitchFamily="18" charset="0"/>
                          <a:ea typeface="Times New Roman" panose="02020603050405020304" pitchFamily="18" charset="0"/>
                          <a:cs typeface="Times New Roman" panose="02020603050405020304" pitchFamily="18" charset="0"/>
                        </a:rPr>
                        <a:t>მომსახურება</a:t>
                      </a:r>
                      <a:endParaRPr lang="en-US" sz="1100" dirty="0">
                        <a:solidFill>
                          <a:schemeClr val="bg1"/>
                        </a:solidFill>
                        <a:effectLst/>
                        <a:latin typeface="Calibri" panose="020F0502020204030204" pitchFamily="34" charset="0"/>
                      </a:endParaRPr>
                    </a:p>
                  </a:txBody>
                  <a:tcPr marL="68580" marR="68580" marT="0" marB="0" anchor="ctr"/>
                </a:tc>
                <a:tc>
                  <a:txBody>
                    <a:bodyPr/>
                    <a:lstStyle/>
                    <a:p>
                      <a:pPr algn="r">
                        <a:lnSpc>
                          <a:spcPct val="105000"/>
                        </a:lnSpc>
                      </a:pPr>
                      <a:r>
                        <a:rPr lang="en-US" sz="1200">
                          <a:solidFill>
                            <a:srgbClr val="000000"/>
                          </a:solidFill>
                          <a:effectLst/>
                          <a:latin typeface="Sylfaen" panose="010A0502050306030303" pitchFamily="18" charset="0"/>
                          <a:ea typeface="Times New Roman" panose="02020603050405020304" pitchFamily="18" charset="0"/>
                          <a:cs typeface="Times New Roman" panose="02020603050405020304" pitchFamily="18" charset="0"/>
                        </a:rPr>
                        <a:t>1 950 000</a:t>
                      </a:r>
                      <a:endParaRPr lang="en-US" sz="1100">
                        <a:effectLst/>
                        <a:latin typeface="Calibri" panose="020F0502020204030204" pitchFamily="34" charset="0"/>
                      </a:endParaRPr>
                    </a:p>
                  </a:txBody>
                  <a:tcPr marL="68580" marR="68580" marT="0" marB="0" anchor="ctr"/>
                </a:tc>
                <a:tc>
                  <a:txBody>
                    <a:bodyPr/>
                    <a:lstStyle/>
                    <a:p>
                      <a:pPr algn="r">
                        <a:lnSpc>
                          <a:spcPct val="105000"/>
                        </a:lnSpc>
                      </a:pPr>
                      <a:r>
                        <a:rPr lang="ka-GE" sz="1200">
                          <a:solidFill>
                            <a:srgbClr val="000000"/>
                          </a:solidFill>
                          <a:effectLst/>
                          <a:latin typeface="Sylfaen" panose="010A0502050306030303" pitchFamily="18" charset="0"/>
                          <a:ea typeface="Times New Roman" panose="02020603050405020304" pitchFamily="18" charset="0"/>
                          <a:cs typeface="Times New Roman" panose="02020603050405020304" pitchFamily="18" charset="0"/>
                        </a:rPr>
                        <a:t>28%</a:t>
                      </a:r>
                      <a:endParaRPr lang="en-US" sz="1100">
                        <a:effectLst/>
                        <a:latin typeface="Calibri" panose="020F0502020204030204" pitchFamily="34" charset="0"/>
                      </a:endParaRPr>
                    </a:p>
                  </a:txBody>
                  <a:tcPr marL="68580" marR="68580" marT="0" marB="0" anchor="ctr"/>
                </a:tc>
              </a:tr>
              <a:tr h="283210">
                <a:tc>
                  <a:txBody>
                    <a:bodyPr/>
                    <a:lstStyle/>
                    <a:p>
                      <a:pPr algn="just">
                        <a:lnSpc>
                          <a:spcPct val="105000"/>
                        </a:lnSpc>
                      </a:pPr>
                      <a:r>
                        <a:rPr lang="en-US" sz="1200" dirty="0" err="1">
                          <a:solidFill>
                            <a:schemeClr val="bg1"/>
                          </a:solidFill>
                          <a:effectLst/>
                          <a:latin typeface="Sylfaen" panose="010A0502050306030303" pitchFamily="18" charset="0"/>
                          <a:ea typeface="Times New Roman" panose="02020603050405020304" pitchFamily="18" charset="0"/>
                          <a:cs typeface="Times New Roman" panose="02020603050405020304" pitchFamily="18" charset="0"/>
                        </a:rPr>
                        <a:t>სუბსიდიები</a:t>
                      </a:r>
                      <a:endParaRPr lang="en-US" sz="1100" dirty="0">
                        <a:solidFill>
                          <a:schemeClr val="bg1"/>
                        </a:solidFill>
                        <a:effectLst/>
                        <a:latin typeface="Calibri" panose="020F0502020204030204" pitchFamily="34" charset="0"/>
                      </a:endParaRPr>
                    </a:p>
                  </a:txBody>
                  <a:tcPr marL="68580" marR="68580" marT="0" marB="0" anchor="ctr"/>
                </a:tc>
                <a:tc>
                  <a:txBody>
                    <a:bodyPr/>
                    <a:lstStyle/>
                    <a:p>
                      <a:pPr algn="r">
                        <a:lnSpc>
                          <a:spcPct val="105000"/>
                        </a:lnSpc>
                      </a:pPr>
                      <a:r>
                        <a:rPr lang="ka-GE" sz="1200">
                          <a:solidFill>
                            <a:srgbClr val="000000"/>
                          </a:solidFill>
                          <a:effectLst/>
                          <a:latin typeface="Sylfaen" panose="010A0502050306030303" pitchFamily="18" charset="0"/>
                          <a:ea typeface="Times New Roman" panose="02020603050405020304" pitchFamily="18" charset="0"/>
                          <a:cs typeface="Times New Roman" panose="02020603050405020304" pitchFamily="18" charset="0"/>
                        </a:rPr>
                        <a:t>300</a:t>
                      </a:r>
                      <a:r>
                        <a:rPr lang="en-US" sz="1200">
                          <a:solidFill>
                            <a:srgbClr val="000000"/>
                          </a:solidFill>
                          <a:effectLst/>
                          <a:latin typeface="Sylfaen" panose="010A0502050306030303" pitchFamily="18" charset="0"/>
                          <a:ea typeface="Times New Roman" panose="02020603050405020304" pitchFamily="18" charset="0"/>
                          <a:cs typeface="Times New Roman" panose="02020603050405020304" pitchFamily="18" charset="0"/>
                        </a:rPr>
                        <a:t> 000</a:t>
                      </a:r>
                      <a:endParaRPr lang="en-US" sz="1100">
                        <a:effectLst/>
                        <a:latin typeface="Calibri" panose="020F0502020204030204" pitchFamily="34" charset="0"/>
                      </a:endParaRPr>
                    </a:p>
                  </a:txBody>
                  <a:tcPr marL="68580" marR="68580" marT="0" marB="0" anchor="ctr"/>
                </a:tc>
                <a:tc>
                  <a:txBody>
                    <a:bodyPr/>
                    <a:lstStyle/>
                    <a:p>
                      <a:pPr algn="r">
                        <a:lnSpc>
                          <a:spcPct val="105000"/>
                        </a:lnSpc>
                      </a:pPr>
                      <a:r>
                        <a:rPr lang="ka-GE" sz="1200">
                          <a:solidFill>
                            <a:srgbClr val="000000"/>
                          </a:solidFill>
                          <a:effectLst/>
                          <a:latin typeface="Sylfaen" panose="010A0502050306030303" pitchFamily="18" charset="0"/>
                          <a:ea typeface="Times New Roman" panose="02020603050405020304" pitchFamily="18" charset="0"/>
                          <a:cs typeface="Times New Roman" panose="02020603050405020304" pitchFamily="18" charset="0"/>
                        </a:rPr>
                        <a:t>4%</a:t>
                      </a:r>
                      <a:endParaRPr lang="en-US" sz="1100">
                        <a:effectLst/>
                        <a:latin typeface="Calibri" panose="020F0502020204030204" pitchFamily="34" charset="0"/>
                      </a:endParaRPr>
                    </a:p>
                  </a:txBody>
                  <a:tcPr marL="68580" marR="68580" marT="0" marB="0" anchor="ctr"/>
                </a:tc>
              </a:tr>
              <a:tr h="283210">
                <a:tc>
                  <a:txBody>
                    <a:bodyPr/>
                    <a:lstStyle/>
                    <a:p>
                      <a:pPr algn="just">
                        <a:lnSpc>
                          <a:spcPct val="105000"/>
                        </a:lnSpc>
                      </a:pPr>
                      <a:r>
                        <a:rPr lang="en-US" sz="1200" dirty="0" err="1">
                          <a:solidFill>
                            <a:schemeClr val="bg1"/>
                          </a:solidFill>
                          <a:effectLst/>
                          <a:latin typeface="Sylfaen" panose="010A0502050306030303" pitchFamily="18" charset="0"/>
                          <a:ea typeface="Times New Roman" panose="02020603050405020304" pitchFamily="18" charset="0"/>
                          <a:cs typeface="Times New Roman" panose="02020603050405020304" pitchFamily="18" charset="0"/>
                        </a:rPr>
                        <a:t>სოციალური</a:t>
                      </a:r>
                      <a:r>
                        <a:rPr lang="en-US" sz="1200" dirty="0">
                          <a:solidFill>
                            <a:schemeClr val="bg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200" dirty="0" err="1">
                          <a:solidFill>
                            <a:schemeClr val="bg1"/>
                          </a:solidFill>
                          <a:effectLst/>
                          <a:latin typeface="Sylfaen" panose="010A0502050306030303" pitchFamily="18" charset="0"/>
                          <a:ea typeface="Times New Roman" panose="02020603050405020304" pitchFamily="18" charset="0"/>
                          <a:cs typeface="Times New Roman" panose="02020603050405020304" pitchFamily="18" charset="0"/>
                        </a:rPr>
                        <a:t>უზრუნველყოფა</a:t>
                      </a:r>
                      <a:endParaRPr lang="en-US" sz="1100" dirty="0">
                        <a:solidFill>
                          <a:schemeClr val="bg1"/>
                        </a:solidFill>
                        <a:effectLst/>
                        <a:latin typeface="Calibri" panose="020F0502020204030204" pitchFamily="34" charset="0"/>
                      </a:endParaRPr>
                    </a:p>
                  </a:txBody>
                  <a:tcPr marL="68580" marR="68580" marT="0" marB="0" anchor="ctr"/>
                </a:tc>
                <a:tc>
                  <a:txBody>
                    <a:bodyPr/>
                    <a:lstStyle/>
                    <a:p>
                      <a:pPr algn="r">
                        <a:lnSpc>
                          <a:spcPct val="105000"/>
                        </a:lnSpc>
                      </a:pPr>
                      <a:r>
                        <a:rPr lang="ka-GE" sz="1200">
                          <a:solidFill>
                            <a:srgbClr val="000000"/>
                          </a:solidFill>
                          <a:effectLst/>
                          <a:latin typeface="Sylfaen" panose="010A0502050306030303" pitchFamily="18" charset="0"/>
                          <a:ea typeface="Times New Roman" panose="02020603050405020304" pitchFamily="18" charset="0"/>
                          <a:cs typeface="Times New Roman" panose="02020603050405020304" pitchFamily="18" charset="0"/>
                        </a:rPr>
                        <a:t>450 000</a:t>
                      </a:r>
                      <a:endParaRPr lang="en-US" sz="1100">
                        <a:effectLst/>
                        <a:latin typeface="Calibri" panose="020F0502020204030204" pitchFamily="34" charset="0"/>
                      </a:endParaRPr>
                    </a:p>
                  </a:txBody>
                  <a:tcPr marL="68580" marR="68580" marT="0" marB="0" anchor="ctr"/>
                </a:tc>
                <a:tc>
                  <a:txBody>
                    <a:bodyPr/>
                    <a:lstStyle/>
                    <a:p>
                      <a:pPr algn="r">
                        <a:lnSpc>
                          <a:spcPct val="105000"/>
                        </a:lnSpc>
                      </a:pPr>
                      <a:r>
                        <a:rPr lang="ka-GE" sz="1200">
                          <a:solidFill>
                            <a:srgbClr val="000000"/>
                          </a:solidFill>
                          <a:effectLst/>
                          <a:latin typeface="Sylfaen" panose="010A0502050306030303" pitchFamily="18" charset="0"/>
                          <a:ea typeface="Times New Roman" panose="02020603050405020304" pitchFamily="18" charset="0"/>
                          <a:cs typeface="Times New Roman" panose="02020603050405020304" pitchFamily="18" charset="0"/>
                        </a:rPr>
                        <a:t>7%</a:t>
                      </a:r>
                      <a:endParaRPr lang="en-US" sz="1100">
                        <a:effectLst/>
                        <a:latin typeface="Calibri" panose="020F0502020204030204" pitchFamily="34" charset="0"/>
                      </a:endParaRPr>
                    </a:p>
                  </a:txBody>
                  <a:tcPr marL="68580" marR="68580" marT="0" marB="0" anchor="ctr"/>
                </a:tc>
              </a:tr>
              <a:tr h="283210">
                <a:tc>
                  <a:txBody>
                    <a:bodyPr/>
                    <a:lstStyle/>
                    <a:p>
                      <a:pPr algn="just">
                        <a:lnSpc>
                          <a:spcPct val="105000"/>
                        </a:lnSpc>
                      </a:pPr>
                      <a:r>
                        <a:rPr lang="en-US" sz="1200" dirty="0" err="1">
                          <a:solidFill>
                            <a:schemeClr val="bg1"/>
                          </a:solidFill>
                          <a:effectLst/>
                          <a:latin typeface="Sylfaen" panose="010A0502050306030303" pitchFamily="18" charset="0"/>
                          <a:ea typeface="Times New Roman" panose="02020603050405020304" pitchFamily="18" charset="0"/>
                          <a:cs typeface="Times New Roman" panose="02020603050405020304" pitchFamily="18" charset="0"/>
                        </a:rPr>
                        <a:t>სხვა</a:t>
                      </a:r>
                      <a:r>
                        <a:rPr lang="en-US" sz="1200" dirty="0">
                          <a:solidFill>
                            <a:schemeClr val="bg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200" dirty="0" err="1">
                          <a:solidFill>
                            <a:schemeClr val="bg1"/>
                          </a:solidFill>
                          <a:effectLst/>
                          <a:latin typeface="Sylfaen" panose="010A0502050306030303" pitchFamily="18" charset="0"/>
                          <a:ea typeface="Times New Roman" panose="02020603050405020304" pitchFamily="18" charset="0"/>
                          <a:cs typeface="Times New Roman" panose="02020603050405020304" pitchFamily="18" charset="0"/>
                        </a:rPr>
                        <a:t>ხარჯები</a:t>
                      </a:r>
                      <a:endParaRPr lang="en-US" sz="1100" dirty="0">
                        <a:solidFill>
                          <a:schemeClr val="bg1"/>
                        </a:solidFill>
                        <a:effectLst/>
                        <a:latin typeface="Calibri" panose="020F0502020204030204" pitchFamily="34" charset="0"/>
                      </a:endParaRPr>
                    </a:p>
                  </a:txBody>
                  <a:tcPr marL="68580" marR="68580" marT="0" marB="0" anchor="ctr"/>
                </a:tc>
                <a:tc>
                  <a:txBody>
                    <a:bodyPr/>
                    <a:lstStyle/>
                    <a:p>
                      <a:pPr algn="r">
                        <a:lnSpc>
                          <a:spcPct val="105000"/>
                        </a:lnSpc>
                      </a:pPr>
                      <a:r>
                        <a:rPr lang="ka-GE" sz="1200">
                          <a:solidFill>
                            <a:srgbClr val="000000"/>
                          </a:solidFill>
                          <a:effectLst/>
                          <a:latin typeface="Sylfaen" panose="010A0502050306030303" pitchFamily="18" charset="0"/>
                          <a:ea typeface="Times New Roman" panose="02020603050405020304" pitchFamily="18" charset="0"/>
                          <a:cs typeface="Times New Roman" panose="02020603050405020304" pitchFamily="18" charset="0"/>
                        </a:rPr>
                        <a:t>2 160 000</a:t>
                      </a:r>
                      <a:endParaRPr lang="en-US" sz="1100">
                        <a:effectLst/>
                        <a:latin typeface="Calibri" panose="020F0502020204030204" pitchFamily="34" charset="0"/>
                      </a:endParaRPr>
                    </a:p>
                  </a:txBody>
                  <a:tcPr marL="68580" marR="68580" marT="0" marB="0" anchor="ctr"/>
                </a:tc>
                <a:tc>
                  <a:txBody>
                    <a:bodyPr/>
                    <a:lstStyle/>
                    <a:p>
                      <a:pPr algn="r">
                        <a:lnSpc>
                          <a:spcPct val="105000"/>
                        </a:lnSpc>
                      </a:pPr>
                      <a:r>
                        <a:rPr lang="ka-GE" sz="1200">
                          <a:solidFill>
                            <a:srgbClr val="000000"/>
                          </a:solidFill>
                          <a:effectLst/>
                          <a:latin typeface="Sylfaen" panose="010A0502050306030303" pitchFamily="18" charset="0"/>
                          <a:ea typeface="Times New Roman" panose="02020603050405020304" pitchFamily="18" charset="0"/>
                          <a:cs typeface="Times New Roman" panose="02020603050405020304" pitchFamily="18" charset="0"/>
                        </a:rPr>
                        <a:t>31%</a:t>
                      </a:r>
                      <a:endParaRPr lang="en-US" sz="1100">
                        <a:effectLst/>
                        <a:latin typeface="Calibri" panose="020F0502020204030204" pitchFamily="34" charset="0"/>
                      </a:endParaRPr>
                    </a:p>
                  </a:txBody>
                  <a:tcPr marL="68580" marR="68580" marT="0" marB="0" anchor="ctr"/>
                </a:tc>
              </a:tr>
              <a:tr h="283210">
                <a:tc>
                  <a:txBody>
                    <a:bodyPr/>
                    <a:lstStyle/>
                    <a:p>
                      <a:pPr algn="just">
                        <a:lnSpc>
                          <a:spcPct val="105000"/>
                        </a:lnSpc>
                      </a:pPr>
                      <a:r>
                        <a:rPr lang="en-US" sz="1200" dirty="0" err="1">
                          <a:solidFill>
                            <a:schemeClr val="bg1"/>
                          </a:solidFill>
                          <a:effectLst/>
                          <a:latin typeface="Sylfaen" panose="010A0502050306030303" pitchFamily="18" charset="0"/>
                          <a:ea typeface="Times New Roman" panose="02020603050405020304" pitchFamily="18" charset="0"/>
                          <a:cs typeface="Times New Roman" panose="02020603050405020304" pitchFamily="18" charset="0"/>
                        </a:rPr>
                        <a:t>არაფინანსური</a:t>
                      </a:r>
                      <a:r>
                        <a:rPr lang="en-US" sz="1200" dirty="0">
                          <a:solidFill>
                            <a:schemeClr val="bg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200" dirty="0" err="1">
                          <a:solidFill>
                            <a:schemeClr val="bg1"/>
                          </a:solidFill>
                          <a:effectLst/>
                          <a:latin typeface="Sylfaen" panose="010A0502050306030303" pitchFamily="18" charset="0"/>
                          <a:ea typeface="Times New Roman" panose="02020603050405020304" pitchFamily="18" charset="0"/>
                          <a:cs typeface="Times New Roman" panose="02020603050405020304" pitchFamily="18" charset="0"/>
                        </a:rPr>
                        <a:t>აქტივები</a:t>
                      </a:r>
                      <a:endParaRPr lang="en-US" sz="1100" dirty="0">
                        <a:solidFill>
                          <a:schemeClr val="bg1"/>
                        </a:solidFill>
                        <a:effectLst/>
                        <a:latin typeface="Calibri" panose="020F0502020204030204" pitchFamily="34" charset="0"/>
                      </a:endParaRPr>
                    </a:p>
                  </a:txBody>
                  <a:tcPr marL="68580" marR="68580" marT="0" marB="0" anchor="ctr"/>
                </a:tc>
                <a:tc>
                  <a:txBody>
                    <a:bodyPr/>
                    <a:lstStyle/>
                    <a:p>
                      <a:pPr algn="r">
                        <a:lnSpc>
                          <a:spcPct val="105000"/>
                        </a:lnSpc>
                      </a:pPr>
                      <a:r>
                        <a:rPr lang="ka-GE" sz="1200">
                          <a:solidFill>
                            <a:srgbClr val="000000"/>
                          </a:solidFill>
                          <a:effectLst/>
                          <a:latin typeface="Sylfaen" panose="010A0502050306030303" pitchFamily="18" charset="0"/>
                          <a:ea typeface="Times New Roman" panose="02020603050405020304" pitchFamily="18" charset="0"/>
                          <a:cs typeface="Times New Roman" panose="02020603050405020304" pitchFamily="18" charset="0"/>
                        </a:rPr>
                        <a:t>100 000</a:t>
                      </a:r>
                      <a:endParaRPr lang="en-US" sz="1100">
                        <a:effectLst/>
                        <a:latin typeface="Calibri" panose="020F0502020204030204" pitchFamily="34" charset="0"/>
                      </a:endParaRPr>
                    </a:p>
                  </a:txBody>
                  <a:tcPr marL="68580" marR="68580" marT="0" marB="0" anchor="ctr"/>
                </a:tc>
                <a:tc>
                  <a:txBody>
                    <a:bodyPr/>
                    <a:lstStyle/>
                    <a:p>
                      <a:pPr algn="r">
                        <a:lnSpc>
                          <a:spcPct val="105000"/>
                        </a:lnSpc>
                      </a:pPr>
                      <a:r>
                        <a:rPr lang="ka-GE" sz="1200" dirty="0">
                          <a:solidFill>
                            <a:srgbClr val="000000"/>
                          </a:solidFill>
                          <a:effectLst/>
                          <a:latin typeface="Sylfaen" panose="010A0502050306030303" pitchFamily="18" charset="0"/>
                          <a:ea typeface="Times New Roman" panose="02020603050405020304" pitchFamily="18" charset="0"/>
                          <a:cs typeface="Times New Roman" panose="02020603050405020304" pitchFamily="18" charset="0"/>
                        </a:rPr>
                        <a:t>2%</a:t>
                      </a:r>
                      <a:endParaRPr lang="en-US" sz="1100" dirty="0">
                        <a:effectLst/>
                        <a:latin typeface="Calibri" panose="020F0502020204030204" pitchFamily="34" charset="0"/>
                      </a:endParaRPr>
                    </a:p>
                  </a:txBody>
                  <a:tcPr marL="68580" marR="68580" marT="0" marB="0" anchor="ctr"/>
                </a:tc>
              </a:tr>
            </a:tbl>
          </a:graphicData>
        </a:graphic>
      </p:graphicFrame>
    </p:spTree>
    <p:extLst>
      <p:ext uri="{BB962C8B-B14F-4D97-AF65-F5344CB8AC3E}">
        <p14:creationId xmlns:p14="http://schemas.microsoft.com/office/powerpoint/2010/main" val="15699160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404408"/>
            <a:ext cx="9059333" cy="6417733"/>
          </a:xfrm>
        </p:spPr>
        <p:txBody>
          <a:bodyPr>
            <a:normAutofit fontScale="92500" lnSpcReduction="10000"/>
          </a:bodyPr>
          <a:lstStyle/>
          <a:p>
            <a:pPr algn="just"/>
            <a:endParaRPr lang="ka-GE" sz="1200" dirty="0" smtClean="0"/>
          </a:p>
          <a:p>
            <a:pPr algn="just"/>
            <a:endParaRPr lang="ka-GE" sz="1200" dirty="0"/>
          </a:p>
          <a:p>
            <a:pPr algn="just"/>
            <a:endParaRPr lang="ka-GE" sz="1200" dirty="0" smtClean="0"/>
          </a:p>
          <a:p>
            <a:pPr algn="just"/>
            <a:endParaRPr lang="ka-GE" sz="1200" dirty="0"/>
          </a:p>
          <a:p>
            <a:pPr algn="just"/>
            <a:endParaRPr lang="ka-GE" sz="1200" dirty="0" smtClean="0"/>
          </a:p>
          <a:p>
            <a:pPr algn="just"/>
            <a:endParaRPr lang="ka-GE" sz="1200" dirty="0"/>
          </a:p>
          <a:p>
            <a:pPr algn="just"/>
            <a:endParaRPr lang="ka-GE" sz="1200" dirty="0" smtClean="0"/>
          </a:p>
          <a:p>
            <a:pPr algn="just"/>
            <a:endParaRPr lang="ka-GE" sz="1200" dirty="0"/>
          </a:p>
          <a:p>
            <a:pPr marL="0" indent="0" algn="just">
              <a:buNone/>
            </a:pPr>
            <a:endParaRPr lang="ka-GE" sz="1200" dirty="0" smtClean="0"/>
          </a:p>
          <a:p>
            <a:pPr marL="0" indent="0" algn="just">
              <a:buNone/>
            </a:pPr>
            <a:endParaRPr lang="ka-GE" sz="1200" dirty="0"/>
          </a:p>
          <a:p>
            <a:pPr marL="0" indent="0" algn="just">
              <a:buNone/>
            </a:pPr>
            <a:endParaRPr lang="ka-GE" sz="1200" dirty="0" smtClean="0"/>
          </a:p>
          <a:p>
            <a:pPr marL="0" indent="0" algn="just">
              <a:buNone/>
            </a:pPr>
            <a:endParaRPr lang="ka-GE" sz="1200" dirty="0" smtClean="0"/>
          </a:p>
          <a:p>
            <a:r>
              <a:rPr lang="ka-GE" sz="1200" dirty="0"/>
              <a:t>აღებულმა ვალდებულებებმა </a:t>
            </a:r>
            <a:r>
              <a:rPr lang="en-US" sz="1200" dirty="0"/>
              <a:t>2020 </a:t>
            </a:r>
            <a:r>
              <a:rPr lang="ka-GE" sz="1200" dirty="0"/>
              <a:t>წლის </a:t>
            </a:r>
            <a:r>
              <a:rPr lang="en-US" sz="1200" dirty="0"/>
              <a:t>31 </a:t>
            </a:r>
            <a:r>
              <a:rPr lang="ka-GE" sz="1200" dirty="0"/>
              <a:t>დეკემბრის მდგომარეობით შეადგინა დაზუსტებული ბიუჯეტის 98,6% და განისაზღვრა 6 801 984 ლარის ოდენობით, მათ შორის:</a:t>
            </a:r>
            <a:endParaRPr lang="en-US" sz="1200" dirty="0"/>
          </a:p>
          <a:p>
            <a:pPr marL="0" indent="0" algn="just">
              <a:buNone/>
            </a:pPr>
            <a:endParaRPr lang="ka-GE" sz="1200" dirty="0" smtClean="0"/>
          </a:p>
          <a:p>
            <a:pPr marL="0" indent="0" algn="just">
              <a:buNone/>
            </a:pPr>
            <a:endParaRPr lang="ka-GE" sz="1200" dirty="0"/>
          </a:p>
          <a:p>
            <a:pPr marL="0" indent="0" algn="just">
              <a:buNone/>
            </a:pPr>
            <a:endParaRPr lang="ka-GE" sz="1200" dirty="0" smtClean="0"/>
          </a:p>
          <a:p>
            <a:pPr marL="0" indent="0" algn="just">
              <a:buNone/>
            </a:pPr>
            <a:endParaRPr lang="ka-GE" sz="1200" dirty="0"/>
          </a:p>
          <a:p>
            <a:pPr marL="0" indent="0" algn="just">
              <a:buNone/>
            </a:pPr>
            <a:endParaRPr lang="ka-GE" sz="1200" dirty="0" smtClean="0"/>
          </a:p>
          <a:p>
            <a:pPr marL="0" indent="0" algn="just">
              <a:buNone/>
            </a:pPr>
            <a:endParaRPr lang="ka-GE" sz="1200" dirty="0"/>
          </a:p>
          <a:p>
            <a:pPr marL="0" indent="0" algn="just">
              <a:buNone/>
            </a:pPr>
            <a:endParaRPr lang="ka-GE" sz="1200" dirty="0" smtClean="0"/>
          </a:p>
          <a:p>
            <a:pPr marL="0" indent="0" algn="just">
              <a:buNone/>
            </a:pPr>
            <a:endParaRPr lang="ka-GE" sz="1200" dirty="0" smtClean="0"/>
          </a:p>
          <a:p>
            <a:pPr marL="0" indent="0" algn="just">
              <a:buNone/>
            </a:pPr>
            <a:endParaRPr lang="ka-GE" sz="1200" dirty="0"/>
          </a:p>
          <a:p>
            <a:pPr marL="0" indent="0" algn="just">
              <a:buNone/>
            </a:pPr>
            <a:endParaRPr lang="en-US" sz="1200" dirty="0"/>
          </a:p>
          <a:p>
            <a:pPr algn="just"/>
            <a:r>
              <a:rPr lang="ka-GE" sz="1200" dirty="0"/>
              <a:t>საანგარიშო პერიოდის განმავლობაში სამსახურის შტატზე დასაქმებულ </a:t>
            </a:r>
            <a:r>
              <a:rPr lang="ka-GE" sz="1200" dirty="0" smtClean="0"/>
              <a:t>თანამშრომლებზე </a:t>
            </a:r>
            <a:r>
              <a:rPr lang="ka-GE" sz="1200" dirty="0"/>
              <a:t>და შრომითი ხელშეკრულებით დასაქმებულ პირებზე სახელფასო დანამატი და ფულადი ჯილდო არ გაცემულა.</a:t>
            </a:r>
            <a:endParaRPr lang="en-US" sz="1200" dirty="0"/>
          </a:p>
          <a:p>
            <a:pPr marL="0" indent="0" algn="just">
              <a:buNone/>
            </a:pPr>
            <a:endParaRPr lang="ka-GE" sz="1200" dirty="0" smtClean="0"/>
          </a:p>
          <a:p>
            <a:pPr algn="just"/>
            <a:r>
              <a:rPr lang="ka-GE" sz="1200" dirty="0" smtClean="0"/>
              <a:t>2020 </a:t>
            </a:r>
            <a:r>
              <a:rPr lang="ka-GE" sz="1200" dirty="0" smtClean="0"/>
              <a:t>წელს ომისა </a:t>
            </a:r>
            <a:r>
              <a:rPr lang="ka-GE" sz="1200" dirty="0"/>
              <a:t>და შეიარაღებული ძალების ვეტერანებსა და მათი ოჯახის წევრებზე, სამსახურზე დებულებით მინიჭებული უფლება-მოვალეობების ფარგლებში გაწეულმა ხარჯებმა შეადგინეს მთლიანი მოცულობის 3</a:t>
            </a:r>
            <a:r>
              <a:rPr lang="en-US" sz="1200" dirty="0"/>
              <a:t>4</a:t>
            </a:r>
            <a:r>
              <a:rPr lang="ka-GE" sz="1200" dirty="0"/>
              <a:t>% თანხით </a:t>
            </a:r>
            <a:r>
              <a:rPr lang="en-US" sz="1200" dirty="0"/>
              <a:t>2 343 122 </a:t>
            </a:r>
            <a:r>
              <a:rPr lang="ka-GE" sz="1200" dirty="0" smtClean="0"/>
              <a:t>ლარი</a:t>
            </a:r>
            <a:r>
              <a:rPr lang="ka-GE" sz="1200" dirty="0"/>
              <a:t>.</a:t>
            </a:r>
            <a:endParaRPr lang="ka-GE" sz="1200" dirty="0" smtClean="0"/>
          </a:p>
          <a:p>
            <a:pPr marL="0" indent="0" algn="just">
              <a:buNone/>
            </a:pPr>
            <a:endParaRPr lang="ka-GE" sz="1200" dirty="0" smtClean="0"/>
          </a:p>
          <a:p>
            <a:pPr algn="just"/>
            <a:r>
              <a:rPr lang="en-US" sz="1200" dirty="0"/>
              <a:t> </a:t>
            </a:r>
            <a:r>
              <a:rPr lang="ka-GE" sz="1200" dirty="0"/>
              <a:t>საქართველოს მთავრობის 2020 წლის 29 მაისის  N882 და 2020 წლის 12 ნოემბრის N2252 განკარგულებების თანახმად შპს „ვ. სანიკიძის სახელობის ომის ვეტერანთა კლინიკურ ჰოსპიტალს“ გადაერიცხა შესაბამისად 280 000 და 303 000 ლარი, მისი შეუფერხებელი ფუნქციონირების ხელშეწყობის მიზნით.</a:t>
            </a:r>
            <a:endParaRPr lang="ka-GE" sz="1200" dirty="0" smtClean="0"/>
          </a:p>
        </p:txBody>
      </p:sp>
      <p:sp>
        <p:nvSpPr>
          <p:cNvPr id="5" name="Номер слайда 6"/>
          <p:cNvSpPr txBox="1">
            <a:spLocks/>
          </p:cNvSpPr>
          <p:nvPr/>
        </p:nvSpPr>
        <p:spPr>
          <a:xfrm>
            <a:off x="8077200" y="6492957"/>
            <a:ext cx="1066800" cy="329184"/>
          </a:xfrm>
          <a:prstGeom prst="rect">
            <a:avLst/>
          </a:prstGeom>
        </p:spPr>
        <p:txBody>
          <a:bodyPr vert="horz" lIns="91440" tIns="45720" rIns="91440" bIns="45720" rtlCol="0" anchor="ctr"/>
          <a:lstStyle>
            <a:defPPr>
              <a:defRPr lang="en-US"/>
            </a:defPPr>
            <a:lvl1pPr marL="0" algn="l" defTabSz="914400" rtl="0" eaLnBrk="1" latinLnBrk="0" hangingPunct="1">
              <a:defRPr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200" b="0" dirty="0" smtClean="0">
                <a:solidFill>
                  <a:schemeClr val="tx1"/>
                </a:solidFill>
              </a:rPr>
              <a:t>1</a:t>
            </a:r>
            <a:r>
              <a:rPr lang="en-US" sz="1200" b="0" dirty="0">
                <a:solidFill>
                  <a:schemeClr val="tx1"/>
                </a:solidFill>
              </a:rPr>
              <a:t>2</a:t>
            </a:r>
          </a:p>
        </p:txBody>
      </p:sp>
      <p:sp>
        <p:nvSpPr>
          <p:cNvPr id="6" name="Прямоугольник 5"/>
          <p:cNvSpPr/>
          <p:nvPr/>
        </p:nvSpPr>
        <p:spPr>
          <a:xfrm>
            <a:off x="169334" y="440267"/>
            <a:ext cx="8712199" cy="461665"/>
          </a:xfrm>
          <a:prstGeom prst="rect">
            <a:avLst/>
          </a:prstGeom>
        </p:spPr>
        <p:txBody>
          <a:bodyPr wrap="square">
            <a:spAutoFit/>
          </a:bodyPr>
          <a:lstStyle/>
          <a:p>
            <a:r>
              <a:rPr lang="ka-GE" sz="1200" dirty="0"/>
              <a:t>საქართველოს მთავრობის 20</a:t>
            </a:r>
            <a:r>
              <a:rPr lang="en-US" sz="1200" dirty="0"/>
              <a:t>20</a:t>
            </a:r>
            <a:r>
              <a:rPr lang="ka-GE" sz="1200" dirty="0"/>
              <a:t> წლის </a:t>
            </a:r>
            <a:r>
              <a:rPr lang="en-US" sz="1200" dirty="0"/>
              <a:t>15 </a:t>
            </a:r>
            <a:r>
              <a:rPr lang="ka-GE" sz="1200" dirty="0"/>
              <a:t>ოქტომბრის  N2007 განკარგულებით ხარჯების კლასიფიკაციის მუხლებს შორის განხორციელებული ცვლილებების გათვალისწინებით, დაზუსტებული ბიუჯეტი გადანაწილდა შემდეგნაირად:</a:t>
            </a:r>
            <a:endParaRPr lang="en-US" sz="1200" dirty="0">
              <a:effectLst/>
            </a:endParaRPr>
          </a:p>
        </p:txBody>
      </p:sp>
      <p:graphicFrame>
        <p:nvGraphicFramePr>
          <p:cNvPr id="2" name="Таблица 1"/>
          <p:cNvGraphicFramePr>
            <a:graphicFrameLocks noGrp="1"/>
          </p:cNvGraphicFramePr>
          <p:nvPr>
            <p:extLst>
              <p:ext uri="{D42A27DB-BD31-4B8C-83A1-F6EECF244321}">
                <p14:modId xmlns:p14="http://schemas.microsoft.com/office/powerpoint/2010/main" val="1681021191"/>
              </p:ext>
            </p:extLst>
          </p:nvPr>
        </p:nvGraphicFramePr>
        <p:xfrm>
          <a:off x="237490" y="1012792"/>
          <a:ext cx="4923154" cy="1593215"/>
        </p:xfrm>
        <a:graphic>
          <a:graphicData uri="http://schemas.openxmlformats.org/drawingml/2006/table">
            <a:tbl>
              <a:tblPr firstRow="1" firstCol="1" bandRow="1">
                <a:tableStyleId>{5C22544A-7EE6-4342-B048-85BDC9FD1C3A}</a:tableStyleId>
              </a:tblPr>
              <a:tblGrid>
                <a:gridCol w="3128678"/>
                <a:gridCol w="897238"/>
                <a:gridCol w="897238"/>
              </a:tblGrid>
              <a:tr h="263525">
                <a:tc>
                  <a:txBody>
                    <a:bodyPr/>
                    <a:lstStyle/>
                    <a:p>
                      <a:pPr algn="l">
                        <a:lnSpc>
                          <a:spcPct val="105000"/>
                        </a:lnSpc>
                      </a:pPr>
                      <a:r>
                        <a:rPr lang="en-US" sz="1200" dirty="0" err="1">
                          <a:solidFill>
                            <a:schemeClr val="bg1"/>
                          </a:solidFill>
                          <a:effectLst/>
                          <a:latin typeface="Sylfaen" panose="010A0502050306030303" pitchFamily="18" charset="0"/>
                          <a:ea typeface="Times New Roman" panose="02020603050405020304" pitchFamily="18" charset="0"/>
                          <a:cs typeface="Times New Roman" panose="02020603050405020304" pitchFamily="18" charset="0"/>
                        </a:rPr>
                        <a:t>შრომის</a:t>
                      </a:r>
                      <a:r>
                        <a:rPr lang="en-US" sz="1200" dirty="0">
                          <a:solidFill>
                            <a:schemeClr val="bg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200" dirty="0" err="1">
                          <a:solidFill>
                            <a:schemeClr val="bg1"/>
                          </a:solidFill>
                          <a:effectLst/>
                          <a:latin typeface="Sylfaen" panose="010A0502050306030303" pitchFamily="18" charset="0"/>
                          <a:ea typeface="Times New Roman" panose="02020603050405020304" pitchFamily="18" charset="0"/>
                          <a:cs typeface="Times New Roman" panose="02020603050405020304" pitchFamily="18" charset="0"/>
                        </a:rPr>
                        <a:t>ანაზღაურება</a:t>
                      </a:r>
                      <a:endParaRPr lang="en-US" sz="1100" dirty="0">
                        <a:solidFill>
                          <a:schemeClr val="bg1"/>
                        </a:solidFill>
                        <a:effectLst/>
                        <a:latin typeface="Calibri" panose="020F0502020204030204" pitchFamily="34" charset="0"/>
                      </a:endParaRPr>
                    </a:p>
                  </a:txBody>
                  <a:tcPr marL="68580" marR="68580" marT="0" marB="0" anchor="ctr"/>
                </a:tc>
                <a:tc>
                  <a:txBody>
                    <a:bodyPr/>
                    <a:lstStyle/>
                    <a:p>
                      <a:pPr algn="r">
                        <a:lnSpc>
                          <a:spcPct val="105000"/>
                        </a:lnSpc>
                      </a:pPr>
                      <a:r>
                        <a:rPr lang="ka-GE" sz="1200" dirty="0">
                          <a:solidFill>
                            <a:schemeClr val="bg1"/>
                          </a:solidFill>
                          <a:effectLst/>
                          <a:latin typeface="Sylfaen" panose="010A0502050306030303" pitchFamily="18" charset="0"/>
                          <a:ea typeface="Times New Roman" panose="02020603050405020304" pitchFamily="18" charset="0"/>
                          <a:cs typeface="Times New Roman" panose="02020603050405020304" pitchFamily="18" charset="0"/>
                        </a:rPr>
                        <a:t>1 940 000</a:t>
                      </a:r>
                      <a:endParaRPr lang="en-US" sz="1100" dirty="0">
                        <a:solidFill>
                          <a:schemeClr val="bg1"/>
                        </a:solidFill>
                        <a:effectLst/>
                        <a:latin typeface="Calibri" panose="020F0502020204030204" pitchFamily="34" charset="0"/>
                      </a:endParaRPr>
                    </a:p>
                  </a:txBody>
                  <a:tcPr marL="68580" marR="68580" marT="0" marB="0" anchor="ctr"/>
                </a:tc>
                <a:tc>
                  <a:txBody>
                    <a:bodyPr/>
                    <a:lstStyle/>
                    <a:p>
                      <a:pPr algn="r">
                        <a:lnSpc>
                          <a:spcPct val="105000"/>
                        </a:lnSpc>
                      </a:pPr>
                      <a:r>
                        <a:rPr lang="ka-GE" sz="1200" dirty="0">
                          <a:solidFill>
                            <a:schemeClr val="bg1"/>
                          </a:solidFill>
                          <a:effectLst/>
                          <a:latin typeface="Sylfaen" panose="010A0502050306030303" pitchFamily="18" charset="0"/>
                          <a:ea typeface="Times New Roman" panose="02020603050405020304" pitchFamily="18" charset="0"/>
                          <a:cs typeface="Times New Roman" panose="02020603050405020304" pitchFamily="18" charset="0"/>
                        </a:rPr>
                        <a:t>28%</a:t>
                      </a:r>
                      <a:endParaRPr lang="en-US" sz="1100" dirty="0">
                        <a:solidFill>
                          <a:schemeClr val="bg1"/>
                        </a:solidFill>
                        <a:effectLst/>
                        <a:latin typeface="Calibri" panose="020F0502020204030204" pitchFamily="34" charset="0"/>
                      </a:endParaRPr>
                    </a:p>
                  </a:txBody>
                  <a:tcPr marL="68580" marR="68580" marT="0" marB="0" anchor="ctr"/>
                </a:tc>
              </a:tr>
              <a:tr h="258445">
                <a:tc>
                  <a:txBody>
                    <a:bodyPr/>
                    <a:lstStyle/>
                    <a:p>
                      <a:pPr algn="l">
                        <a:lnSpc>
                          <a:spcPct val="105000"/>
                        </a:lnSpc>
                      </a:pPr>
                      <a:r>
                        <a:rPr lang="en-US" sz="1200">
                          <a:solidFill>
                            <a:schemeClr val="bg1"/>
                          </a:solidFill>
                          <a:effectLst/>
                          <a:latin typeface="Sylfaen" panose="010A0502050306030303" pitchFamily="18" charset="0"/>
                          <a:ea typeface="Times New Roman" panose="02020603050405020304" pitchFamily="18" charset="0"/>
                          <a:cs typeface="Times New Roman" panose="02020603050405020304" pitchFamily="18" charset="0"/>
                        </a:rPr>
                        <a:t>საქონელი და მომსახურება</a:t>
                      </a:r>
                      <a:endParaRPr lang="en-US" sz="1100">
                        <a:solidFill>
                          <a:schemeClr val="bg1"/>
                        </a:solidFill>
                        <a:effectLst/>
                        <a:latin typeface="Calibri" panose="020F0502020204030204" pitchFamily="34" charset="0"/>
                      </a:endParaRPr>
                    </a:p>
                  </a:txBody>
                  <a:tcPr marL="68580" marR="68580" marT="0" marB="0" anchor="ctr"/>
                </a:tc>
                <a:tc>
                  <a:txBody>
                    <a:bodyPr/>
                    <a:lstStyle/>
                    <a:p>
                      <a:pPr algn="r">
                        <a:lnSpc>
                          <a:spcPct val="105000"/>
                        </a:lnSpc>
                      </a:pPr>
                      <a:r>
                        <a:rPr lang="ka-GE" sz="1200">
                          <a:solidFill>
                            <a:srgbClr val="000000"/>
                          </a:solidFill>
                          <a:effectLst/>
                          <a:latin typeface="Sylfaen" panose="010A0502050306030303" pitchFamily="18" charset="0"/>
                          <a:ea typeface="Times New Roman" panose="02020603050405020304" pitchFamily="18" charset="0"/>
                          <a:cs typeface="Times New Roman" panose="02020603050405020304" pitchFamily="18" charset="0"/>
                        </a:rPr>
                        <a:t>2 050 000</a:t>
                      </a:r>
                      <a:endParaRPr lang="en-US" sz="1100">
                        <a:effectLst/>
                        <a:latin typeface="Calibri" panose="020F0502020204030204" pitchFamily="34" charset="0"/>
                      </a:endParaRPr>
                    </a:p>
                  </a:txBody>
                  <a:tcPr marL="68580" marR="68580" marT="0" marB="0" anchor="ctr"/>
                </a:tc>
                <a:tc>
                  <a:txBody>
                    <a:bodyPr/>
                    <a:lstStyle/>
                    <a:p>
                      <a:pPr algn="r">
                        <a:lnSpc>
                          <a:spcPct val="105000"/>
                        </a:lnSpc>
                      </a:pPr>
                      <a:r>
                        <a:rPr lang="ka-GE" sz="1200">
                          <a:solidFill>
                            <a:srgbClr val="000000"/>
                          </a:solidFill>
                          <a:effectLst/>
                          <a:latin typeface="Sylfaen" panose="010A0502050306030303" pitchFamily="18" charset="0"/>
                          <a:ea typeface="Times New Roman" panose="02020603050405020304" pitchFamily="18" charset="0"/>
                          <a:cs typeface="Times New Roman" panose="02020603050405020304" pitchFamily="18" charset="0"/>
                        </a:rPr>
                        <a:t>30%</a:t>
                      </a:r>
                      <a:endParaRPr lang="en-US" sz="1100">
                        <a:effectLst/>
                        <a:latin typeface="Calibri" panose="020F0502020204030204" pitchFamily="34" charset="0"/>
                      </a:endParaRPr>
                    </a:p>
                  </a:txBody>
                  <a:tcPr marL="68580" marR="68580" marT="0" marB="0" anchor="ctr"/>
                </a:tc>
              </a:tr>
              <a:tr h="270510">
                <a:tc>
                  <a:txBody>
                    <a:bodyPr/>
                    <a:lstStyle/>
                    <a:p>
                      <a:pPr algn="l">
                        <a:lnSpc>
                          <a:spcPct val="105000"/>
                        </a:lnSpc>
                      </a:pPr>
                      <a:r>
                        <a:rPr lang="ka-GE" sz="1200">
                          <a:solidFill>
                            <a:schemeClr val="bg1"/>
                          </a:solidFill>
                          <a:effectLst/>
                          <a:latin typeface="Sylfaen" panose="010A0502050306030303" pitchFamily="18" charset="0"/>
                          <a:ea typeface="Times New Roman" panose="02020603050405020304" pitchFamily="18" charset="0"/>
                          <a:cs typeface="Times New Roman" panose="02020603050405020304" pitchFamily="18" charset="0"/>
                        </a:rPr>
                        <a:t>სუბსიდიები</a:t>
                      </a:r>
                      <a:endParaRPr lang="en-US" sz="1100">
                        <a:solidFill>
                          <a:schemeClr val="bg1"/>
                        </a:solidFill>
                        <a:effectLst/>
                        <a:latin typeface="Calibri" panose="020F0502020204030204" pitchFamily="34" charset="0"/>
                      </a:endParaRPr>
                    </a:p>
                  </a:txBody>
                  <a:tcPr marL="68580" marR="68580" marT="0" marB="0" anchor="ctr"/>
                </a:tc>
                <a:tc>
                  <a:txBody>
                    <a:bodyPr/>
                    <a:lstStyle/>
                    <a:p>
                      <a:pPr algn="r">
                        <a:lnSpc>
                          <a:spcPct val="105000"/>
                        </a:lnSpc>
                      </a:pPr>
                      <a:r>
                        <a:rPr lang="ka-GE" sz="1200">
                          <a:solidFill>
                            <a:srgbClr val="000000"/>
                          </a:solidFill>
                          <a:effectLst/>
                          <a:latin typeface="Sylfaen" panose="010A0502050306030303" pitchFamily="18" charset="0"/>
                          <a:ea typeface="Times New Roman" panose="02020603050405020304" pitchFamily="18" charset="0"/>
                          <a:cs typeface="Times New Roman" panose="02020603050405020304" pitchFamily="18" charset="0"/>
                        </a:rPr>
                        <a:t>300</a:t>
                      </a:r>
                      <a:r>
                        <a:rPr lang="en-US" sz="1200">
                          <a:solidFill>
                            <a:srgbClr val="000000"/>
                          </a:solidFill>
                          <a:effectLst/>
                          <a:latin typeface="Sylfaen" panose="010A0502050306030303" pitchFamily="18" charset="0"/>
                          <a:ea typeface="Times New Roman" panose="02020603050405020304" pitchFamily="18" charset="0"/>
                          <a:cs typeface="Times New Roman" panose="02020603050405020304" pitchFamily="18" charset="0"/>
                        </a:rPr>
                        <a:t> 000</a:t>
                      </a:r>
                      <a:endParaRPr lang="en-US" sz="1100">
                        <a:effectLst/>
                        <a:latin typeface="Calibri" panose="020F0502020204030204" pitchFamily="34" charset="0"/>
                      </a:endParaRPr>
                    </a:p>
                  </a:txBody>
                  <a:tcPr marL="68580" marR="68580" marT="0" marB="0" anchor="ctr"/>
                </a:tc>
                <a:tc>
                  <a:txBody>
                    <a:bodyPr/>
                    <a:lstStyle/>
                    <a:p>
                      <a:pPr algn="r">
                        <a:lnSpc>
                          <a:spcPct val="105000"/>
                        </a:lnSpc>
                      </a:pPr>
                      <a:r>
                        <a:rPr lang="ka-GE" sz="1200">
                          <a:solidFill>
                            <a:srgbClr val="000000"/>
                          </a:solidFill>
                          <a:effectLst/>
                          <a:latin typeface="Sylfaen" panose="010A0502050306030303" pitchFamily="18" charset="0"/>
                          <a:ea typeface="Times New Roman" panose="02020603050405020304" pitchFamily="18" charset="0"/>
                          <a:cs typeface="Times New Roman" panose="02020603050405020304" pitchFamily="18" charset="0"/>
                        </a:rPr>
                        <a:t>4%</a:t>
                      </a:r>
                      <a:endParaRPr lang="en-US" sz="1100">
                        <a:effectLst/>
                        <a:latin typeface="Calibri" panose="020F0502020204030204" pitchFamily="34" charset="0"/>
                      </a:endParaRPr>
                    </a:p>
                  </a:txBody>
                  <a:tcPr marL="68580" marR="68580" marT="0" marB="0" anchor="ctr"/>
                </a:tc>
              </a:tr>
              <a:tr h="270510">
                <a:tc>
                  <a:txBody>
                    <a:bodyPr/>
                    <a:lstStyle/>
                    <a:p>
                      <a:pPr algn="l">
                        <a:lnSpc>
                          <a:spcPct val="105000"/>
                        </a:lnSpc>
                      </a:pPr>
                      <a:r>
                        <a:rPr lang="en-US" sz="1200">
                          <a:solidFill>
                            <a:schemeClr val="bg1"/>
                          </a:solidFill>
                          <a:effectLst/>
                          <a:latin typeface="Sylfaen" panose="010A0502050306030303" pitchFamily="18" charset="0"/>
                          <a:ea typeface="Times New Roman" panose="02020603050405020304" pitchFamily="18" charset="0"/>
                          <a:cs typeface="Times New Roman" panose="02020603050405020304" pitchFamily="18" charset="0"/>
                        </a:rPr>
                        <a:t>სოციალური უზრუნველყოფა</a:t>
                      </a:r>
                      <a:endParaRPr lang="en-US" sz="1100">
                        <a:solidFill>
                          <a:schemeClr val="bg1"/>
                        </a:solidFill>
                        <a:effectLst/>
                        <a:latin typeface="Calibri" panose="020F0502020204030204" pitchFamily="34" charset="0"/>
                      </a:endParaRPr>
                    </a:p>
                  </a:txBody>
                  <a:tcPr marL="68580" marR="68580" marT="0" marB="0" anchor="ctr"/>
                </a:tc>
                <a:tc>
                  <a:txBody>
                    <a:bodyPr/>
                    <a:lstStyle/>
                    <a:p>
                      <a:pPr algn="r">
                        <a:lnSpc>
                          <a:spcPct val="105000"/>
                        </a:lnSpc>
                      </a:pPr>
                      <a:r>
                        <a:rPr lang="ka-GE" sz="1200">
                          <a:solidFill>
                            <a:srgbClr val="000000"/>
                          </a:solidFill>
                          <a:effectLst/>
                          <a:latin typeface="Sylfaen" panose="010A0502050306030303" pitchFamily="18" charset="0"/>
                          <a:ea typeface="Times New Roman" panose="02020603050405020304" pitchFamily="18" charset="0"/>
                          <a:cs typeface="Times New Roman" panose="02020603050405020304" pitchFamily="18" charset="0"/>
                        </a:rPr>
                        <a:t>70 000</a:t>
                      </a:r>
                      <a:endParaRPr lang="en-US" sz="1100">
                        <a:effectLst/>
                        <a:latin typeface="Calibri" panose="020F0502020204030204" pitchFamily="34" charset="0"/>
                      </a:endParaRPr>
                    </a:p>
                  </a:txBody>
                  <a:tcPr marL="68580" marR="68580" marT="0" marB="0" anchor="ctr"/>
                </a:tc>
                <a:tc>
                  <a:txBody>
                    <a:bodyPr/>
                    <a:lstStyle/>
                    <a:p>
                      <a:pPr algn="r">
                        <a:lnSpc>
                          <a:spcPct val="105000"/>
                        </a:lnSpc>
                      </a:pPr>
                      <a:r>
                        <a:rPr lang="en-US" sz="1200">
                          <a:solidFill>
                            <a:srgbClr val="000000"/>
                          </a:solidFill>
                          <a:effectLst/>
                          <a:latin typeface="Sylfaen" panose="010A0502050306030303" pitchFamily="18" charset="0"/>
                          <a:ea typeface="Times New Roman" panose="02020603050405020304" pitchFamily="18" charset="0"/>
                          <a:cs typeface="Times New Roman" panose="02020603050405020304" pitchFamily="18" charset="0"/>
                        </a:rPr>
                        <a:t>1</a:t>
                      </a:r>
                      <a:r>
                        <a:rPr lang="ka-GE" sz="1200">
                          <a:solidFill>
                            <a:srgbClr val="000000"/>
                          </a:solidFill>
                          <a:effectLst/>
                          <a:latin typeface="Sylfaen" panose="010A0502050306030303" pitchFamily="18" charset="0"/>
                          <a:ea typeface="Times New Roman" panose="02020603050405020304" pitchFamily="18" charset="0"/>
                          <a:cs typeface="Times New Roman" panose="02020603050405020304" pitchFamily="18" charset="0"/>
                        </a:rPr>
                        <a:t>%</a:t>
                      </a:r>
                      <a:endParaRPr lang="en-US" sz="1100">
                        <a:effectLst/>
                        <a:latin typeface="Calibri" panose="020F0502020204030204" pitchFamily="34" charset="0"/>
                      </a:endParaRPr>
                    </a:p>
                  </a:txBody>
                  <a:tcPr marL="68580" marR="68580" marT="0" marB="0" anchor="ctr"/>
                </a:tc>
              </a:tr>
              <a:tr h="265430">
                <a:tc>
                  <a:txBody>
                    <a:bodyPr/>
                    <a:lstStyle/>
                    <a:p>
                      <a:pPr algn="l">
                        <a:lnSpc>
                          <a:spcPct val="105000"/>
                        </a:lnSpc>
                      </a:pPr>
                      <a:r>
                        <a:rPr lang="en-US" sz="1200">
                          <a:solidFill>
                            <a:schemeClr val="bg1"/>
                          </a:solidFill>
                          <a:effectLst/>
                          <a:latin typeface="Sylfaen" panose="010A0502050306030303" pitchFamily="18" charset="0"/>
                          <a:ea typeface="Times New Roman" panose="02020603050405020304" pitchFamily="18" charset="0"/>
                          <a:cs typeface="Times New Roman" panose="02020603050405020304" pitchFamily="18" charset="0"/>
                        </a:rPr>
                        <a:t>სხვა ხარჯები</a:t>
                      </a:r>
                      <a:endParaRPr lang="en-US" sz="1100">
                        <a:solidFill>
                          <a:schemeClr val="bg1"/>
                        </a:solidFill>
                        <a:effectLst/>
                        <a:latin typeface="Calibri" panose="020F0502020204030204" pitchFamily="34" charset="0"/>
                      </a:endParaRPr>
                    </a:p>
                  </a:txBody>
                  <a:tcPr marL="68580" marR="68580" marT="0" marB="0" anchor="ctr"/>
                </a:tc>
                <a:tc>
                  <a:txBody>
                    <a:bodyPr/>
                    <a:lstStyle/>
                    <a:p>
                      <a:pPr algn="r">
                        <a:lnSpc>
                          <a:spcPct val="105000"/>
                        </a:lnSpc>
                      </a:pPr>
                      <a:r>
                        <a:rPr lang="ka-GE" sz="1200">
                          <a:solidFill>
                            <a:srgbClr val="000000"/>
                          </a:solidFill>
                          <a:effectLst/>
                          <a:latin typeface="Sylfaen" panose="010A0502050306030303" pitchFamily="18" charset="0"/>
                          <a:ea typeface="Times New Roman" panose="02020603050405020304" pitchFamily="18" charset="0"/>
                          <a:cs typeface="Times New Roman" panose="02020603050405020304" pitchFamily="18" charset="0"/>
                        </a:rPr>
                        <a:t>2 480 000</a:t>
                      </a:r>
                      <a:endParaRPr lang="en-US" sz="1100">
                        <a:effectLst/>
                        <a:latin typeface="Calibri" panose="020F0502020204030204" pitchFamily="34" charset="0"/>
                      </a:endParaRPr>
                    </a:p>
                  </a:txBody>
                  <a:tcPr marL="68580" marR="68580" marT="0" marB="0" anchor="ctr"/>
                </a:tc>
                <a:tc>
                  <a:txBody>
                    <a:bodyPr/>
                    <a:lstStyle/>
                    <a:p>
                      <a:pPr algn="r">
                        <a:lnSpc>
                          <a:spcPct val="105000"/>
                        </a:lnSpc>
                      </a:pPr>
                      <a:r>
                        <a:rPr lang="ka-GE" sz="1200">
                          <a:solidFill>
                            <a:srgbClr val="000000"/>
                          </a:solidFill>
                          <a:effectLst/>
                          <a:latin typeface="Sylfaen" panose="010A0502050306030303" pitchFamily="18" charset="0"/>
                          <a:ea typeface="Times New Roman" panose="02020603050405020304" pitchFamily="18" charset="0"/>
                          <a:cs typeface="Times New Roman" panose="02020603050405020304" pitchFamily="18" charset="0"/>
                        </a:rPr>
                        <a:t>3</a:t>
                      </a:r>
                      <a:r>
                        <a:rPr lang="en-US" sz="1200">
                          <a:solidFill>
                            <a:srgbClr val="000000"/>
                          </a:solidFill>
                          <a:effectLst/>
                          <a:latin typeface="Sylfaen" panose="010A0502050306030303" pitchFamily="18" charset="0"/>
                          <a:ea typeface="Times New Roman" panose="02020603050405020304" pitchFamily="18" charset="0"/>
                          <a:cs typeface="Times New Roman" panose="02020603050405020304" pitchFamily="18" charset="0"/>
                        </a:rPr>
                        <a:t>6</a:t>
                      </a:r>
                      <a:r>
                        <a:rPr lang="ka-GE" sz="1200">
                          <a:solidFill>
                            <a:srgbClr val="000000"/>
                          </a:solidFill>
                          <a:effectLst/>
                          <a:latin typeface="Sylfaen" panose="010A0502050306030303" pitchFamily="18" charset="0"/>
                          <a:ea typeface="Times New Roman" panose="02020603050405020304" pitchFamily="18" charset="0"/>
                          <a:cs typeface="Times New Roman" panose="02020603050405020304" pitchFamily="18" charset="0"/>
                        </a:rPr>
                        <a:t>%</a:t>
                      </a:r>
                      <a:endParaRPr lang="en-US" sz="1100">
                        <a:effectLst/>
                        <a:latin typeface="Calibri" panose="020F0502020204030204" pitchFamily="34" charset="0"/>
                      </a:endParaRPr>
                    </a:p>
                  </a:txBody>
                  <a:tcPr marL="68580" marR="68580" marT="0" marB="0" anchor="ctr"/>
                </a:tc>
              </a:tr>
              <a:tr h="264795">
                <a:tc>
                  <a:txBody>
                    <a:bodyPr/>
                    <a:lstStyle/>
                    <a:p>
                      <a:pPr algn="l">
                        <a:lnSpc>
                          <a:spcPct val="105000"/>
                        </a:lnSpc>
                      </a:pPr>
                      <a:r>
                        <a:rPr lang="en-US" sz="1200">
                          <a:solidFill>
                            <a:schemeClr val="bg1"/>
                          </a:solidFill>
                          <a:effectLst/>
                          <a:latin typeface="Sylfaen" panose="010A0502050306030303" pitchFamily="18" charset="0"/>
                          <a:ea typeface="Times New Roman" panose="02020603050405020304" pitchFamily="18" charset="0"/>
                          <a:cs typeface="Times New Roman" panose="02020603050405020304" pitchFamily="18" charset="0"/>
                        </a:rPr>
                        <a:t>არაფინანსური აქტივები</a:t>
                      </a:r>
                      <a:endParaRPr lang="en-US" sz="1100">
                        <a:solidFill>
                          <a:schemeClr val="bg1"/>
                        </a:solidFill>
                        <a:effectLst/>
                        <a:latin typeface="Calibri" panose="020F0502020204030204" pitchFamily="34" charset="0"/>
                      </a:endParaRPr>
                    </a:p>
                  </a:txBody>
                  <a:tcPr marL="68580" marR="68580" marT="0" marB="0" anchor="ctr"/>
                </a:tc>
                <a:tc>
                  <a:txBody>
                    <a:bodyPr/>
                    <a:lstStyle/>
                    <a:p>
                      <a:pPr algn="r">
                        <a:lnSpc>
                          <a:spcPct val="105000"/>
                        </a:lnSpc>
                      </a:pPr>
                      <a:r>
                        <a:rPr lang="ka-GE" sz="1200">
                          <a:solidFill>
                            <a:srgbClr val="000000"/>
                          </a:solidFill>
                          <a:effectLst/>
                          <a:latin typeface="Sylfaen" panose="010A0502050306030303" pitchFamily="18" charset="0"/>
                          <a:ea typeface="Times New Roman" panose="02020603050405020304" pitchFamily="18" charset="0"/>
                          <a:cs typeface="Times New Roman" panose="02020603050405020304" pitchFamily="18" charset="0"/>
                        </a:rPr>
                        <a:t>60 000</a:t>
                      </a:r>
                      <a:endParaRPr lang="en-US" sz="1100">
                        <a:effectLst/>
                        <a:latin typeface="Calibri" panose="020F0502020204030204" pitchFamily="34" charset="0"/>
                      </a:endParaRPr>
                    </a:p>
                  </a:txBody>
                  <a:tcPr marL="68580" marR="68580" marT="0" marB="0" anchor="ctr"/>
                </a:tc>
                <a:tc>
                  <a:txBody>
                    <a:bodyPr/>
                    <a:lstStyle/>
                    <a:p>
                      <a:pPr algn="r">
                        <a:lnSpc>
                          <a:spcPct val="105000"/>
                        </a:lnSpc>
                      </a:pPr>
                      <a:r>
                        <a:rPr lang="en-US" sz="1200" dirty="0">
                          <a:solidFill>
                            <a:srgbClr val="000000"/>
                          </a:solidFill>
                          <a:effectLst/>
                          <a:latin typeface="Sylfaen" panose="010A0502050306030303" pitchFamily="18" charset="0"/>
                          <a:ea typeface="Times New Roman" panose="02020603050405020304" pitchFamily="18" charset="0"/>
                          <a:cs typeface="Times New Roman" panose="02020603050405020304" pitchFamily="18" charset="0"/>
                        </a:rPr>
                        <a:t>1</a:t>
                      </a:r>
                      <a:r>
                        <a:rPr lang="ka-GE" sz="1200" dirty="0">
                          <a:solidFill>
                            <a:srgbClr val="000000"/>
                          </a:solidFill>
                          <a:effectLst/>
                          <a:latin typeface="Sylfaen" panose="010A0502050306030303" pitchFamily="18" charset="0"/>
                          <a:ea typeface="Times New Roman" panose="02020603050405020304" pitchFamily="18" charset="0"/>
                          <a:cs typeface="Times New Roman" panose="02020603050405020304" pitchFamily="18" charset="0"/>
                        </a:rPr>
                        <a:t>%</a:t>
                      </a:r>
                      <a:endParaRPr lang="en-US" sz="1100" dirty="0">
                        <a:effectLst/>
                        <a:latin typeface="Calibri" panose="020F0502020204030204" pitchFamily="34" charset="0"/>
                      </a:endParaRPr>
                    </a:p>
                  </a:txBody>
                  <a:tcPr marL="68580" marR="68580" marT="0" marB="0" anchor="ctr"/>
                </a:tc>
              </a:tr>
            </a:tbl>
          </a:graphicData>
        </a:graphic>
      </p:graphicFrame>
      <p:graphicFrame>
        <p:nvGraphicFramePr>
          <p:cNvPr id="7" name="Таблица 6"/>
          <p:cNvGraphicFramePr>
            <a:graphicFrameLocks noGrp="1"/>
          </p:cNvGraphicFramePr>
          <p:nvPr>
            <p:extLst>
              <p:ext uri="{D42A27DB-BD31-4B8C-83A1-F6EECF244321}">
                <p14:modId xmlns:p14="http://schemas.microsoft.com/office/powerpoint/2010/main" val="808559622"/>
              </p:ext>
            </p:extLst>
          </p:nvPr>
        </p:nvGraphicFramePr>
        <p:xfrm>
          <a:off x="237490" y="3120859"/>
          <a:ext cx="4923153" cy="1593215"/>
        </p:xfrm>
        <a:graphic>
          <a:graphicData uri="http://schemas.openxmlformats.org/drawingml/2006/table">
            <a:tbl>
              <a:tblPr firstRow="1" firstCol="1" bandRow="1">
                <a:tableStyleId>{5C22544A-7EE6-4342-B048-85BDC9FD1C3A}</a:tableStyleId>
              </a:tblPr>
              <a:tblGrid>
                <a:gridCol w="3128677"/>
                <a:gridCol w="897238"/>
                <a:gridCol w="897238"/>
              </a:tblGrid>
              <a:tr h="263525">
                <a:tc>
                  <a:txBody>
                    <a:bodyPr/>
                    <a:lstStyle/>
                    <a:p>
                      <a:pPr algn="l">
                        <a:lnSpc>
                          <a:spcPct val="105000"/>
                        </a:lnSpc>
                      </a:pPr>
                      <a:r>
                        <a:rPr lang="en-US" sz="1200" dirty="0" err="1">
                          <a:effectLst/>
                        </a:rPr>
                        <a:t>შრომის</a:t>
                      </a:r>
                      <a:r>
                        <a:rPr lang="en-US" sz="1200" dirty="0">
                          <a:effectLst/>
                        </a:rPr>
                        <a:t> </a:t>
                      </a:r>
                      <a:r>
                        <a:rPr lang="en-US" sz="1200" dirty="0" err="1">
                          <a:effectLst/>
                        </a:rPr>
                        <a:t>ანაზღაურება</a:t>
                      </a:r>
                      <a:endParaRPr lang="en-US" sz="1100" dirty="0">
                        <a:effectLst/>
                        <a:latin typeface="Calibri" panose="020F0502020204030204" pitchFamily="34" charset="0"/>
                      </a:endParaRPr>
                    </a:p>
                  </a:txBody>
                  <a:tcPr marL="68580" marR="68580" marT="0" marB="0" anchor="ctr"/>
                </a:tc>
                <a:tc>
                  <a:txBody>
                    <a:bodyPr/>
                    <a:lstStyle/>
                    <a:p>
                      <a:pPr algn="r">
                        <a:lnSpc>
                          <a:spcPct val="105000"/>
                        </a:lnSpc>
                      </a:pPr>
                      <a:r>
                        <a:rPr lang="ka-GE" sz="1200" dirty="0">
                          <a:solidFill>
                            <a:schemeClr val="bg1"/>
                          </a:solidFill>
                          <a:effectLst/>
                          <a:latin typeface="Sylfaen" panose="010A0502050306030303" pitchFamily="18" charset="0"/>
                          <a:ea typeface="Times New Roman" panose="02020603050405020304" pitchFamily="18" charset="0"/>
                          <a:cs typeface="Times New Roman" panose="02020603050405020304" pitchFamily="18" charset="0"/>
                        </a:rPr>
                        <a:t>1 847 817</a:t>
                      </a:r>
                      <a:endParaRPr lang="en-US" sz="1100" dirty="0">
                        <a:solidFill>
                          <a:schemeClr val="bg1"/>
                        </a:solidFill>
                        <a:effectLst/>
                        <a:latin typeface="Calibri" panose="020F0502020204030204" pitchFamily="34" charset="0"/>
                      </a:endParaRPr>
                    </a:p>
                  </a:txBody>
                  <a:tcPr marL="68580" marR="68580" marT="0" marB="0" anchor="ctr"/>
                </a:tc>
                <a:tc>
                  <a:txBody>
                    <a:bodyPr/>
                    <a:lstStyle/>
                    <a:p>
                      <a:pPr algn="r">
                        <a:lnSpc>
                          <a:spcPct val="105000"/>
                        </a:lnSpc>
                      </a:pPr>
                      <a:r>
                        <a:rPr lang="en-US" sz="1200" dirty="0">
                          <a:solidFill>
                            <a:schemeClr val="bg1"/>
                          </a:solidFill>
                          <a:effectLst/>
                          <a:latin typeface="Sylfaen" panose="010A0502050306030303" pitchFamily="18" charset="0"/>
                          <a:ea typeface="Times New Roman" panose="02020603050405020304" pitchFamily="18" charset="0"/>
                          <a:cs typeface="Times New Roman" panose="02020603050405020304" pitchFamily="18" charset="0"/>
                        </a:rPr>
                        <a:t>9</a:t>
                      </a:r>
                      <a:r>
                        <a:rPr lang="ka-GE" sz="1200" dirty="0">
                          <a:solidFill>
                            <a:schemeClr val="bg1"/>
                          </a:solidFill>
                          <a:effectLst/>
                          <a:latin typeface="Sylfaen" panose="010A0502050306030303" pitchFamily="18" charset="0"/>
                          <a:ea typeface="Times New Roman" panose="02020603050405020304" pitchFamily="18" charset="0"/>
                          <a:cs typeface="Times New Roman" panose="02020603050405020304" pitchFamily="18" charset="0"/>
                        </a:rPr>
                        <a:t>5,2%</a:t>
                      </a:r>
                      <a:endParaRPr lang="en-US" sz="1100" dirty="0">
                        <a:solidFill>
                          <a:schemeClr val="bg1"/>
                        </a:solidFill>
                        <a:effectLst/>
                        <a:latin typeface="Calibri" panose="020F0502020204030204" pitchFamily="34" charset="0"/>
                      </a:endParaRPr>
                    </a:p>
                  </a:txBody>
                  <a:tcPr marL="68580" marR="68580" marT="0" marB="0" anchor="ctr"/>
                </a:tc>
              </a:tr>
              <a:tr h="258445">
                <a:tc>
                  <a:txBody>
                    <a:bodyPr/>
                    <a:lstStyle/>
                    <a:p>
                      <a:pPr algn="l">
                        <a:lnSpc>
                          <a:spcPct val="105000"/>
                        </a:lnSpc>
                      </a:pPr>
                      <a:r>
                        <a:rPr lang="en-US" sz="1200">
                          <a:effectLst/>
                        </a:rPr>
                        <a:t>საქონელი და მომსახურება</a:t>
                      </a:r>
                      <a:endParaRPr lang="en-US" sz="1100">
                        <a:effectLst/>
                        <a:latin typeface="Calibri" panose="020F0502020204030204" pitchFamily="34" charset="0"/>
                      </a:endParaRPr>
                    </a:p>
                  </a:txBody>
                  <a:tcPr marL="68580" marR="68580" marT="0" marB="0" anchor="ctr"/>
                </a:tc>
                <a:tc>
                  <a:txBody>
                    <a:bodyPr/>
                    <a:lstStyle/>
                    <a:p>
                      <a:pPr algn="r">
                        <a:lnSpc>
                          <a:spcPct val="105000"/>
                        </a:lnSpc>
                      </a:pPr>
                      <a:r>
                        <a:rPr lang="ka-GE" sz="1200">
                          <a:solidFill>
                            <a:srgbClr val="000000"/>
                          </a:solidFill>
                          <a:effectLst/>
                          <a:latin typeface="Sylfaen" panose="010A0502050306030303" pitchFamily="18" charset="0"/>
                          <a:ea typeface="Times New Roman" panose="02020603050405020304" pitchFamily="18" charset="0"/>
                          <a:cs typeface="Times New Roman" panose="02020603050405020304" pitchFamily="18" charset="0"/>
                        </a:rPr>
                        <a:t>2 049 774</a:t>
                      </a:r>
                      <a:endParaRPr lang="en-US" sz="1100">
                        <a:effectLst/>
                        <a:latin typeface="Calibri" panose="020F0502020204030204" pitchFamily="34" charset="0"/>
                      </a:endParaRPr>
                    </a:p>
                  </a:txBody>
                  <a:tcPr marL="68580" marR="68580" marT="0" marB="0" anchor="ctr"/>
                </a:tc>
                <a:tc>
                  <a:txBody>
                    <a:bodyPr/>
                    <a:lstStyle/>
                    <a:p>
                      <a:pPr algn="r">
                        <a:lnSpc>
                          <a:spcPct val="105000"/>
                        </a:lnSpc>
                      </a:pPr>
                      <a:r>
                        <a:rPr lang="ka-GE" sz="1200">
                          <a:solidFill>
                            <a:srgbClr val="000000"/>
                          </a:solidFill>
                          <a:effectLst/>
                          <a:latin typeface="Sylfaen" panose="010A0502050306030303" pitchFamily="18" charset="0"/>
                          <a:ea typeface="Times New Roman" panose="02020603050405020304" pitchFamily="18" charset="0"/>
                          <a:cs typeface="Times New Roman" panose="02020603050405020304" pitchFamily="18" charset="0"/>
                        </a:rPr>
                        <a:t>99,9%</a:t>
                      </a:r>
                      <a:endParaRPr lang="en-US" sz="1100">
                        <a:effectLst/>
                        <a:latin typeface="Calibri" panose="020F0502020204030204" pitchFamily="34" charset="0"/>
                      </a:endParaRPr>
                    </a:p>
                  </a:txBody>
                  <a:tcPr marL="68580" marR="68580" marT="0" marB="0" anchor="ctr"/>
                </a:tc>
              </a:tr>
              <a:tr h="270510">
                <a:tc>
                  <a:txBody>
                    <a:bodyPr/>
                    <a:lstStyle/>
                    <a:p>
                      <a:pPr algn="l">
                        <a:lnSpc>
                          <a:spcPct val="105000"/>
                        </a:lnSpc>
                      </a:pPr>
                      <a:r>
                        <a:rPr lang="ka-GE" sz="1200">
                          <a:effectLst/>
                        </a:rPr>
                        <a:t>სუბსიდიები</a:t>
                      </a:r>
                      <a:endParaRPr lang="en-US" sz="1100">
                        <a:effectLst/>
                        <a:latin typeface="Calibri" panose="020F0502020204030204" pitchFamily="34" charset="0"/>
                      </a:endParaRPr>
                    </a:p>
                  </a:txBody>
                  <a:tcPr marL="68580" marR="68580" marT="0" marB="0" anchor="ctr"/>
                </a:tc>
                <a:tc>
                  <a:txBody>
                    <a:bodyPr/>
                    <a:lstStyle/>
                    <a:p>
                      <a:pPr algn="r">
                        <a:lnSpc>
                          <a:spcPct val="105000"/>
                        </a:lnSpc>
                      </a:pPr>
                      <a:r>
                        <a:rPr lang="ka-GE" sz="1200">
                          <a:solidFill>
                            <a:srgbClr val="000000"/>
                          </a:solidFill>
                          <a:effectLst/>
                          <a:latin typeface="Sylfaen" panose="010A0502050306030303" pitchFamily="18" charset="0"/>
                          <a:ea typeface="Times New Roman" panose="02020603050405020304" pitchFamily="18" charset="0"/>
                          <a:cs typeface="Times New Roman" panose="02020603050405020304" pitchFamily="18" charset="0"/>
                        </a:rPr>
                        <a:t>298 000</a:t>
                      </a:r>
                      <a:endParaRPr lang="en-US" sz="1100">
                        <a:effectLst/>
                        <a:latin typeface="Calibri" panose="020F0502020204030204" pitchFamily="34" charset="0"/>
                      </a:endParaRPr>
                    </a:p>
                  </a:txBody>
                  <a:tcPr marL="68580" marR="68580" marT="0" marB="0" anchor="ctr"/>
                </a:tc>
                <a:tc>
                  <a:txBody>
                    <a:bodyPr/>
                    <a:lstStyle/>
                    <a:p>
                      <a:pPr algn="r">
                        <a:lnSpc>
                          <a:spcPct val="105000"/>
                        </a:lnSpc>
                      </a:pPr>
                      <a:r>
                        <a:rPr lang="ka-GE" sz="1200">
                          <a:solidFill>
                            <a:srgbClr val="000000"/>
                          </a:solidFill>
                          <a:effectLst/>
                          <a:latin typeface="Sylfaen" panose="010A0502050306030303" pitchFamily="18" charset="0"/>
                          <a:ea typeface="Times New Roman" panose="02020603050405020304" pitchFamily="18" charset="0"/>
                          <a:cs typeface="Times New Roman" panose="02020603050405020304" pitchFamily="18" charset="0"/>
                        </a:rPr>
                        <a:t>99,3%</a:t>
                      </a:r>
                      <a:endParaRPr lang="en-US" sz="1100">
                        <a:effectLst/>
                        <a:latin typeface="Calibri" panose="020F0502020204030204" pitchFamily="34" charset="0"/>
                      </a:endParaRPr>
                    </a:p>
                  </a:txBody>
                  <a:tcPr marL="68580" marR="68580" marT="0" marB="0" anchor="ctr"/>
                </a:tc>
              </a:tr>
              <a:tr h="270510">
                <a:tc>
                  <a:txBody>
                    <a:bodyPr/>
                    <a:lstStyle/>
                    <a:p>
                      <a:pPr algn="l">
                        <a:lnSpc>
                          <a:spcPct val="105000"/>
                        </a:lnSpc>
                      </a:pPr>
                      <a:r>
                        <a:rPr lang="en-US" sz="1200">
                          <a:effectLst/>
                        </a:rPr>
                        <a:t>სოციალური უზრუნველყოფა</a:t>
                      </a:r>
                      <a:endParaRPr lang="en-US" sz="1100">
                        <a:effectLst/>
                        <a:latin typeface="Calibri" panose="020F0502020204030204" pitchFamily="34" charset="0"/>
                      </a:endParaRPr>
                    </a:p>
                  </a:txBody>
                  <a:tcPr marL="68580" marR="68580" marT="0" marB="0" anchor="ctr"/>
                </a:tc>
                <a:tc>
                  <a:txBody>
                    <a:bodyPr/>
                    <a:lstStyle/>
                    <a:p>
                      <a:pPr algn="r">
                        <a:lnSpc>
                          <a:spcPct val="105000"/>
                        </a:lnSpc>
                      </a:pPr>
                      <a:r>
                        <a:rPr lang="ka-GE" sz="1200">
                          <a:solidFill>
                            <a:srgbClr val="000000"/>
                          </a:solidFill>
                          <a:effectLst/>
                          <a:latin typeface="Sylfaen" panose="010A0502050306030303" pitchFamily="18" charset="0"/>
                          <a:ea typeface="Times New Roman" panose="02020603050405020304" pitchFamily="18" charset="0"/>
                          <a:cs typeface="Times New Roman" panose="02020603050405020304" pitchFamily="18" charset="0"/>
                        </a:rPr>
                        <a:t>68 405</a:t>
                      </a:r>
                      <a:endParaRPr lang="en-US" sz="1100">
                        <a:effectLst/>
                        <a:latin typeface="Calibri" panose="020F0502020204030204" pitchFamily="34" charset="0"/>
                      </a:endParaRPr>
                    </a:p>
                  </a:txBody>
                  <a:tcPr marL="68580" marR="68580" marT="0" marB="0" anchor="ctr"/>
                </a:tc>
                <a:tc>
                  <a:txBody>
                    <a:bodyPr/>
                    <a:lstStyle/>
                    <a:p>
                      <a:pPr algn="r">
                        <a:lnSpc>
                          <a:spcPct val="105000"/>
                        </a:lnSpc>
                      </a:pPr>
                      <a:r>
                        <a:rPr lang="ka-GE" sz="1200">
                          <a:solidFill>
                            <a:srgbClr val="000000"/>
                          </a:solidFill>
                          <a:effectLst/>
                          <a:latin typeface="Sylfaen" panose="010A0502050306030303" pitchFamily="18" charset="0"/>
                          <a:ea typeface="Times New Roman" panose="02020603050405020304" pitchFamily="18" charset="0"/>
                          <a:cs typeface="Times New Roman" panose="02020603050405020304" pitchFamily="18" charset="0"/>
                        </a:rPr>
                        <a:t>97,7%</a:t>
                      </a:r>
                      <a:endParaRPr lang="en-US" sz="1100">
                        <a:effectLst/>
                        <a:latin typeface="Calibri" panose="020F0502020204030204" pitchFamily="34" charset="0"/>
                      </a:endParaRPr>
                    </a:p>
                  </a:txBody>
                  <a:tcPr marL="68580" marR="68580" marT="0" marB="0" anchor="ctr"/>
                </a:tc>
              </a:tr>
              <a:tr h="265430">
                <a:tc>
                  <a:txBody>
                    <a:bodyPr/>
                    <a:lstStyle/>
                    <a:p>
                      <a:pPr algn="l">
                        <a:lnSpc>
                          <a:spcPct val="105000"/>
                        </a:lnSpc>
                      </a:pPr>
                      <a:r>
                        <a:rPr lang="en-US" sz="1200">
                          <a:effectLst/>
                        </a:rPr>
                        <a:t>სხვა ხარჯები</a:t>
                      </a:r>
                      <a:endParaRPr lang="en-US" sz="1100">
                        <a:effectLst/>
                        <a:latin typeface="Calibri" panose="020F0502020204030204" pitchFamily="34" charset="0"/>
                      </a:endParaRPr>
                    </a:p>
                  </a:txBody>
                  <a:tcPr marL="68580" marR="68580" marT="0" marB="0" anchor="ctr"/>
                </a:tc>
                <a:tc>
                  <a:txBody>
                    <a:bodyPr/>
                    <a:lstStyle/>
                    <a:p>
                      <a:pPr algn="r">
                        <a:lnSpc>
                          <a:spcPct val="105000"/>
                        </a:lnSpc>
                      </a:pPr>
                      <a:r>
                        <a:rPr lang="ka-GE" sz="1200">
                          <a:solidFill>
                            <a:srgbClr val="000000"/>
                          </a:solidFill>
                          <a:effectLst/>
                          <a:latin typeface="Sylfaen" panose="010A0502050306030303" pitchFamily="18" charset="0"/>
                          <a:ea typeface="Times New Roman" panose="02020603050405020304" pitchFamily="18" charset="0"/>
                          <a:cs typeface="Times New Roman" panose="02020603050405020304" pitchFamily="18" charset="0"/>
                        </a:rPr>
                        <a:t>2 478 509</a:t>
                      </a:r>
                      <a:endParaRPr lang="en-US" sz="1100">
                        <a:effectLst/>
                        <a:latin typeface="Calibri" panose="020F0502020204030204" pitchFamily="34" charset="0"/>
                      </a:endParaRPr>
                    </a:p>
                  </a:txBody>
                  <a:tcPr marL="68580" marR="68580" marT="0" marB="0" anchor="ctr"/>
                </a:tc>
                <a:tc>
                  <a:txBody>
                    <a:bodyPr/>
                    <a:lstStyle/>
                    <a:p>
                      <a:pPr algn="r">
                        <a:lnSpc>
                          <a:spcPct val="105000"/>
                        </a:lnSpc>
                      </a:pPr>
                      <a:r>
                        <a:rPr lang="ka-GE" sz="1200">
                          <a:solidFill>
                            <a:srgbClr val="000000"/>
                          </a:solidFill>
                          <a:effectLst/>
                          <a:latin typeface="Sylfaen" panose="010A0502050306030303" pitchFamily="18" charset="0"/>
                          <a:ea typeface="Times New Roman" panose="02020603050405020304" pitchFamily="18" charset="0"/>
                          <a:cs typeface="Times New Roman" panose="02020603050405020304" pitchFamily="18" charset="0"/>
                        </a:rPr>
                        <a:t>9</a:t>
                      </a:r>
                      <a:r>
                        <a:rPr lang="en-US" sz="1200">
                          <a:solidFill>
                            <a:srgbClr val="000000"/>
                          </a:solidFill>
                          <a:effectLst/>
                          <a:latin typeface="Sylfaen" panose="010A0502050306030303" pitchFamily="18" charset="0"/>
                          <a:ea typeface="Times New Roman" panose="02020603050405020304" pitchFamily="18" charset="0"/>
                          <a:cs typeface="Times New Roman" panose="02020603050405020304" pitchFamily="18" charset="0"/>
                        </a:rPr>
                        <a:t>9</a:t>
                      </a:r>
                      <a:r>
                        <a:rPr lang="ka-GE" sz="1200">
                          <a:solidFill>
                            <a:srgbClr val="000000"/>
                          </a:solidFill>
                          <a:effectLst/>
                          <a:latin typeface="Sylfaen" panose="010A0502050306030303" pitchFamily="18" charset="0"/>
                          <a:ea typeface="Times New Roman" panose="02020603050405020304" pitchFamily="18" charset="0"/>
                          <a:cs typeface="Times New Roman" panose="02020603050405020304" pitchFamily="18" charset="0"/>
                        </a:rPr>
                        <a:t>,9%</a:t>
                      </a:r>
                      <a:endParaRPr lang="en-US" sz="1100">
                        <a:effectLst/>
                        <a:latin typeface="Calibri" panose="020F0502020204030204" pitchFamily="34" charset="0"/>
                      </a:endParaRPr>
                    </a:p>
                  </a:txBody>
                  <a:tcPr marL="68580" marR="68580" marT="0" marB="0" anchor="ctr"/>
                </a:tc>
              </a:tr>
              <a:tr h="264795">
                <a:tc>
                  <a:txBody>
                    <a:bodyPr/>
                    <a:lstStyle/>
                    <a:p>
                      <a:pPr algn="l">
                        <a:lnSpc>
                          <a:spcPct val="105000"/>
                        </a:lnSpc>
                      </a:pPr>
                      <a:r>
                        <a:rPr lang="en-US" sz="1200">
                          <a:effectLst/>
                        </a:rPr>
                        <a:t>არაფინანსური აქტივები</a:t>
                      </a:r>
                      <a:endParaRPr lang="en-US" sz="1100">
                        <a:effectLst/>
                        <a:latin typeface="Calibri" panose="020F0502020204030204" pitchFamily="34" charset="0"/>
                      </a:endParaRPr>
                    </a:p>
                  </a:txBody>
                  <a:tcPr marL="68580" marR="68580" marT="0" marB="0" anchor="ctr"/>
                </a:tc>
                <a:tc>
                  <a:txBody>
                    <a:bodyPr/>
                    <a:lstStyle/>
                    <a:p>
                      <a:pPr algn="r">
                        <a:lnSpc>
                          <a:spcPct val="105000"/>
                        </a:lnSpc>
                      </a:pPr>
                      <a:r>
                        <a:rPr lang="ka-GE" sz="1200">
                          <a:solidFill>
                            <a:srgbClr val="000000"/>
                          </a:solidFill>
                          <a:effectLst/>
                          <a:latin typeface="Sylfaen" panose="010A0502050306030303" pitchFamily="18" charset="0"/>
                          <a:ea typeface="Times New Roman" panose="02020603050405020304" pitchFamily="18" charset="0"/>
                          <a:cs typeface="Times New Roman" panose="02020603050405020304" pitchFamily="18" charset="0"/>
                        </a:rPr>
                        <a:t>59 479</a:t>
                      </a:r>
                      <a:endParaRPr lang="en-US" sz="1100">
                        <a:effectLst/>
                        <a:latin typeface="Calibri" panose="020F0502020204030204" pitchFamily="34" charset="0"/>
                      </a:endParaRPr>
                    </a:p>
                  </a:txBody>
                  <a:tcPr marL="68580" marR="68580" marT="0" marB="0" anchor="ctr"/>
                </a:tc>
                <a:tc>
                  <a:txBody>
                    <a:bodyPr/>
                    <a:lstStyle/>
                    <a:p>
                      <a:pPr algn="r">
                        <a:lnSpc>
                          <a:spcPct val="105000"/>
                        </a:lnSpc>
                      </a:pPr>
                      <a:r>
                        <a:rPr lang="ka-GE" sz="1200" dirty="0">
                          <a:solidFill>
                            <a:srgbClr val="000000"/>
                          </a:solidFill>
                          <a:effectLst/>
                          <a:latin typeface="Sylfaen" panose="010A0502050306030303" pitchFamily="18" charset="0"/>
                          <a:ea typeface="Times New Roman" panose="02020603050405020304" pitchFamily="18" charset="0"/>
                          <a:cs typeface="Times New Roman" panose="02020603050405020304" pitchFamily="18" charset="0"/>
                        </a:rPr>
                        <a:t>99,1%</a:t>
                      </a:r>
                      <a:endParaRPr lang="en-US" sz="1100" dirty="0">
                        <a:effectLst/>
                        <a:latin typeface="Calibri" panose="020F0502020204030204" pitchFamily="34" charset="0"/>
                      </a:endParaRPr>
                    </a:p>
                  </a:txBody>
                  <a:tcPr marL="68580" marR="68580" marT="0" marB="0" anchor="ctr"/>
                </a:tc>
              </a:tr>
            </a:tbl>
          </a:graphicData>
        </a:graphic>
      </p:graphicFrame>
    </p:spTree>
    <p:extLst>
      <p:ext uri="{BB962C8B-B14F-4D97-AF65-F5344CB8AC3E}">
        <p14:creationId xmlns:p14="http://schemas.microsoft.com/office/powerpoint/2010/main" val="14437286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18533" y="656418"/>
            <a:ext cx="8805334" cy="5481916"/>
          </a:xfrm>
        </p:spPr>
        <p:txBody>
          <a:bodyPr>
            <a:normAutofit/>
          </a:bodyPr>
          <a:lstStyle/>
          <a:p>
            <a:pPr marL="0" indent="0" algn="just">
              <a:lnSpc>
                <a:spcPct val="150000"/>
              </a:lnSpc>
              <a:buNone/>
            </a:pPr>
            <a:r>
              <a:rPr lang="ka-GE" sz="1200" b="1" dirty="0" smtClean="0"/>
              <a:t>შესყიდვები</a:t>
            </a:r>
          </a:p>
          <a:p>
            <a:pPr algn="just">
              <a:lnSpc>
                <a:spcPct val="150000"/>
              </a:lnSpc>
              <a:buFont typeface="Wingdings" panose="05000000000000000000" pitchFamily="2" charset="2"/>
              <a:buChar char="§"/>
            </a:pPr>
            <a:r>
              <a:rPr lang="ka-GE" sz="1200" dirty="0" smtClean="0"/>
              <a:t>საქართელოს 2020 </a:t>
            </a:r>
            <a:r>
              <a:rPr lang="ka-GE" sz="1200" dirty="0"/>
              <a:t>წლის სახელმწიფო ბიუჯეტით სსიპ ვეტერანების საქმეთა სახელმწიფო სამსახურისათვის დამტკიცებული ასიგნებების ფარგლებში განსახორციელებელი სახელმწიფო </a:t>
            </a:r>
            <a:r>
              <a:rPr lang="ka-GE" sz="1200" b="1" dirty="0"/>
              <a:t>შესყიდვების</a:t>
            </a:r>
            <a:r>
              <a:rPr lang="ka-GE" sz="1200" dirty="0"/>
              <a:t> დამტკიცებული გეგმა განისაზღვრა  </a:t>
            </a:r>
            <a:r>
              <a:rPr lang="ka-GE" sz="1200" dirty="0" smtClean="0"/>
              <a:t>1 707 695 ლარის </a:t>
            </a:r>
            <a:r>
              <a:rPr lang="ka-GE" sz="1200" dirty="0"/>
              <a:t>ოდენობით. </a:t>
            </a:r>
            <a:endParaRPr lang="ka-GE" sz="1200" dirty="0" smtClean="0"/>
          </a:p>
          <a:p>
            <a:pPr algn="just">
              <a:lnSpc>
                <a:spcPct val="150000"/>
              </a:lnSpc>
              <a:buFont typeface="Wingdings" panose="05000000000000000000" pitchFamily="2" charset="2"/>
              <a:buChar char="§"/>
            </a:pPr>
            <a:r>
              <a:rPr lang="ka-GE" sz="1200" dirty="0" smtClean="0"/>
              <a:t>საანგარიშო </a:t>
            </a:r>
            <a:r>
              <a:rPr lang="ka-GE" sz="1200" dirty="0"/>
              <a:t>პერიოდში განხორციელებული ცვლილებების შედეგად სახელმწიფო შესყიდვების კორექტირებულმა გეგმამ შეადგინა 1 805 230 </a:t>
            </a:r>
            <a:r>
              <a:rPr lang="ka-GE" sz="1200" dirty="0" smtClean="0"/>
              <a:t>ლარი. </a:t>
            </a:r>
          </a:p>
          <a:p>
            <a:pPr algn="just">
              <a:lnSpc>
                <a:spcPct val="150000"/>
              </a:lnSpc>
              <a:buFont typeface="Wingdings" panose="05000000000000000000" pitchFamily="2" charset="2"/>
              <a:buChar char="§"/>
            </a:pPr>
            <a:r>
              <a:rPr lang="ka-GE" sz="1200" dirty="0" smtClean="0"/>
              <a:t>სამსახურის </a:t>
            </a:r>
            <a:r>
              <a:rPr lang="ka-GE" sz="1200" dirty="0"/>
              <a:t>სტრუქტურული ერთეულების მოთხოვნების შესაბამისად, გამოცხადებულ იქნა </a:t>
            </a:r>
            <a:r>
              <a:rPr lang="ka-GE" sz="1200" dirty="0" smtClean="0"/>
              <a:t>25</a:t>
            </a:r>
            <a:r>
              <a:rPr lang="en-GB" sz="1200" dirty="0" smtClean="0"/>
              <a:t> </a:t>
            </a:r>
            <a:r>
              <a:rPr lang="ka-GE" sz="1200" dirty="0"/>
              <a:t>ელექტრონული ტენდერი, რომლიდანაც შედგა </a:t>
            </a:r>
            <a:r>
              <a:rPr lang="ka-GE" sz="1200" dirty="0" smtClean="0"/>
              <a:t>- 18, </a:t>
            </a:r>
            <a:r>
              <a:rPr lang="ka-GE" sz="1200" dirty="0"/>
              <a:t>არ შედგა 5 და შეწყვეტილია 1</a:t>
            </a:r>
            <a:r>
              <a:rPr lang="ka-GE" sz="1200" dirty="0" smtClean="0"/>
              <a:t>.</a:t>
            </a:r>
            <a:endParaRPr lang="en-US" sz="1200" dirty="0"/>
          </a:p>
          <a:p>
            <a:pPr marL="0" indent="0">
              <a:buNone/>
            </a:pPr>
            <a:endParaRPr lang="en-US" sz="1200" dirty="0"/>
          </a:p>
        </p:txBody>
      </p:sp>
      <p:graphicFrame>
        <p:nvGraphicFramePr>
          <p:cNvPr id="5" name="Таблица 4"/>
          <p:cNvGraphicFramePr>
            <a:graphicFrameLocks noGrp="1"/>
          </p:cNvGraphicFramePr>
          <p:nvPr>
            <p:extLst>
              <p:ext uri="{D42A27DB-BD31-4B8C-83A1-F6EECF244321}">
                <p14:modId xmlns:p14="http://schemas.microsoft.com/office/powerpoint/2010/main" val="220467420"/>
              </p:ext>
            </p:extLst>
          </p:nvPr>
        </p:nvGraphicFramePr>
        <p:xfrm>
          <a:off x="2438399" y="3320884"/>
          <a:ext cx="4419600" cy="2581897"/>
        </p:xfrm>
        <a:graphic>
          <a:graphicData uri="http://schemas.openxmlformats.org/drawingml/2006/table">
            <a:tbl>
              <a:tblPr firstRow="1" bandRow="1">
                <a:tableStyleId>{5C22544A-7EE6-4342-B048-85BDC9FD1C3A}</a:tableStyleId>
              </a:tblPr>
              <a:tblGrid>
                <a:gridCol w="3395133">
                  <a:extLst>
                    <a:ext uri="{9D8B030D-6E8A-4147-A177-3AD203B41FA5}">
                      <a16:colId xmlns:a16="http://schemas.microsoft.com/office/drawing/2014/main" xmlns="" val="20000"/>
                    </a:ext>
                  </a:extLst>
                </a:gridCol>
                <a:gridCol w="1024467">
                  <a:extLst>
                    <a:ext uri="{9D8B030D-6E8A-4147-A177-3AD203B41FA5}">
                      <a16:colId xmlns:a16="http://schemas.microsoft.com/office/drawing/2014/main" xmlns="" val="20001"/>
                    </a:ext>
                  </a:extLst>
                </a:gridCol>
              </a:tblGrid>
              <a:tr h="715341">
                <a:tc>
                  <a:txBody>
                    <a:bodyPr/>
                    <a:lstStyle/>
                    <a:p>
                      <a:pPr marL="0" marR="0" indent="0" algn="l" defTabSz="914400" rtl="0" eaLnBrk="1" fontAlgn="auto" latinLnBrk="0" hangingPunct="1">
                        <a:lnSpc>
                          <a:spcPct val="150000"/>
                        </a:lnSpc>
                        <a:spcBef>
                          <a:spcPts val="0"/>
                        </a:spcBef>
                        <a:spcAft>
                          <a:spcPts val="0"/>
                        </a:spcAft>
                        <a:buClrTx/>
                        <a:buSzTx/>
                        <a:buFontTx/>
                        <a:buNone/>
                        <a:tabLst/>
                        <a:defRPr/>
                      </a:pPr>
                      <a:r>
                        <a:rPr lang="ka-GE" sz="1200" b="1" kern="1200" dirty="0" smtClean="0">
                          <a:solidFill>
                            <a:schemeClr val="lt1"/>
                          </a:solidFill>
                          <a:effectLst/>
                          <a:latin typeface="+mn-lt"/>
                          <a:ea typeface="+mn-ea"/>
                          <a:cs typeface="+mn-cs"/>
                        </a:rPr>
                        <a:t>მომსახურებებსა და საქონლის შესყიდვაზე  გაფორმებული ხელშეკრულება</a:t>
                      </a:r>
                      <a:endParaRPr lang="en-US" sz="1200" dirty="0" smtClean="0"/>
                    </a:p>
                  </a:txBody>
                  <a:tcPr/>
                </a:tc>
                <a:tc>
                  <a:txBody>
                    <a:bodyPr/>
                    <a:lstStyle/>
                    <a:p>
                      <a:pPr marL="0" marR="0" indent="0" algn="ctr" defTabSz="914400" rtl="0" eaLnBrk="1" fontAlgn="auto" latinLnBrk="0" hangingPunct="1">
                        <a:lnSpc>
                          <a:spcPct val="150000"/>
                        </a:lnSpc>
                        <a:spcBef>
                          <a:spcPts val="0"/>
                        </a:spcBef>
                        <a:spcAft>
                          <a:spcPts val="0"/>
                        </a:spcAft>
                        <a:buClrTx/>
                        <a:buSzTx/>
                        <a:buFontTx/>
                        <a:buNone/>
                        <a:tabLst/>
                        <a:defRPr/>
                      </a:pPr>
                      <a:r>
                        <a:rPr lang="ka-GE" sz="1200" dirty="0" smtClean="0"/>
                        <a:t>რაოდენობა</a:t>
                      </a:r>
                      <a:endParaRPr lang="en-US" sz="1200" dirty="0" smtClean="0"/>
                    </a:p>
                    <a:p>
                      <a:pPr algn="ctr">
                        <a:lnSpc>
                          <a:spcPct val="150000"/>
                        </a:lnSpc>
                      </a:pPr>
                      <a:endParaRPr lang="en-US" sz="1200" dirty="0"/>
                    </a:p>
                  </a:txBody>
                  <a:tcPr/>
                </a:tc>
                <a:extLst>
                  <a:ext uri="{0D108BD9-81ED-4DB2-BD59-A6C34878D82A}">
                    <a16:rowId xmlns:a16="http://schemas.microsoft.com/office/drawing/2014/main" xmlns="" val="10000"/>
                  </a:ext>
                </a:extLst>
              </a:tr>
              <a:tr h="466639">
                <a:tc>
                  <a:txBody>
                    <a:bodyPr/>
                    <a:lstStyle/>
                    <a:p>
                      <a:pPr>
                        <a:lnSpc>
                          <a:spcPct val="150000"/>
                        </a:lnSpc>
                      </a:pPr>
                      <a:r>
                        <a:rPr lang="ka-GE" sz="1200" kern="1200" dirty="0" smtClean="0">
                          <a:solidFill>
                            <a:schemeClr val="dk1"/>
                          </a:solidFill>
                          <a:effectLst/>
                          <a:latin typeface="+mn-lt"/>
                          <a:ea typeface="+mn-ea"/>
                          <a:cs typeface="+mn-cs"/>
                        </a:rPr>
                        <a:t>გამარტივებული შესყიდვა</a:t>
                      </a:r>
                      <a:endParaRPr lang="en-US" sz="1200" dirty="0"/>
                    </a:p>
                  </a:txBody>
                  <a:tcPr/>
                </a:tc>
                <a:tc>
                  <a:txBody>
                    <a:bodyPr/>
                    <a:lstStyle/>
                    <a:p>
                      <a:pPr algn="ctr">
                        <a:lnSpc>
                          <a:spcPct val="150000"/>
                        </a:lnSpc>
                      </a:pPr>
                      <a:r>
                        <a:rPr lang="ka-GE" sz="1200" kern="1200" dirty="0" smtClean="0">
                          <a:solidFill>
                            <a:schemeClr val="dk1"/>
                          </a:solidFill>
                          <a:effectLst/>
                          <a:latin typeface="+mn-lt"/>
                          <a:ea typeface="+mn-ea"/>
                          <a:cs typeface="+mn-cs"/>
                        </a:rPr>
                        <a:t>117</a:t>
                      </a:r>
                      <a:endParaRPr lang="en-US" sz="1200" dirty="0"/>
                    </a:p>
                  </a:txBody>
                  <a:tcPr/>
                </a:tc>
                <a:extLst>
                  <a:ext uri="{0D108BD9-81ED-4DB2-BD59-A6C34878D82A}">
                    <a16:rowId xmlns:a16="http://schemas.microsoft.com/office/drawing/2014/main" xmlns="" val="10001"/>
                  </a:ext>
                </a:extLst>
              </a:tr>
              <a:tr h="466639">
                <a:tc>
                  <a:txBody>
                    <a:bodyPr/>
                    <a:lstStyle/>
                    <a:p>
                      <a:pPr>
                        <a:lnSpc>
                          <a:spcPct val="150000"/>
                        </a:lnSpc>
                      </a:pPr>
                      <a:r>
                        <a:rPr lang="ka-GE" sz="1200" kern="1200" dirty="0" smtClean="0">
                          <a:solidFill>
                            <a:schemeClr val="dk1"/>
                          </a:solidFill>
                          <a:effectLst/>
                          <a:latin typeface="+mn-lt"/>
                          <a:ea typeface="+mn-ea"/>
                          <a:cs typeface="+mn-cs"/>
                        </a:rPr>
                        <a:t>ელექტრონული ტენდერი</a:t>
                      </a:r>
                      <a:endParaRPr lang="en-US" sz="1200" dirty="0"/>
                    </a:p>
                  </a:txBody>
                  <a:tcPr/>
                </a:tc>
                <a:tc>
                  <a:txBody>
                    <a:bodyPr/>
                    <a:lstStyle/>
                    <a:p>
                      <a:pPr algn="ctr">
                        <a:lnSpc>
                          <a:spcPct val="150000"/>
                        </a:lnSpc>
                      </a:pPr>
                      <a:r>
                        <a:rPr lang="ka-GE" sz="1200" dirty="0" smtClean="0"/>
                        <a:t>18</a:t>
                      </a:r>
                      <a:endParaRPr lang="en-US" sz="1200" dirty="0"/>
                    </a:p>
                  </a:txBody>
                  <a:tcPr/>
                </a:tc>
                <a:extLst>
                  <a:ext uri="{0D108BD9-81ED-4DB2-BD59-A6C34878D82A}">
                    <a16:rowId xmlns:a16="http://schemas.microsoft.com/office/drawing/2014/main" xmlns="" val="10003"/>
                  </a:ext>
                </a:extLst>
              </a:tr>
              <a:tr h="466639">
                <a:tc>
                  <a:txBody>
                    <a:bodyPr/>
                    <a:lstStyle/>
                    <a:p>
                      <a:pPr>
                        <a:lnSpc>
                          <a:spcPct val="150000"/>
                        </a:lnSpc>
                      </a:pPr>
                      <a:r>
                        <a:rPr lang="ka-GE" sz="1200" kern="1200" dirty="0" smtClean="0">
                          <a:solidFill>
                            <a:schemeClr val="dk1"/>
                          </a:solidFill>
                          <a:effectLst/>
                          <a:latin typeface="+mn-lt"/>
                          <a:ea typeface="+mn-ea"/>
                          <a:cs typeface="+mn-cs"/>
                        </a:rPr>
                        <a:t>კონსოლიდირებული ტენდერი</a:t>
                      </a:r>
                      <a:endParaRPr lang="en-US" sz="1200" dirty="0"/>
                    </a:p>
                  </a:txBody>
                  <a:tcPr/>
                </a:tc>
                <a:tc>
                  <a:txBody>
                    <a:bodyPr/>
                    <a:lstStyle/>
                    <a:p>
                      <a:pPr algn="ctr">
                        <a:lnSpc>
                          <a:spcPct val="150000"/>
                        </a:lnSpc>
                      </a:pPr>
                      <a:r>
                        <a:rPr lang="en-US" sz="1200" dirty="0" smtClean="0"/>
                        <a:t>3</a:t>
                      </a:r>
                      <a:r>
                        <a:rPr lang="ka-GE" sz="1200" dirty="0" smtClean="0"/>
                        <a:t>0</a:t>
                      </a:r>
                      <a:endParaRPr lang="en-US" sz="1200" dirty="0"/>
                    </a:p>
                  </a:txBody>
                  <a:tcPr/>
                </a:tc>
                <a:extLst>
                  <a:ext uri="{0D108BD9-81ED-4DB2-BD59-A6C34878D82A}">
                    <a16:rowId xmlns:a16="http://schemas.microsoft.com/office/drawing/2014/main" xmlns="" val="10004"/>
                  </a:ext>
                </a:extLst>
              </a:tr>
              <a:tr h="466639">
                <a:tc>
                  <a:txBody>
                    <a:bodyPr/>
                    <a:lstStyle/>
                    <a:p>
                      <a:pPr>
                        <a:lnSpc>
                          <a:spcPct val="150000"/>
                        </a:lnSpc>
                      </a:pPr>
                      <a:r>
                        <a:rPr lang="ka-GE" sz="1200" dirty="0" smtClean="0"/>
                        <a:t>სულ</a:t>
                      </a:r>
                      <a:endParaRPr lang="en-US" sz="1200" dirty="0"/>
                    </a:p>
                  </a:txBody>
                  <a:tcPr/>
                </a:tc>
                <a:tc>
                  <a:txBody>
                    <a:bodyPr/>
                    <a:lstStyle/>
                    <a:p>
                      <a:pPr algn="ctr">
                        <a:lnSpc>
                          <a:spcPct val="150000"/>
                        </a:lnSpc>
                      </a:pPr>
                      <a:r>
                        <a:rPr lang="ka-GE" sz="1200" dirty="0" smtClean="0"/>
                        <a:t>165</a:t>
                      </a:r>
                      <a:endParaRPr lang="en-US" sz="1200" dirty="0"/>
                    </a:p>
                  </a:txBody>
                  <a:tcPr/>
                </a:tc>
                <a:extLst>
                  <a:ext uri="{0D108BD9-81ED-4DB2-BD59-A6C34878D82A}">
                    <a16:rowId xmlns:a16="http://schemas.microsoft.com/office/drawing/2014/main" xmlns="" val="10005"/>
                  </a:ext>
                </a:extLst>
              </a:tr>
            </a:tbl>
          </a:graphicData>
        </a:graphic>
      </p:graphicFrame>
      <p:sp>
        <p:nvSpPr>
          <p:cNvPr id="8" name="Номер слайда 7"/>
          <p:cNvSpPr>
            <a:spLocks noGrp="1"/>
          </p:cNvSpPr>
          <p:nvPr>
            <p:ph type="sldNum" sz="quarter" idx="12"/>
          </p:nvPr>
        </p:nvSpPr>
        <p:spPr>
          <a:xfrm>
            <a:off x="8119532" y="6510887"/>
            <a:ext cx="1066800" cy="329184"/>
          </a:xfrm>
        </p:spPr>
        <p:txBody>
          <a:bodyPr/>
          <a:lstStyle/>
          <a:p>
            <a:pPr algn="r"/>
            <a:r>
              <a:rPr lang="en-US" sz="1200" b="0" dirty="0" smtClean="0">
                <a:solidFill>
                  <a:schemeClr val="tx1"/>
                </a:solidFill>
              </a:rPr>
              <a:t>1</a:t>
            </a:r>
            <a:r>
              <a:rPr lang="en-US" sz="1200" b="0" dirty="0">
                <a:solidFill>
                  <a:schemeClr val="tx1"/>
                </a:solidFill>
              </a:rPr>
              <a:t>3</a:t>
            </a:r>
          </a:p>
        </p:txBody>
      </p:sp>
    </p:spTree>
    <p:extLst>
      <p:ext uri="{BB962C8B-B14F-4D97-AF65-F5344CB8AC3E}">
        <p14:creationId xmlns:p14="http://schemas.microsoft.com/office/powerpoint/2010/main" val="37090614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423332"/>
            <a:ext cx="9144000" cy="6434667"/>
          </a:xfrm>
        </p:spPr>
        <p:txBody>
          <a:bodyPr>
            <a:normAutofit/>
          </a:bodyPr>
          <a:lstStyle/>
          <a:p>
            <a:pPr marL="0" indent="0" algn="ctr">
              <a:buNone/>
            </a:pPr>
            <a:endParaRPr lang="ka-GE" sz="1400" dirty="0" smtClean="0"/>
          </a:p>
          <a:p>
            <a:pPr marL="0" indent="0" algn="ctr">
              <a:buNone/>
            </a:pPr>
            <a:endParaRPr lang="en-US" sz="1400" b="1" dirty="0" smtClean="0"/>
          </a:p>
          <a:p>
            <a:pPr marL="0" indent="0" algn="ctr">
              <a:buNone/>
            </a:pPr>
            <a:endParaRPr lang="en-US" sz="1400" b="1" dirty="0"/>
          </a:p>
          <a:p>
            <a:pPr marL="0" indent="0" algn="ctr">
              <a:buNone/>
            </a:pPr>
            <a:endParaRPr lang="ka-GE" sz="1400" b="1" dirty="0" smtClean="0"/>
          </a:p>
          <a:p>
            <a:pPr marL="0" indent="0" algn="ctr">
              <a:buNone/>
            </a:pPr>
            <a:r>
              <a:rPr lang="ka-GE" sz="1400" b="1" dirty="0" smtClean="0"/>
              <a:t>ადმინისტრაციული დეპარტამენტი</a:t>
            </a:r>
          </a:p>
          <a:p>
            <a:pPr marL="0" indent="0" algn="ctr">
              <a:buNone/>
            </a:pPr>
            <a:endParaRPr lang="ka-GE" sz="1400" b="1" dirty="0" smtClean="0"/>
          </a:p>
          <a:p>
            <a:pPr marL="0" indent="0" algn="just">
              <a:lnSpc>
                <a:spcPct val="150000"/>
              </a:lnSpc>
              <a:buNone/>
            </a:pPr>
            <a:endParaRPr lang="en-US" sz="1200" b="1" dirty="0"/>
          </a:p>
          <a:p>
            <a:pPr lvl="0" algn="just">
              <a:lnSpc>
                <a:spcPct val="150000"/>
              </a:lnSpc>
            </a:pPr>
            <a:r>
              <a:rPr lang="ka-GE" sz="1200" b="1" dirty="0"/>
              <a:t>ადამიანური რესურსების მართვის განყოფილების მიერ </a:t>
            </a:r>
            <a:r>
              <a:rPr lang="ka-GE" sz="1200" dirty="0" smtClean="0"/>
              <a:t>ადამიანური </a:t>
            </a:r>
            <a:r>
              <a:rPr lang="ka-GE" sz="1200" dirty="0"/>
              <a:t>რესურსების მართვის ავტომატიზირებულ სისტემაში (</a:t>
            </a:r>
            <a:r>
              <a:rPr lang="en-US" sz="1200" dirty="0" err="1"/>
              <a:t>eHRMS</a:t>
            </a:r>
            <a:r>
              <a:rPr lang="ka-GE" sz="1200" dirty="0"/>
              <a:t>) მიმდინარეობს თანამშრომელთა  მონაცემების </a:t>
            </a:r>
            <a:r>
              <a:rPr lang="ka-GE" sz="1200" dirty="0" smtClean="0"/>
              <a:t>განახლება </a:t>
            </a:r>
            <a:r>
              <a:rPr lang="ka-GE" sz="1200" dirty="0"/>
              <a:t>და ადმინისტრირება; </a:t>
            </a:r>
            <a:endParaRPr lang="ka-GE" sz="1200" dirty="0" smtClean="0"/>
          </a:p>
          <a:p>
            <a:pPr lvl="0" algn="just">
              <a:lnSpc>
                <a:spcPct val="150000"/>
              </a:lnSpc>
            </a:pPr>
            <a:r>
              <a:rPr lang="ka-GE" sz="1200" dirty="0" smtClean="0"/>
              <a:t>ყოველთვიური </a:t>
            </a:r>
            <a:r>
              <a:rPr lang="ka-GE" sz="1200" dirty="0"/>
              <a:t>ელექტრონული ტაბელის წარმოება </a:t>
            </a:r>
            <a:r>
              <a:rPr lang="ka-GE" sz="1200" dirty="0" smtClean="0"/>
              <a:t>;</a:t>
            </a:r>
            <a:endParaRPr lang="en-US" sz="1200" dirty="0"/>
          </a:p>
          <a:p>
            <a:pPr lvl="0" algn="just">
              <a:lnSpc>
                <a:spcPct val="150000"/>
              </a:lnSpc>
            </a:pPr>
            <a:r>
              <a:rPr lang="ka-GE" sz="1200" dirty="0" smtClean="0"/>
              <a:t>359 თანამშრომლებზე </a:t>
            </a:r>
            <a:r>
              <a:rPr lang="ka-GE" sz="1200" dirty="0"/>
              <a:t>სამსახურებრივი ბარათების დაბეჭდვის უზრუნველყოფა;</a:t>
            </a:r>
            <a:endParaRPr lang="en-US" sz="1200" dirty="0"/>
          </a:p>
          <a:p>
            <a:pPr lvl="0" algn="just">
              <a:lnSpc>
                <a:spcPct val="150000"/>
              </a:lnSpc>
            </a:pPr>
            <a:r>
              <a:rPr lang="ka-GE" sz="1200" dirty="0"/>
              <a:t>განყოფილებაში შემოსული </a:t>
            </a:r>
            <a:r>
              <a:rPr lang="ka-GE" sz="1200" dirty="0" smtClean="0"/>
              <a:t>დოკუმენტის </a:t>
            </a:r>
            <a:r>
              <a:rPr lang="ka-GE" sz="1200" dirty="0"/>
              <a:t>განხილვა და რეაგირება, შედეგად </a:t>
            </a:r>
            <a:r>
              <a:rPr lang="ka-GE" sz="1200" dirty="0" smtClean="0"/>
              <a:t>მომზადდა 265 ბრძანება </a:t>
            </a:r>
            <a:r>
              <a:rPr lang="ka-GE" sz="1200" dirty="0"/>
              <a:t>და </a:t>
            </a:r>
            <a:r>
              <a:rPr lang="ka-GE" sz="1200" dirty="0" smtClean="0"/>
              <a:t>35 შრომითი </a:t>
            </a:r>
            <a:r>
              <a:rPr lang="en-US" sz="1200" dirty="0" smtClean="0"/>
              <a:t> </a:t>
            </a:r>
            <a:r>
              <a:rPr lang="ka-GE" sz="1200" dirty="0" smtClean="0"/>
              <a:t>ხელშეკრულების ვადის გაგრძელება;</a:t>
            </a:r>
            <a:endParaRPr lang="en-US" sz="1200" dirty="0"/>
          </a:p>
          <a:p>
            <a:pPr algn="just">
              <a:lnSpc>
                <a:spcPct val="150000"/>
              </a:lnSpc>
            </a:pPr>
            <a:r>
              <a:rPr lang="ka-GE" sz="1200" dirty="0" smtClean="0"/>
              <a:t>მომზადდა  26 წერილი,  </a:t>
            </a:r>
            <a:r>
              <a:rPr lang="ka-GE" sz="1200" dirty="0"/>
              <a:t>გაიცა </a:t>
            </a:r>
            <a:r>
              <a:rPr lang="ka-GE" sz="1200" dirty="0" smtClean="0"/>
              <a:t>35 ცნობა </a:t>
            </a:r>
            <a:r>
              <a:rPr lang="ka-GE" sz="1200" dirty="0"/>
              <a:t>და </a:t>
            </a:r>
            <a:r>
              <a:rPr lang="en-US" sz="1200" dirty="0" err="1"/>
              <a:t>შრომითი</a:t>
            </a:r>
            <a:r>
              <a:rPr lang="en-US" sz="1200" dirty="0"/>
              <a:t> </a:t>
            </a:r>
            <a:r>
              <a:rPr lang="en-US" sz="1200" dirty="0" err="1"/>
              <a:t>ხელშეკრულებების</a:t>
            </a:r>
            <a:r>
              <a:rPr lang="en-US" sz="1200" dirty="0"/>
              <a:t> </a:t>
            </a:r>
            <a:r>
              <a:rPr lang="en-US" sz="1200" dirty="0" err="1"/>
              <a:t>ვადის</a:t>
            </a:r>
            <a:r>
              <a:rPr lang="en-US" sz="1200" dirty="0"/>
              <a:t> </a:t>
            </a:r>
            <a:r>
              <a:rPr lang="en-US" sz="1200" dirty="0" err="1"/>
              <a:t>გაგრძელება</a:t>
            </a:r>
            <a:r>
              <a:rPr lang="en-US" sz="1200" dirty="0"/>
              <a:t> - 35 </a:t>
            </a:r>
            <a:r>
              <a:rPr lang="en-US" sz="1200" dirty="0" err="1"/>
              <a:t>შეთანხმება</a:t>
            </a:r>
            <a:r>
              <a:rPr lang="en-US" sz="1200" dirty="0" smtClean="0"/>
              <a:t>;</a:t>
            </a:r>
            <a:endParaRPr lang="en-US" sz="1200" dirty="0"/>
          </a:p>
          <a:p>
            <a:pPr algn="just">
              <a:lnSpc>
                <a:spcPct val="150000"/>
              </a:lnSpc>
            </a:pPr>
            <a:r>
              <a:rPr lang="en-US" sz="1200" dirty="0" err="1"/>
              <a:t>ყოველთვიურად</a:t>
            </a:r>
            <a:r>
              <a:rPr lang="en-US" sz="1200" dirty="0"/>
              <a:t> </a:t>
            </a:r>
            <a:r>
              <a:rPr lang="en-US" sz="1200" dirty="0" err="1"/>
              <a:t>მიმდინარეობს</a:t>
            </a:r>
            <a:r>
              <a:rPr lang="en-US" sz="1200" dirty="0"/>
              <a:t> </a:t>
            </a:r>
            <a:r>
              <a:rPr lang="en-US" sz="1200" dirty="0" err="1"/>
              <a:t>თანამშრომელთა</a:t>
            </a:r>
            <a:r>
              <a:rPr lang="en-US" sz="1200" dirty="0"/>
              <a:t> </a:t>
            </a:r>
            <a:r>
              <a:rPr lang="en-US" sz="1200" dirty="0" err="1"/>
              <a:t>სამსახურში</a:t>
            </a:r>
            <a:r>
              <a:rPr lang="en-US" sz="1200" dirty="0"/>
              <a:t> </a:t>
            </a:r>
            <a:r>
              <a:rPr lang="en-US" sz="1200" dirty="0" err="1"/>
              <a:t>დასწრების</a:t>
            </a:r>
            <a:r>
              <a:rPr lang="en-US" sz="1200" dirty="0"/>
              <a:t> - </a:t>
            </a:r>
            <a:r>
              <a:rPr lang="en-US" sz="1200" dirty="0" err="1"/>
              <a:t>ტაბელის</a:t>
            </a:r>
            <a:r>
              <a:rPr lang="en-US" sz="1200" dirty="0"/>
              <a:t> </a:t>
            </a:r>
            <a:r>
              <a:rPr lang="en-US" sz="1200" dirty="0" err="1"/>
              <a:t>წარმოება</a:t>
            </a:r>
            <a:r>
              <a:rPr lang="ka-GE" sz="1200" dirty="0" smtClean="0"/>
              <a:t>;</a:t>
            </a:r>
            <a:endParaRPr lang="en-US" sz="1200" dirty="0"/>
          </a:p>
          <a:p>
            <a:pPr>
              <a:lnSpc>
                <a:spcPct val="150000"/>
              </a:lnSpc>
            </a:pPr>
            <a:r>
              <a:rPr lang="ka-GE" sz="1200" dirty="0" smtClean="0"/>
              <a:t>საანგარიშო პერიოდში ჩატარდა </a:t>
            </a:r>
            <a:r>
              <a:rPr lang="ka-GE" sz="1200" dirty="0"/>
              <a:t>საკონკურსო კომისიის </a:t>
            </a:r>
            <a:r>
              <a:rPr lang="ka-GE" sz="1200" dirty="0" smtClean="0"/>
              <a:t>სხდომა 3 ვაკანტურ თანამდებობაზე. </a:t>
            </a:r>
            <a:r>
              <a:rPr lang="ka-GE" sz="1200" dirty="0"/>
              <a:t>რომელზეც აპლიკაციების რაოდენობამ შეადგინა </a:t>
            </a:r>
            <a:r>
              <a:rPr lang="en-US" sz="1200" dirty="0"/>
              <a:t>732</a:t>
            </a:r>
            <a:r>
              <a:rPr lang="ka-GE" sz="1200" dirty="0"/>
              <a:t>. განხილვის შედეგად საკონკურსო  საატესტაციო კომისიის  2-ე ეტაპზე დაბარებულ იქნა </a:t>
            </a:r>
            <a:r>
              <a:rPr lang="en-US" sz="1200" dirty="0"/>
              <a:t>91 </a:t>
            </a:r>
            <a:r>
              <a:rPr lang="ka-GE" sz="1200" dirty="0"/>
              <a:t>აპლიკანტი</a:t>
            </a:r>
            <a:r>
              <a:rPr lang="en-US" sz="1200" dirty="0"/>
              <a:t>. </a:t>
            </a:r>
            <a:r>
              <a:rPr lang="ka-GE" sz="1200" dirty="0"/>
              <a:t>კონკურსის შედეგად შეირჩა </a:t>
            </a:r>
            <a:r>
              <a:rPr lang="en-US" sz="1200" dirty="0"/>
              <a:t>2 </a:t>
            </a:r>
            <a:r>
              <a:rPr lang="ka-GE" sz="1200" dirty="0"/>
              <a:t>კანდიდატი;</a:t>
            </a:r>
            <a:endParaRPr lang="en-US" sz="1200" dirty="0"/>
          </a:p>
          <a:p>
            <a:pPr marL="0" indent="0" algn="just">
              <a:lnSpc>
                <a:spcPct val="200000"/>
              </a:lnSpc>
              <a:buNone/>
            </a:pPr>
            <a:endParaRPr lang="en-US" sz="1200" dirty="0"/>
          </a:p>
        </p:txBody>
      </p:sp>
      <p:sp>
        <p:nvSpPr>
          <p:cNvPr id="4" name="Номер слайда 6"/>
          <p:cNvSpPr txBox="1">
            <a:spLocks/>
          </p:cNvSpPr>
          <p:nvPr/>
        </p:nvSpPr>
        <p:spPr>
          <a:xfrm>
            <a:off x="8077200" y="6492957"/>
            <a:ext cx="1066800" cy="329184"/>
          </a:xfrm>
          <a:prstGeom prst="rect">
            <a:avLst/>
          </a:prstGeom>
        </p:spPr>
        <p:txBody>
          <a:bodyPr vert="horz" lIns="91440" tIns="45720" rIns="91440" bIns="45720" rtlCol="0" anchor="ctr"/>
          <a:lstStyle>
            <a:defPPr>
              <a:defRPr lang="en-US"/>
            </a:defPPr>
            <a:lvl1pPr marL="0" algn="l" defTabSz="914400" rtl="0" eaLnBrk="1" latinLnBrk="0" hangingPunct="1">
              <a:defRPr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200" b="0" dirty="0" smtClean="0">
                <a:solidFill>
                  <a:schemeClr val="tx1"/>
                </a:solidFill>
              </a:rPr>
              <a:t>1</a:t>
            </a:r>
            <a:r>
              <a:rPr lang="en-US" sz="1200" b="0" dirty="0">
                <a:solidFill>
                  <a:schemeClr val="tx1"/>
                </a:solidFill>
              </a:rPr>
              <a:t>4</a:t>
            </a:r>
          </a:p>
        </p:txBody>
      </p:sp>
    </p:spTree>
    <p:extLst>
      <p:ext uri="{BB962C8B-B14F-4D97-AF65-F5344CB8AC3E}">
        <p14:creationId xmlns:p14="http://schemas.microsoft.com/office/powerpoint/2010/main" val="9015253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389467"/>
            <a:ext cx="9144000" cy="6468533"/>
          </a:xfrm>
        </p:spPr>
        <p:txBody>
          <a:bodyPr>
            <a:normAutofit/>
          </a:bodyPr>
          <a:lstStyle/>
          <a:p>
            <a:pPr marL="0" indent="0" fontAlgn="ctr">
              <a:buNone/>
            </a:pPr>
            <a:r>
              <a:rPr lang="ka-GE" sz="1400" b="1" dirty="0"/>
              <a:t>საქმისწარმოების </a:t>
            </a:r>
            <a:r>
              <a:rPr lang="ka-GE" sz="1400" b="1" dirty="0" smtClean="0"/>
              <a:t>განყოფილება</a:t>
            </a:r>
            <a:endParaRPr lang="en-US" sz="1400" b="1" dirty="0" smtClean="0"/>
          </a:p>
          <a:p>
            <a:pPr marL="0" indent="0" fontAlgn="ctr">
              <a:buNone/>
            </a:pPr>
            <a:r>
              <a:rPr lang="ka-GE" sz="1600" b="1" dirty="0"/>
              <a:t/>
            </a:r>
            <a:br>
              <a:rPr lang="ka-GE" sz="1600" b="1" dirty="0"/>
            </a:br>
            <a:r>
              <a:rPr lang="ka-GE" sz="1200" dirty="0"/>
              <a:t>არასაიდუმლო დოკუმენტბრუნვის რაოდენობამ შეადგინა - </a:t>
            </a:r>
            <a:r>
              <a:rPr lang="ru-RU" sz="1200" b="1" dirty="0"/>
              <a:t>20 88</a:t>
            </a:r>
            <a:r>
              <a:rPr lang="ka-GE" sz="1200" b="1" dirty="0" smtClean="0"/>
              <a:t>6</a:t>
            </a:r>
          </a:p>
          <a:p>
            <a:pPr marL="0" indent="0" fontAlgn="ctr">
              <a:buNone/>
            </a:pPr>
            <a:r>
              <a:rPr lang="ka-GE" sz="1200" dirty="0" smtClean="0">
                <a:latin typeface="Sylfaen" panose="010A0502050306030303" pitchFamily="18" charset="0"/>
              </a:rPr>
              <a:t>შემოსული კორესპონდენცია -</a:t>
            </a:r>
            <a:r>
              <a:rPr lang="ka-GE" sz="1200" dirty="0">
                <a:latin typeface="Sylfaen" panose="010A0502050306030303" pitchFamily="18" charset="0"/>
              </a:rPr>
              <a:t> </a:t>
            </a:r>
            <a:r>
              <a:rPr lang="ka-GE" sz="1200" dirty="0" smtClean="0">
                <a:latin typeface="Sylfaen" panose="010A0502050306030303" pitchFamily="18" charset="0"/>
              </a:rPr>
              <a:t>11 792;</a:t>
            </a:r>
            <a:endParaRPr lang="ka-GE" sz="1200" dirty="0">
              <a:latin typeface="Sylfaen" panose="010A0502050306030303" pitchFamily="18" charset="0"/>
            </a:endParaRPr>
          </a:p>
          <a:p>
            <a:pPr marL="0" indent="0" fontAlgn="ctr">
              <a:buNone/>
            </a:pPr>
            <a:r>
              <a:rPr lang="ka-GE" sz="1200" dirty="0" smtClean="0">
                <a:latin typeface="Sylfaen" panose="010A0502050306030303" pitchFamily="18" charset="0"/>
              </a:rPr>
              <a:t>გასული კორესპონდენცია - 6 953;</a:t>
            </a:r>
            <a:endParaRPr lang="ru-RU" sz="1200" dirty="0" smtClean="0">
              <a:latin typeface="Sylfaen" panose="010A0502050306030303" pitchFamily="18" charset="0"/>
            </a:endParaRPr>
          </a:p>
          <a:p>
            <a:pPr marL="0" indent="0" fontAlgn="ctr">
              <a:buNone/>
            </a:pPr>
            <a:r>
              <a:rPr lang="ka-GE" sz="1200" dirty="0" smtClean="0">
                <a:latin typeface="Sylfaen" panose="010A0502050306030303" pitchFamily="18" charset="0"/>
              </a:rPr>
              <a:t>შიდა დოკუმენტბრუნვა - 4 070;</a:t>
            </a:r>
          </a:p>
          <a:p>
            <a:pPr marL="0" indent="0" fontAlgn="ctr">
              <a:buNone/>
            </a:pPr>
            <a:r>
              <a:rPr lang="ka-GE" sz="1200" dirty="0" smtClean="0">
                <a:latin typeface="Sylfaen" panose="010A0502050306030303" pitchFamily="18" charset="0"/>
              </a:rPr>
              <a:t>საორგანიზაციო ბრძანებები - 332;</a:t>
            </a:r>
          </a:p>
          <a:p>
            <a:pPr marL="0" indent="0" fontAlgn="ctr">
              <a:buNone/>
            </a:pPr>
            <a:r>
              <a:rPr lang="ka-GE" sz="1200" dirty="0" smtClean="0"/>
              <a:t>მოქალაქეების </a:t>
            </a:r>
            <a:r>
              <a:rPr lang="ka-GE" sz="1200" dirty="0"/>
              <a:t>მიერ შემოტანილმა განცხადებების საერთო რაოდენობამ შეადგინა </a:t>
            </a:r>
            <a:r>
              <a:rPr lang="ka-GE" sz="1200" dirty="0" smtClean="0"/>
              <a:t>-</a:t>
            </a:r>
            <a:r>
              <a:rPr lang="ru-RU" sz="1200" b="1" dirty="0"/>
              <a:t>7 658</a:t>
            </a:r>
            <a:r>
              <a:rPr lang="ka-GE" sz="1200" dirty="0" smtClean="0"/>
              <a:t>.</a:t>
            </a:r>
            <a:endParaRPr lang="en-US" sz="1200" dirty="0">
              <a:latin typeface="Sylfaen" panose="010A0502050306030303" pitchFamily="18" charset="0"/>
            </a:endParaRPr>
          </a:p>
        </p:txBody>
      </p:sp>
      <p:graphicFrame>
        <p:nvGraphicFramePr>
          <p:cNvPr id="4" name="Таблица 3"/>
          <p:cNvGraphicFramePr>
            <a:graphicFrameLocks noGrp="1"/>
          </p:cNvGraphicFramePr>
          <p:nvPr>
            <p:extLst/>
          </p:nvPr>
        </p:nvGraphicFramePr>
        <p:xfrm>
          <a:off x="126998" y="2370199"/>
          <a:ext cx="6477002" cy="4086335"/>
        </p:xfrm>
        <a:graphic>
          <a:graphicData uri="http://schemas.openxmlformats.org/drawingml/2006/table">
            <a:tbl>
              <a:tblPr/>
              <a:tblGrid>
                <a:gridCol w="657205">
                  <a:extLst>
                    <a:ext uri="{9D8B030D-6E8A-4147-A177-3AD203B41FA5}">
                      <a16:colId xmlns="" xmlns:a16="http://schemas.microsoft.com/office/drawing/2014/main" val="20000"/>
                    </a:ext>
                  </a:extLst>
                </a:gridCol>
                <a:gridCol w="4808319">
                  <a:extLst>
                    <a:ext uri="{9D8B030D-6E8A-4147-A177-3AD203B41FA5}">
                      <a16:colId xmlns="" xmlns:a16="http://schemas.microsoft.com/office/drawing/2014/main" val="20001"/>
                    </a:ext>
                  </a:extLst>
                </a:gridCol>
                <a:gridCol w="1011478">
                  <a:extLst>
                    <a:ext uri="{9D8B030D-6E8A-4147-A177-3AD203B41FA5}">
                      <a16:colId xmlns="" xmlns:a16="http://schemas.microsoft.com/office/drawing/2014/main" val="20002"/>
                    </a:ext>
                  </a:extLst>
                </a:gridCol>
              </a:tblGrid>
              <a:tr h="464484">
                <a:tc>
                  <a:txBody>
                    <a:bodyPr/>
                    <a:lstStyle/>
                    <a:p>
                      <a:pPr algn="ctr" fontAlgn="ctr"/>
                      <a:r>
                        <a:rPr lang="en-US" sz="1200" b="1" i="0" u="none" strike="noStrike" dirty="0">
                          <a:solidFill>
                            <a:schemeClr val="tx1"/>
                          </a:solidFill>
                          <a:effectLst/>
                          <a:latin typeface="Sylfaen" panose="010A0502050306030303" pitchFamily="18" charset="0"/>
                        </a:rPr>
                        <a:t>№</a:t>
                      </a:r>
                    </a:p>
                  </a:txBody>
                  <a:tcPr marL="6644" marR="6644" marT="6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ka-GE" sz="1200" b="1" i="0" u="none" strike="noStrike" dirty="0">
                          <a:solidFill>
                            <a:schemeClr val="tx1"/>
                          </a:solidFill>
                          <a:effectLst/>
                          <a:latin typeface="Sylfaen" panose="010A0502050306030303" pitchFamily="18" charset="0"/>
                        </a:rPr>
                        <a:t>დასახელება </a:t>
                      </a:r>
                    </a:p>
                  </a:txBody>
                  <a:tcPr marL="6644" marR="6644" marT="6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a-GE" sz="1200" b="1" i="0" u="none" strike="noStrike" dirty="0" smtClean="0">
                          <a:solidFill>
                            <a:schemeClr val="tx1"/>
                          </a:solidFill>
                          <a:effectLst/>
                          <a:latin typeface="Sylfaen" panose="010A0502050306030303" pitchFamily="18" charset="0"/>
                        </a:rPr>
                        <a:t>რაოდენობა</a:t>
                      </a:r>
                      <a:endParaRPr lang="ka-GE" sz="1200" b="1" i="0" u="none" strike="noStrike" dirty="0">
                        <a:solidFill>
                          <a:schemeClr val="tx1"/>
                        </a:solidFill>
                        <a:effectLst/>
                        <a:latin typeface="Sylfaen" panose="010A0502050306030303" pitchFamily="18" charset="0"/>
                      </a:endParaRPr>
                    </a:p>
                  </a:txBody>
                  <a:tcPr marL="6644" marR="6644" marT="6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282934">
                <a:tc>
                  <a:txBody>
                    <a:bodyPr/>
                    <a:lstStyle/>
                    <a:p>
                      <a:pPr algn="ctr" fontAlgn="ctr"/>
                      <a:r>
                        <a:rPr lang="en-US" sz="1200" b="1" i="0" u="none" strike="noStrike" dirty="0">
                          <a:solidFill>
                            <a:schemeClr val="tx1"/>
                          </a:solidFill>
                          <a:effectLst/>
                          <a:latin typeface="Sylfaen" panose="010A0502050306030303" pitchFamily="18" charset="0"/>
                        </a:rPr>
                        <a:t>1</a:t>
                      </a:r>
                    </a:p>
                  </a:txBody>
                  <a:tcPr marL="6644" marR="6644" marT="6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ka-GE" sz="1200" b="1" i="0" u="none" strike="noStrike" dirty="0">
                          <a:solidFill>
                            <a:schemeClr val="tx1"/>
                          </a:solidFill>
                          <a:effectLst/>
                          <a:latin typeface="Sylfaen" panose="010A0502050306030303" pitchFamily="18" charset="0"/>
                        </a:rPr>
                        <a:t>სამედიცინო მომსახურება </a:t>
                      </a:r>
                      <a:r>
                        <a:rPr lang="ka-GE" sz="1200" b="1" i="0" u="none" strike="noStrike" dirty="0" smtClean="0">
                          <a:solidFill>
                            <a:schemeClr val="tx1"/>
                          </a:solidFill>
                          <a:effectLst/>
                          <a:latin typeface="Sylfaen" panose="010A0502050306030303" pitchFamily="18" charset="0"/>
                        </a:rPr>
                        <a:t>თაობაზე</a:t>
                      </a:r>
                      <a:endParaRPr lang="ka-GE" sz="1200" b="1" i="0" u="none" strike="noStrike" dirty="0">
                        <a:solidFill>
                          <a:schemeClr val="tx1"/>
                        </a:solidFill>
                        <a:effectLst/>
                        <a:latin typeface="Sylfaen" panose="010A0502050306030303" pitchFamily="18" charset="0"/>
                      </a:endParaRPr>
                    </a:p>
                  </a:txBody>
                  <a:tcPr marL="6644" marR="6644" marT="6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a-GE" sz="1200" b="1" i="0" u="none" strike="noStrike" dirty="0" smtClean="0">
                          <a:solidFill>
                            <a:schemeClr val="tx1"/>
                          </a:solidFill>
                          <a:effectLst/>
                          <a:latin typeface="Sylfaen" panose="010A0502050306030303" pitchFamily="18" charset="0"/>
                        </a:rPr>
                        <a:t>3 425</a:t>
                      </a:r>
                      <a:endParaRPr lang="en-US" sz="1200" b="1" i="0" u="none" strike="noStrike" dirty="0">
                        <a:solidFill>
                          <a:schemeClr val="tx1"/>
                        </a:solidFill>
                        <a:effectLst/>
                        <a:latin typeface="Sylfaen" panose="010A0502050306030303" pitchFamily="18" charset="0"/>
                      </a:endParaRPr>
                    </a:p>
                  </a:txBody>
                  <a:tcPr marL="6644" marR="6644" marT="6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282934">
                <a:tc>
                  <a:txBody>
                    <a:bodyPr/>
                    <a:lstStyle/>
                    <a:p>
                      <a:pPr algn="ctr" fontAlgn="ctr"/>
                      <a:r>
                        <a:rPr lang="en-US" sz="1200" b="1" i="0" u="none" strike="noStrike" dirty="0">
                          <a:solidFill>
                            <a:schemeClr val="tx1"/>
                          </a:solidFill>
                          <a:effectLst/>
                          <a:latin typeface="Sylfaen" panose="010A0502050306030303" pitchFamily="18" charset="0"/>
                        </a:rPr>
                        <a:t>2</a:t>
                      </a:r>
                    </a:p>
                  </a:txBody>
                  <a:tcPr marL="6644" marR="6644" marT="6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ka-GE" sz="1200" b="1" i="0" u="none" strike="noStrike" dirty="0">
                          <a:solidFill>
                            <a:schemeClr val="tx1"/>
                          </a:solidFill>
                          <a:effectLst/>
                          <a:latin typeface="Sylfaen" panose="010A0502050306030303" pitchFamily="18" charset="0"/>
                        </a:rPr>
                        <a:t>ვეტერანობის დამადასტურებელი ცნობის თაობაზე</a:t>
                      </a:r>
                    </a:p>
                  </a:txBody>
                  <a:tcPr marL="6644" marR="6644" marT="6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a-GE" sz="1200" b="1" i="0" u="none" strike="noStrike" dirty="0" smtClean="0">
                          <a:solidFill>
                            <a:schemeClr val="tx1"/>
                          </a:solidFill>
                          <a:effectLst/>
                          <a:latin typeface="Sylfaen" panose="010A0502050306030303" pitchFamily="18" charset="0"/>
                        </a:rPr>
                        <a:t>426</a:t>
                      </a:r>
                      <a:endParaRPr lang="en-US" sz="1200" b="1" i="0" u="none" strike="noStrike" dirty="0">
                        <a:solidFill>
                          <a:schemeClr val="tx1"/>
                        </a:solidFill>
                        <a:effectLst/>
                        <a:latin typeface="Sylfaen" panose="010A0502050306030303" pitchFamily="18" charset="0"/>
                      </a:endParaRPr>
                    </a:p>
                  </a:txBody>
                  <a:tcPr marL="6644" marR="6644" marT="6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282934">
                <a:tc>
                  <a:txBody>
                    <a:bodyPr/>
                    <a:lstStyle/>
                    <a:p>
                      <a:pPr algn="ctr" fontAlgn="ctr"/>
                      <a:r>
                        <a:rPr lang="en-US" sz="1200" b="1" i="0" u="none" strike="noStrike" dirty="0">
                          <a:solidFill>
                            <a:schemeClr val="tx1"/>
                          </a:solidFill>
                          <a:effectLst/>
                          <a:latin typeface="Sylfaen" panose="010A0502050306030303" pitchFamily="18" charset="0"/>
                        </a:rPr>
                        <a:t>3</a:t>
                      </a:r>
                    </a:p>
                  </a:txBody>
                  <a:tcPr marL="6644" marR="6644" marT="6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ka-GE" sz="1200" b="1" i="0" u="none" strike="noStrike" dirty="0" smtClean="0">
                          <a:solidFill>
                            <a:schemeClr val="tx1"/>
                          </a:solidFill>
                          <a:effectLst/>
                          <a:latin typeface="Sylfaen" panose="010A0502050306030303" pitchFamily="18" charset="0"/>
                        </a:rPr>
                        <a:t>სხვადასხვა სტრუქტურებიდან ჩარიცხვა </a:t>
                      </a:r>
                      <a:r>
                        <a:rPr lang="ka-GE" sz="1200" b="1" i="0" u="none" strike="noStrike" dirty="0">
                          <a:solidFill>
                            <a:schemeClr val="tx1"/>
                          </a:solidFill>
                          <a:effectLst/>
                          <a:latin typeface="Sylfaen" panose="010A0502050306030303" pitchFamily="18" charset="0"/>
                        </a:rPr>
                        <a:t>- </a:t>
                      </a:r>
                      <a:r>
                        <a:rPr lang="ka-GE" sz="1200" b="1" i="0" u="none" strike="noStrike" dirty="0" smtClean="0">
                          <a:solidFill>
                            <a:schemeClr val="tx1"/>
                          </a:solidFill>
                          <a:effectLst/>
                          <a:latin typeface="Sylfaen" panose="010A0502050306030303" pitchFamily="18" charset="0"/>
                        </a:rPr>
                        <a:t>ამორიცხვის </a:t>
                      </a:r>
                      <a:r>
                        <a:rPr lang="ka-GE" sz="1200" b="1" i="0" u="none" strike="noStrike" dirty="0">
                          <a:solidFill>
                            <a:schemeClr val="tx1"/>
                          </a:solidFill>
                          <a:effectLst/>
                          <a:latin typeface="Sylfaen" panose="010A0502050306030303" pitchFamily="18" charset="0"/>
                        </a:rPr>
                        <a:t>თაობაზე</a:t>
                      </a:r>
                    </a:p>
                  </a:txBody>
                  <a:tcPr marL="6644" marR="6644" marT="6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a-GE" sz="1200" b="1" i="0" u="none" strike="noStrike" dirty="0" smtClean="0">
                          <a:solidFill>
                            <a:schemeClr val="tx1"/>
                          </a:solidFill>
                          <a:effectLst/>
                          <a:latin typeface="Sylfaen" panose="010A0502050306030303" pitchFamily="18" charset="0"/>
                        </a:rPr>
                        <a:t>257</a:t>
                      </a:r>
                      <a:endParaRPr lang="en-US" sz="1200" b="1" i="0" u="none" strike="noStrike" dirty="0">
                        <a:solidFill>
                          <a:schemeClr val="tx1"/>
                        </a:solidFill>
                        <a:effectLst/>
                        <a:latin typeface="Sylfaen" panose="010A0502050306030303" pitchFamily="18" charset="0"/>
                      </a:endParaRPr>
                    </a:p>
                  </a:txBody>
                  <a:tcPr marL="6644" marR="6644" marT="6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282934">
                <a:tc>
                  <a:txBody>
                    <a:bodyPr/>
                    <a:lstStyle/>
                    <a:p>
                      <a:pPr algn="ctr" fontAlgn="ctr"/>
                      <a:r>
                        <a:rPr lang="en-US" sz="1200" b="1" i="0" u="none" strike="noStrike" dirty="0">
                          <a:solidFill>
                            <a:schemeClr val="tx1"/>
                          </a:solidFill>
                          <a:effectLst/>
                          <a:latin typeface="Sylfaen" panose="010A0502050306030303" pitchFamily="18" charset="0"/>
                        </a:rPr>
                        <a:t>4</a:t>
                      </a:r>
                    </a:p>
                  </a:txBody>
                  <a:tcPr marL="6644" marR="6644" marT="6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ka-GE" sz="1200" b="1" i="0" u="none" strike="noStrike" dirty="0">
                          <a:solidFill>
                            <a:schemeClr val="tx1"/>
                          </a:solidFill>
                          <a:effectLst/>
                          <a:latin typeface="Sylfaen" panose="010A0502050306030303" pitchFamily="18" charset="0"/>
                        </a:rPr>
                        <a:t>საცურაო აუზის თაობაზე</a:t>
                      </a:r>
                    </a:p>
                  </a:txBody>
                  <a:tcPr marL="6644" marR="6644" marT="6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a-GE" sz="1200" b="1" i="0" u="none" strike="noStrike" dirty="0" smtClean="0">
                          <a:solidFill>
                            <a:schemeClr val="tx1"/>
                          </a:solidFill>
                          <a:effectLst/>
                          <a:latin typeface="Sylfaen" panose="010A0502050306030303" pitchFamily="18" charset="0"/>
                        </a:rPr>
                        <a:t>160</a:t>
                      </a:r>
                      <a:endParaRPr lang="en-US" sz="1200" b="1" i="0" u="none" strike="noStrike" dirty="0">
                        <a:solidFill>
                          <a:schemeClr val="tx1"/>
                        </a:solidFill>
                        <a:effectLst/>
                        <a:latin typeface="Sylfaen" panose="010A0502050306030303" pitchFamily="18" charset="0"/>
                      </a:endParaRPr>
                    </a:p>
                  </a:txBody>
                  <a:tcPr marL="6644" marR="6644" marT="6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282934">
                <a:tc>
                  <a:txBody>
                    <a:bodyPr/>
                    <a:lstStyle/>
                    <a:p>
                      <a:pPr algn="ctr" fontAlgn="ctr"/>
                      <a:r>
                        <a:rPr lang="en-US" sz="1200" b="1" i="0" u="none" strike="noStrike" dirty="0">
                          <a:solidFill>
                            <a:schemeClr val="tx1"/>
                          </a:solidFill>
                          <a:effectLst/>
                          <a:latin typeface="Sylfaen" panose="010A0502050306030303" pitchFamily="18" charset="0"/>
                        </a:rPr>
                        <a:t>5</a:t>
                      </a:r>
                    </a:p>
                  </a:txBody>
                  <a:tcPr marL="6644" marR="6644" marT="6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ka-GE" sz="1200" b="1" i="0" u="none" strike="noStrike" dirty="0">
                          <a:solidFill>
                            <a:schemeClr val="tx1"/>
                          </a:solidFill>
                          <a:effectLst/>
                          <a:latin typeface="Sylfaen" panose="010A0502050306030303" pitchFamily="18" charset="0"/>
                        </a:rPr>
                        <a:t>სტატუსის მინიჭების თაობაზე</a:t>
                      </a:r>
                    </a:p>
                  </a:txBody>
                  <a:tcPr marL="6644" marR="6644" marT="6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a-GE" sz="1200" b="1" i="0" u="none" strike="noStrike" dirty="0" smtClean="0">
                          <a:solidFill>
                            <a:schemeClr val="tx1"/>
                          </a:solidFill>
                          <a:effectLst/>
                          <a:latin typeface="Sylfaen" panose="010A0502050306030303" pitchFamily="18" charset="0"/>
                        </a:rPr>
                        <a:t>335</a:t>
                      </a:r>
                      <a:endParaRPr lang="en-US" sz="1200" b="1" i="0" u="none" strike="noStrike" dirty="0">
                        <a:solidFill>
                          <a:schemeClr val="tx1"/>
                        </a:solidFill>
                        <a:effectLst/>
                        <a:latin typeface="Sylfaen" panose="010A0502050306030303" pitchFamily="18" charset="0"/>
                      </a:endParaRPr>
                    </a:p>
                  </a:txBody>
                  <a:tcPr marL="6644" marR="6644" marT="6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282934">
                <a:tc>
                  <a:txBody>
                    <a:bodyPr/>
                    <a:lstStyle/>
                    <a:p>
                      <a:pPr algn="ctr" fontAlgn="ctr"/>
                      <a:r>
                        <a:rPr lang="en-US" sz="1200" b="1" i="0" u="none" strike="noStrike" dirty="0">
                          <a:solidFill>
                            <a:schemeClr val="tx1"/>
                          </a:solidFill>
                          <a:effectLst/>
                          <a:latin typeface="Sylfaen" panose="010A0502050306030303" pitchFamily="18" charset="0"/>
                        </a:rPr>
                        <a:t>6</a:t>
                      </a:r>
                    </a:p>
                  </a:txBody>
                  <a:tcPr marL="6644" marR="6644" marT="6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ka-GE" sz="1200" b="1" i="0" u="none" strike="noStrike" dirty="0" smtClean="0">
                          <a:solidFill>
                            <a:schemeClr val="tx1"/>
                          </a:solidFill>
                          <a:effectLst/>
                          <a:latin typeface="Sylfaen" panose="010A0502050306030303" pitchFamily="18" charset="0"/>
                        </a:rPr>
                        <a:t>შუამდგომლობა</a:t>
                      </a:r>
                      <a:endParaRPr lang="ka-GE" sz="1200" b="1" i="0" u="none" strike="noStrike" dirty="0">
                        <a:solidFill>
                          <a:schemeClr val="tx1"/>
                        </a:solidFill>
                        <a:effectLst/>
                        <a:latin typeface="Sylfaen" panose="010A0502050306030303" pitchFamily="18" charset="0"/>
                      </a:endParaRPr>
                    </a:p>
                  </a:txBody>
                  <a:tcPr marL="6644" marR="6644" marT="6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a-GE" sz="1200" b="1" i="0" u="none" strike="noStrike" dirty="0" smtClean="0">
                          <a:solidFill>
                            <a:schemeClr val="tx1"/>
                          </a:solidFill>
                          <a:effectLst/>
                          <a:latin typeface="Sylfaen" panose="010A0502050306030303" pitchFamily="18" charset="0"/>
                        </a:rPr>
                        <a:t>538</a:t>
                      </a:r>
                      <a:endParaRPr lang="en-US" sz="1200" b="1" i="0" u="none" strike="noStrike" dirty="0">
                        <a:solidFill>
                          <a:schemeClr val="tx1"/>
                        </a:solidFill>
                        <a:effectLst/>
                        <a:latin typeface="Sylfaen" panose="010A0502050306030303" pitchFamily="18" charset="0"/>
                      </a:endParaRPr>
                    </a:p>
                  </a:txBody>
                  <a:tcPr marL="6644" marR="6644" marT="6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282934">
                <a:tc>
                  <a:txBody>
                    <a:bodyPr/>
                    <a:lstStyle/>
                    <a:p>
                      <a:pPr algn="ctr" fontAlgn="ctr"/>
                      <a:r>
                        <a:rPr lang="en-US" sz="1200" b="1" i="0" u="none" strike="noStrike" dirty="0">
                          <a:solidFill>
                            <a:schemeClr val="tx1"/>
                          </a:solidFill>
                          <a:effectLst/>
                          <a:latin typeface="Sylfaen" panose="010A0502050306030303" pitchFamily="18" charset="0"/>
                        </a:rPr>
                        <a:t>7</a:t>
                      </a:r>
                    </a:p>
                  </a:txBody>
                  <a:tcPr marL="6644" marR="6644" marT="6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ka-GE" sz="1200" b="1" i="0" u="none" strike="noStrike" dirty="0">
                          <a:solidFill>
                            <a:schemeClr val="tx1"/>
                          </a:solidFill>
                          <a:effectLst/>
                          <a:latin typeface="Sylfaen" panose="010A0502050306030303" pitchFamily="18" charset="0"/>
                        </a:rPr>
                        <a:t>სარიტუალოს ერთჯერადი დახმარების თაობაზე</a:t>
                      </a:r>
                    </a:p>
                  </a:txBody>
                  <a:tcPr marL="6644" marR="6644" marT="6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a-GE" sz="1200" b="1" i="0" u="none" strike="noStrike" dirty="0" smtClean="0">
                          <a:solidFill>
                            <a:schemeClr val="tx1"/>
                          </a:solidFill>
                          <a:effectLst/>
                          <a:latin typeface="Sylfaen" panose="010A0502050306030303" pitchFamily="18" charset="0"/>
                        </a:rPr>
                        <a:t>1 060</a:t>
                      </a:r>
                      <a:endParaRPr lang="en-US" sz="1200" b="1" i="0" u="none" strike="noStrike" dirty="0">
                        <a:solidFill>
                          <a:schemeClr val="tx1"/>
                        </a:solidFill>
                        <a:effectLst/>
                        <a:latin typeface="Sylfaen" panose="010A0502050306030303" pitchFamily="18" charset="0"/>
                      </a:endParaRPr>
                    </a:p>
                  </a:txBody>
                  <a:tcPr marL="6644" marR="6644" marT="6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r h="282934">
                <a:tc>
                  <a:txBody>
                    <a:bodyPr/>
                    <a:lstStyle/>
                    <a:p>
                      <a:pPr algn="ctr" fontAlgn="ctr"/>
                      <a:r>
                        <a:rPr lang="en-US" sz="1200" b="1" i="0" u="none" strike="noStrike" dirty="0">
                          <a:solidFill>
                            <a:schemeClr val="tx1"/>
                          </a:solidFill>
                          <a:effectLst/>
                          <a:latin typeface="Sylfaen" panose="010A0502050306030303" pitchFamily="18" charset="0"/>
                        </a:rPr>
                        <a:t>8</a:t>
                      </a:r>
                    </a:p>
                  </a:txBody>
                  <a:tcPr marL="6644" marR="6644" marT="6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ka-GE" sz="1200" b="1" i="0" u="none" strike="noStrike" dirty="0">
                          <a:solidFill>
                            <a:schemeClr val="tx1"/>
                          </a:solidFill>
                          <a:effectLst/>
                          <a:latin typeface="Sylfaen" panose="010A0502050306030303" pitchFamily="18" charset="0"/>
                        </a:rPr>
                        <a:t>ერთიან ელ. ბაზაში ინფორმაციის დამატების შესახებ </a:t>
                      </a:r>
                    </a:p>
                  </a:txBody>
                  <a:tcPr marL="6644" marR="6644" marT="6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a-GE" sz="1200" b="1" i="0" u="none" strike="noStrike" dirty="0" smtClean="0">
                          <a:solidFill>
                            <a:schemeClr val="tx1"/>
                          </a:solidFill>
                          <a:effectLst/>
                          <a:latin typeface="Sylfaen" panose="010A0502050306030303" pitchFamily="18" charset="0"/>
                        </a:rPr>
                        <a:t>314</a:t>
                      </a:r>
                      <a:endParaRPr lang="en-US" sz="1200" b="1" i="0" u="none" strike="noStrike" dirty="0">
                        <a:solidFill>
                          <a:schemeClr val="tx1"/>
                        </a:solidFill>
                        <a:effectLst/>
                        <a:latin typeface="Sylfaen" panose="010A0502050306030303" pitchFamily="18" charset="0"/>
                      </a:endParaRPr>
                    </a:p>
                  </a:txBody>
                  <a:tcPr marL="6644" marR="6644" marT="6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8"/>
                  </a:ext>
                </a:extLst>
              </a:tr>
              <a:tr h="282934">
                <a:tc>
                  <a:txBody>
                    <a:bodyPr/>
                    <a:lstStyle/>
                    <a:p>
                      <a:pPr algn="ctr" fontAlgn="ctr"/>
                      <a:r>
                        <a:rPr lang="en-US" sz="1200" b="1" i="0" u="none" strike="noStrike" dirty="0">
                          <a:solidFill>
                            <a:schemeClr val="tx1"/>
                          </a:solidFill>
                          <a:effectLst/>
                          <a:latin typeface="Sylfaen" panose="010A0502050306030303" pitchFamily="18" charset="0"/>
                        </a:rPr>
                        <a:t>9</a:t>
                      </a:r>
                    </a:p>
                  </a:txBody>
                  <a:tcPr marL="6644" marR="6644" marT="6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ka-GE" sz="1200" b="1" i="0" u="none" strike="noStrike" dirty="0">
                          <a:solidFill>
                            <a:schemeClr val="tx1"/>
                          </a:solidFill>
                          <a:effectLst/>
                          <a:latin typeface="Sylfaen" panose="010A0502050306030303" pitchFamily="18" charset="0"/>
                        </a:rPr>
                        <a:t>ერთჯერადი მატერიალური დახმარება</a:t>
                      </a:r>
                    </a:p>
                  </a:txBody>
                  <a:tcPr marL="6644" marR="6644" marT="6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a-GE" sz="1200" b="1" i="0" u="none" strike="noStrike" dirty="0" smtClean="0">
                          <a:solidFill>
                            <a:schemeClr val="tx1"/>
                          </a:solidFill>
                          <a:effectLst/>
                          <a:latin typeface="Sylfaen" panose="010A0502050306030303" pitchFamily="18" charset="0"/>
                        </a:rPr>
                        <a:t>290</a:t>
                      </a:r>
                      <a:endParaRPr lang="en-US" sz="1200" b="1" i="0" u="none" strike="noStrike" dirty="0">
                        <a:solidFill>
                          <a:schemeClr val="tx1"/>
                        </a:solidFill>
                        <a:effectLst/>
                        <a:latin typeface="Sylfaen" panose="010A0502050306030303" pitchFamily="18" charset="0"/>
                      </a:endParaRPr>
                    </a:p>
                  </a:txBody>
                  <a:tcPr marL="6644" marR="6644" marT="6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9"/>
                  </a:ext>
                </a:extLst>
              </a:tr>
              <a:tr h="282934">
                <a:tc>
                  <a:txBody>
                    <a:bodyPr/>
                    <a:lstStyle/>
                    <a:p>
                      <a:pPr algn="ctr" fontAlgn="ctr"/>
                      <a:r>
                        <a:rPr lang="ka-GE" sz="1200" b="1" i="0" u="none" strike="noStrike" dirty="0" smtClean="0">
                          <a:solidFill>
                            <a:schemeClr val="tx1"/>
                          </a:solidFill>
                          <a:effectLst/>
                          <a:latin typeface="Sylfaen" panose="010A0502050306030303" pitchFamily="18" charset="0"/>
                        </a:rPr>
                        <a:t>10</a:t>
                      </a:r>
                      <a:endParaRPr lang="en-US" sz="1200" b="1" i="0" u="none" strike="noStrike" dirty="0">
                        <a:solidFill>
                          <a:schemeClr val="tx1"/>
                        </a:solidFill>
                        <a:effectLst/>
                        <a:latin typeface="Sylfaen" panose="010A0502050306030303" pitchFamily="18" charset="0"/>
                      </a:endParaRPr>
                    </a:p>
                  </a:txBody>
                  <a:tcPr marL="6644" marR="6644" marT="6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ka-GE" sz="1200" b="1" i="0" u="none" strike="noStrike" dirty="0">
                          <a:solidFill>
                            <a:schemeClr val="tx1"/>
                          </a:solidFill>
                          <a:effectLst/>
                          <a:latin typeface="Sylfaen" panose="010A0502050306030303" pitchFamily="18" charset="0"/>
                        </a:rPr>
                        <a:t>ვეტერანის დაკარგული საბუთის აღდგენა</a:t>
                      </a:r>
                    </a:p>
                  </a:txBody>
                  <a:tcPr marL="6644" marR="6644" marT="6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a-GE" sz="1200" b="1" i="0" u="none" strike="noStrike" dirty="0" smtClean="0">
                          <a:solidFill>
                            <a:schemeClr val="tx1"/>
                          </a:solidFill>
                          <a:effectLst/>
                          <a:latin typeface="Sylfaen" panose="010A0502050306030303" pitchFamily="18" charset="0"/>
                        </a:rPr>
                        <a:t>607</a:t>
                      </a:r>
                      <a:endParaRPr lang="en-US" sz="1200" b="1" i="0" u="none" strike="noStrike" dirty="0">
                        <a:solidFill>
                          <a:schemeClr val="tx1"/>
                        </a:solidFill>
                        <a:effectLst/>
                        <a:latin typeface="Sylfaen" panose="010A0502050306030303" pitchFamily="18" charset="0"/>
                      </a:endParaRPr>
                    </a:p>
                  </a:txBody>
                  <a:tcPr marL="6644" marR="6644" marT="6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0"/>
                  </a:ext>
                </a:extLst>
              </a:tr>
              <a:tr h="282934">
                <a:tc>
                  <a:txBody>
                    <a:bodyPr/>
                    <a:lstStyle/>
                    <a:p>
                      <a:pPr algn="ctr" fontAlgn="ctr"/>
                      <a:r>
                        <a:rPr lang="ka-GE" sz="1200" b="1" i="0" u="none" strike="noStrike" dirty="0" smtClean="0">
                          <a:solidFill>
                            <a:schemeClr val="tx1"/>
                          </a:solidFill>
                          <a:effectLst/>
                          <a:latin typeface="Sylfaen" panose="010A0502050306030303" pitchFamily="18" charset="0"/>
                        </a:rPr>
                        <a:t>11</a:t>
                      </a:r>
                      <a:endParaRPr lang="en-US" sz="1200" b="1" i="0" u="none" strike="noStrike" dirty="0">
                        <a:solidFill>
                          <a:schemeClr val="tx1"/>
                        </a:solidFill>
                        <a:effectLst/>
                        <a:latin typeface="Sylfaen" panose="010A0502050306030303" pitchFamily="18" charset="0"/>
                      </a:endParaRPr>
                    </a:p>
                  </a:txBody>
                  <a:tcPr marL="6644" marR="6644" marT="6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ka-GE" sz="1200" b="1" i="0" u="none" strike="noStrike" dirty="0">
                          <a:solidFill>
                            <a:schemeClr val="tx1"/>
                          </a:solidFill>
                          <a:effectLst/>
                          <a:latin typeface="Sylfaen" panose="010A0502050306030303" pitchFamily="18" charset="0"/>
                        </a:rPr>
                        <a:t>დამატებითი საბუთის დართვის შესახებ</a:t>
                      </a:r>
                    </a:p>
                  </a:txBody>
                  <a:tcPr marL="6644" marR="6644" marT="6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a-GE" sz="1200" b="1" i="0" u="none" strike="noStrike" dirty="0" smtClean="0">
                          <a:solidFill>
                            <a:schemeClr val="tx1"/>
                          </a:solidFill>
                          <a:effectLst/>
                          <a:latin typeface="Sylfaen" panose="010A0502050306030303" pitchFamily="18" charset="0"/>
                        </a:rPr>
                        <a:t>158</a:t>
                      </a:r>
                      <a:endParaRPr lang="en-US" sz="1200" b="1" i="0" u="none" strike="noStrike" dirty="0">
                        <a:solidFill>
                          <a:schemeClr val="tx1"/>
                        </a:solidFill>
                        <a:effectLst/>
                        <a:latin typeface="Sylfaen" panose="010A0502050306030303" pitchFamily="18" charset="0"/>
                      </a:endParaRPr>
                    </a:p>
                  </a:txBody>
                  <a:tcPr marL="6644" marR="6644" marT="6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1"/>
                  </a:ext>
                </a:extLst>
              </a:tr>
              <a:tr h="226643">
                <a:tc>
                  <a:txBody>
                    <a:bodyPr/>
                    <a:lstStyle/>
                    <a:p>
                      <a:pPr algn="ctr" fontAlgn="ctr"/>
                      <a:r>
                        <a:rPr lang="ka-GE" sz="1200" b="1" i="0" u="none" strike="noStrike" dirty="0" smtClean="0">
                          <a:solidFill>
                            <a:schemeClr val="tx1"/>
                          </a:solidFill>
                          <a:effectLst/>
                          <a:latin typeface="Sylfaen" panose="010A0502050306030303" pitchFamily="18" charset="0"/>
                        </a:rPr>
                        <a:t>12</a:t>
                      </a:r>
                      <a:endParaRPr lang="en-US" sz="1200" b="1" i="0" u="none" strike="noStrike" dirty="0">
                        <a:solidFill>
                          <a:schemeClr val="tx1"/>
                        </a:solidFill>
                        <a:effectLst/>
                        <a:latin typeface="Sylfaen" panose="010A0502050306030303" pitchFamily="18" charset="0"/>
                      </a:endParaRPr>
                    </a:p>
                  </a:txBody>
                  <a:tcPr marL="6644" marR="6644" marT="6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ka-GE" sz="1200" b="1" i="0" u="none" strike="noStrike" dirty="0">
                          <a:solidFill>
                            <a:schemeClr val="tx1"/>
                          </a:solidFill>
                          <a:effectLst/>
                          <a:latin typeface="Sylfaen" panose="010A0502050306030303" pitchFamily="18" charset="0"/>
                        </a:rPr>
                        <a:t>სხვა</a:t>
                      </a:r>
                    </a:p>
                  </a:txBody>
                  <a:tcPr marL="6644" marR="6644" marT="6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a-GE" sz="1200" b="1" i="0" u="none" strike="noStrike" dirty="0" smtClean="0">
                          <a:solidFill>
                            <a:schemeClr val="tx1"/>
                          </a:solidFill>
                          <a:effectLst/>
                          <a:latin typeface="Sylfaen" panose="010A0502050306030303" pitchFamily="18" charset="0"/>
                        </a:rPr>
                        <a:t>88</a:t>
                      </a:r>
                      <a:endParaRPr lang="en-US" sz="1200" b="1" i="0" u="none" strike="noStrike" dirty="0">
                        <a:solidFill>
                          <a:schemeClr val="tx1"/>
                        </a:solidFill>
                        <a:effectLst/>
                        <a:latin typeface="Sylfaen" panose="010A0502050306030303" pitchFamily="18" charset="0"/>
                      </a:endParaRPr>
                    </a:p>
                  </a:txBody>
                  <a:tcPr marL="6644" marR="6644" marT="6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4"/>
                  </a:ext>
                </a:extLst>
              </a:tr>
              <a:tr h="282934">
                <a:tc>
                  <a:txBody>
                    <a:bodyPr/>
                    <a:lstStyle/>
                    <a:p>
                      <a:pPr algn="ctr" fontAlgn="ctr"/>
                      <a:r>
                        <a:rPr lang="en-US" sz="1200" b="1" i="0" u="none" strike="noStrike" dirty="0">
                          <a:solidFill>
                            <a:schemeClr val="tx1"/>
                          </a:solidFill>
                          <a:effectLst/>
                          <a:latin typeface="Sylfaen" panose="010A0502050306030303" pitchFamily="18" charset="0"/>
                        </a:rPr>
                        <a:t> </a:t>
                      </a:r>
                    </a:p>
                  </a:txBody>
                  <a:tcPr marL="6644" marR="6644" marT="6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ka-GE" sz="1200" b="1" i="0" u="none" strike="noStrike" dirty="0">
                          <a:solidFill>
                            <a:schemeClr val="tx1"/>
                          </a:solidFill>
                          <a:effectLst/>
                          <a:latin typeface="Sylfaen" panose="010A0502050306030303" pitchFamily="18" charset="0"/>
                        </a:rPr>
                        <a:t>ჯამი</a:t>
                      </a:r>
                    </a:p>
                  </a:txBody>
                  <a:tcPr marL="6644" marR="6644" marT="6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a-GE" sz="1200" b="1" i="0" u="none" strike="noStrike" dirty="0" smtClean="0">
                          <a:solidFill>
                            <a:schemeClr val="tx1"/>
                          </a:solidFill>
                          <a:effectLst/>
                          <a:latin typeface="Sylfaen" panose="010A0502050306030303" pitchFamily="18" charset="0"/>
                        </a:rPr>
                        <a:t>7 658</a:t>
                      </a:r>
                      <a:endParaRPr lang="en-US" sz="1200" b="1" i="0" u="none" strike="noStrike" dirty="0">
                        <a:solidFill>
                          <a:schemeClr val="tx1"/>
                        </a:solidFill>
                        <a:effectLst/>
                        <a:latin typeface="Sylfaen" panose="010A0502050306030303" pitchFamily="18" charset="0"/>
                      </a:endParaRPr>
                    </a:p>
                  </a:txBody>
                  <a:tcPr marL="6644" marR="6644" marT="6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5"/>
                  </a:ext>
                </a:extLst>
              </a:tr>
            </a:tbl>
          </a:graphicData>
        </a:graphic>
      </p:graphicFrame>
      <p:sp>
        <p:nvSpPr>
          <p:cNvPr id="5" name="Номер слайда 6"/>
          <p:cNvSpPr txBox="1">
            <a:spLocks/>
          </p:cNvSpPr>
          <p:nvPr/>
        </p:nvSpPr>
        <p:spPr>
          <a:xfrm>
            <a:off x="8077200" y="6492957"/>
            <a:ext cx="1066800" cy="329184"/>
          </a:xfrm>
          <a:prstGeom prst="rect">
            <a:avLst/>
          </a:prstGeom>
        </p:spPr>
        <p:txBody>
          <a:bodyPr vert="horz" lIns="91440" tIns="45720" rIns="91440" bIns="45720" rtlCol="0" anchor="ctr"/>
          <a:lstStyle>
            <a:defPPr>
              <a:defRPr lang="en-US"/>
            </a:defPPr>
            <a:lvl1pPr marL="0" algn="l" defTabSz="914400" rtl="0" eaLnBrk="1" latinLnBrk="0" hangingPunct="1">
              <a:defRPr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200" b="0" dirty="0" smtClean="0">
                <a:solidFill>
                  <a:schemeClr val="tx1"/>
                </a:solidFill>
              </a:rPr>
              <a:t>1</a:t>
            </a:r>
            <a:r>
              <a:rPr lang="ka-GE" sz="1200" b="0" dirty="0">
                <a:solidFill>
                  <a:schemeClr val="tx1"/>
                </a:solidFill>
              </a:rPr>
              <a:t>5</a:t>
            </a:r>
            <a:endParaRPr lang="en-US" sz="1200" b="0" dirty="0">
              <a:solidFill>
                <a:schemeClr val="tx1"/>
              </a:solidFill>
            </a:endParaRPr>
          </a:p>
        </p:txBody>
      </p:sp>
    </p:spTree>
    <p:extLst>
      <p:ext uri="{BB962C8B-B14F-4D97-AF65-F5344CB8AC3E}">
        <p14:creationId xmlns:p14="http://schemas.microsoft.com/office/powerpoint/2010/main" val="354745461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370541"/>
            <a:ext cx="9144000" cy="6451600"/>
          </a:xfrm>
        </p:spPr>
        <p:txBody>
          <a:bodyPr>
            <a:normAutofit/>
          </a:bodyPr>
          <a:lstStyle/>
          <a:p>
            <a:pPr marL="0" lvl="0" indent="0" algn="ctr">
              <a:buNone/>
            </a:pPr>
            <a:r>
              <a:rPr lang="ka-GE" sz="1400" b="1" dirty="0" smtClean="0">
                <a:latin typeface="Sylfaen" panose="010A0502050306030303" pitchFamily="18" charset="0"/>
              </a:rPr>
              <a:t>გაფორმებული მემორანდუმები</a:t>
            </a:r>
          </a:p>
          <a:p>
            <a:pPr marL="0" lvl="0" indent="0" algn="ctr">
              <a:buNone/>
            </a:pPr>
            <a:endParaRPr lang="en-US" sz="1400" b="1" dirty="0" smtClean="0">
              <a:latin typeface="Sylfaen" panose="010A0502050306030303" pitchFamily="18" charset="0"/>
            </a:endParaRPr>
          </a:p>
          <a:p>
            <a:pPr algn="just">
              <a:lnSpc>
                <a:spcPct val="150000"/>
              </a:lnSpc>
            </a:pPr>
            <a:r>
              <a:rPr lang="en-US" sz="1200" dirty="0" err="1" smtClean="0">
                <a:latin typeface="Sylfaen" panose="010A0502050306030303" pitchFamily="18" charset="0"/>
              </a:rPr>
              <a:t>ვეტერანების</a:t>
            </a:r>
            <a:r>
              <a:rPr lang="en-US" sz="1200" dirty="0" smtClean="0">
                <a:latin typeface="Sylfaen" panose="010A0502050306030303" pitchFamily="18" charset="0"/>
              </a:rPr>
              <a:t> </a:t>
            </a:r>
            <a:r>
              <a:rPr lang="en-US" sz="1200" dirty="0" err="1">
                <a:latin typeface="Sylfaen" panose="010A0502050306030303" pitchFamily="18" charset="0"/>
              </a:rPr>
              <a:t>საქმეთა</a:t>
            </a:r>
            <a:r>
              <a:rPr lang="en-US" sz="1200" dirty="0">
                <a:latin typeface="Sylfaen" panose="010A0502050306030303" pitchFamily="18" charset="0"/>
              </a:rPr>
              <a:t> </a:t>
            </a:r>
            <a:r>
              <a:rPr lang="en-US" sz="1200" dirty="0" err="1">
                <a:latin typeface="Sylfaen" panose="010A0502050306030303" pitchFamily="18" charset="0"/>
              </a:rPr>
              <a:t>სახელმწიფო</a:t>
            </a:r>
            <a:r>
              <a:rPr lang="en-US" sz="1200" dirty="0">
                <a:latin typeface="Sylfaen" panose="010A0502050306030303" pitchFamily="18" charset="0"/>
              </a:rPr>
              <a:t> </a:t>
            </a:r>
            <a:r>
              <a:rPr lang="en-US" sz="1200" dirty="0" err="1">
                <a:latin typeface="Sylfaen" panose="010A0502050306030303" pitchFamily="18" charset="0"/>
              </a:rPr>
              <a:t>სამსახურსა</a:t>
            </a:r>
            <a:r>
              <a:rPr lang="en-US" sz="1200" dirty="0">
                <a:latin typeface="Sylfaen" panose="010A0502050306030303" pitchFamily="18" charset="0"/>
              </a:rPr>
              <a:t> </a:t>
            </a:r>
            <a:r>
              <a:rPr lang="en-US" sz="1200" dirty="0" err="1" smtClean="0">
                <a:latin typeface="Sylfaen" panose="010A0502050306030303" pitchFamily="18" charset="0"/>
              </a:rPr>
              <a:t>და</a:t>
            </a:r>
            <a:r>
              <a:rPr lang="ka-GE" sz="1200" dirty="0">
                <a:latin typeface="Sylfaen" panose="010A0502050306030303" pitchFamily="18" charset="0"/>
              </a:rPr>
              <a:t> </a:t>
            </a:r>
            <a:r>
              <a:rPr lang="en-US" sz="1200" dirty="0" err="1"/>
              <a:t>აკადემიკოს</a:t>
            </a:r>
            <a:r>
              <a:rPr lang="en-US" sz="1200" dirty="0"/>
              <a:t> </a:t>
            </a:r>
            <a:r>
              <a:rPr lang="en-US" sz="1200" dirty="0" err="1"/>
              <a:t>გ.ჩაფიძის</a:t>
            </a:r>
            <a:r>
              <a:rPr lang="en-US" sz="1200" dirty="0"/>
              <a:t> </a:t>
            </a:r>
            <a:r>
              <a:rPr lang="en-US" sz="1200" dirty="0" err="1"/>
              <a:t>სახელობის</a:t>
            </a:r>
            <a:r>
              <a:rPr lang="en-US" sz="1200" dirty="0"/>
              <a:t> </a:t>
            </a:r>
            <a:r>
              <a:rPr lang="en-US" sz="1200" dirty="0" err="1"/>
              <a:t>გადაუდებელი</a:t>
            </a:r>
            <a:r>
              <a:rPr lang="en-US" sz="1200" dirty="0"/>
              <a:t> </a:t>
            </a:r>
            <a:r>
              <a:rPr lang="en-US" sz="1200" dirty="0" err="1"/>
              <a:t>კარდიოლოგიის</a:t>
            </a:r>
            <a:r>
              <a:rPr lang="en-US" sz="1200" dirty="0"/>
              <a:t> </a:t>
            </a:r>
            <a:r>
              <a:rPr lang="en-US" sz="1200" dirty="0" err="1"/>
              <a:t>ცენტრს</a:t>
            </a:r>
            <a:r>
              <a:rPr lang="en-US" sz="1200" dirty="0"/>
              <a:t> </a:t>
            </a:r>
            <a:r>
              <a:rPr lang="en-US" sz="1200" dirty="0" err="1"/>
              <a:t>შორის</a:t>
            </a:r>
            <a:r>
              <a:rPr lang="en-US" sz="1200" dirty="0"/>
              <a:t> </a:t>
            </a:r>
            <a:r>
              <a:rPr lang="en-US" sz="1200" dirty="0" err="1" smtClean="0">
                <a:latin typeface="Sylfaen" panose="010A0502050306030303" pitchFamily="18" charset="0"/>
              </a:rPr>
              <a:t>ურთიერთთანამშრომლობის</a:t>
            </a:r>
            <a:r>
              <a:rPr lang="en-US" sz="1200" dirty="0" smtClean="0">
                <a:latin typeface="Sylfaen" panose="010A0502050306030303" pitchFamily="18" charset="0"/>
              </a:rPr>
              <a:t> </a:t>
            </a:r>
            <a:r>
              <a:rPr lang="en-US" sz="1200" dirty="0" err="1" smtClean="0">
                <a:latin typeface="Sylfaen" panose="010A0502050306030303" pitchFamily="18" charset="0"/>
              </a:rPr>
              <a:t>მემორანდუმი</a:t>
            </a:r>
            <a:r>
              <a:rPr lang="ka-GE" sz="1200" dirty="0" smtClean="0">
                <a:latin typeface="Sylfaen" panose="010A0502050306030303" pitchFamily="18" charset="0"/>
              </a:rPr>
              <a:t> გაფორმდა.</a:t>
            </a:r>
          </a:p>
          <a:p>
            <a:pPr marL="0" lvl="0" indent="0" algn="just">
              <a:lnSpc>
                <a:spcPct val="150000"/>
              </a:lnSpc>
              <a:buNone/>
            </a:pPr>
            <a:endParaRPr lang="en-US" sz="1200" dirty="0">
              <a:latin typeface="Sylfaen" panose="010A0502050306030303" pitchFamily="18" charset="0"/>
            </a:endParaRPr>
          </a:p>
          <a:p>
            <a:pPr algn="just">
              <a:lnSpc>
                <a:spcPct val="150000"/>
              </a:lnSpc>
            </a:pPr>
            <a:r>
              <a:rPr lang="en-US" sz="1200" dirty="0" err="1" smtClean="0">
                <a:latin typeface="Sylfaen" panose="010A0502050306030303" pitchFamily="18" charset="0"/>
              </a:rPr>
              <a:t>ვეტერანების</a:t>
            </a:r>
            <a:r>
              <a:rPr lang="en-US" sz="1200" dirty="0" smtClean="0">
                <a:latin typeface="Sylfaen" panose="010A0502050306030303" pitchFamily="18" charset="0"/>
              </a:rPr>
              <a:t> </a:t>
            </a:r>
            <a:r>
              <a:rPr lang="en-US" sz="1200" dirty="0" err="1">
                <a:latin typeface="Sylfaen" panose="010A0502050306030303" pitchFamily="18" charset="0"/>
              </a:rPr>
              <a:t>საქმეთა</a:t>
            </a:r>
            <a:r>
              <a:rPr lang="en-US" sz="1200" dirty="0">
                <a:latin typeface="Sylfaen" panose="010A0502050306030303" pitchFamily="18" charset="0"/>
              </a:rPr>
              <a:t> </a:t>
            </a:r>
            <a:r>
              <a:rPr lang="en-US" sz="1200" dirty="0" err="1">
                <a:latin typeface="Sylfaen" panose="010A0502050306030303" pitchFamily="18" charset="0"/>
              </a:rPr>
              <a:t>სახელმწიფო</a:t>
            </a:r>
            <a:r>
              <a:rPr lang="en-US" sz="1200" dirty="0">
                <a:latin typeface="Sylfaen" panose="010A0502050306030303" pitchFamily="18" charset="0"/>
              </a:rPr>
              <a:t> </a:t>
            </a:r>
            <a:r>
              <a:rPr lang="en-US" sz="1200" dirty="0" err="1" smtClean="0">
                <a:latin typeface="Sylfaen" panose="010A0502050306030303" pitchFamily="18" charset="0"/>
              </a:rPr>
              <a:t>სამსახურ</a:t>
            </a:r>
            <a:r>
              <a:rPr lang="ka-GE" sz="1200" dirty="0" smtClean="0">
                <a:latin typeface="Sylfaen" panose="010A0502050306030303" pitchFamily="18" charset="0"/>
              </a:rPr>
              <a:t>სა და</a:t>
            </a:r>
            <a:r>
              <a:rPr lang="en-US" sz="1200" dirty="0" smtClean="0">
                <a:latin typeface="Sylfaen" panose="010A0502050306030303" pitchFamily="18" charset="0"/>
              </a:rPr>
              <a:t> </a:t>
            </a:r>
            <a:r>
              <a:rPr lang="en-US" sz="1200" dirty="0" err="1"/>
              <a:t>შპს</a:t>
            </a:r>
            <a:r>
              <a:rPr lang="en-US" sz="1200" dirty="0"/>
              <a:t> „</a:t>
            </a:r>
            <a:r>
              <a:rPr lang="en-US" sz="1200" dirty="0" err="1"/>
              <a:t>მალხაზ</a:t>
            </a:r>
            <a:r>
              <a:rPr lang="en-US" sz="1200" dirty="0"/>
              <a:t> </a:t>
            </a:r>
            <a:r>
              <a:rPr lang="en-US" sz="1200" dirty="0" err="1"/>
              <a:t>კაციაშვილის</a:t>
            </a:r>
            <a:r>
              <a:rPr lang="en-US" sz="1200" dirty="0"/>
              <a:t> </a:t>
            </a:r>
            <a:r>
              <a:rPr lang="en-US" sz="1200" dirty="0" err="1"/>
              <a:t>მრავალპროფილურ</a:t>
            </a:r>
            <a:r>
              <a:rPr lang="en-US" sz="1200" dirty="0"/>
              <a:t> </a:t>
            </a:r>
            <a:r>
              <a:rPr lang="en-US" sz="1200" dirty="0" err="1"/>
              <a:t>გადაუდებელი</a:t>
            </a:r>
            <a:r>
              <a:rPr lang="en-US" sz="1200" dirty="0"/>
              <a:t> </a:t>
            </a:r>
            <a:r>
              <a:rPr lang="en-US" sz="1200" dirty="0" err="1"/>
              <a:t>დახმარების</a:t>
            </a:r>
            <a:r>
              <a:rPr lang="en-US" sz="1200" dirty="0"/>
              <a:t> </a:t>
            </a:r>
            <a:r>
              <a:rPr lang="en-US" sz="1200" dirty="0" err="1"/>
              <a:t>ცენტრს</a:t>
            </a:r>
            <a:r>
              <a:rPr lang="en-US" sz="1200" dirty="0"/>
              <a:t>“ </a:t>
            </a:r>
            <a:r>
              <a:rPr lang="ka-GE" sz="1200" dirty="0" smtClean="0">
                <a:latin typeface="Sylfaen" panose="010A0502050306030303" pitchFamily="18" charset="0"/>
              </a:rPr>
              <a:t>შორის </a:t>
            </a:r>
            <a:r>
              <a:rPr lang="en-US" sz="1200" dirty="0" err="1" smtClean="0">
                <a:latin typeface="Sylfaen" panose="010A0502050306030303" pitchFamily="18" charset="0"/>
              </a:rPr>
              <a:t>ურთიერთთანამშრომლობის</a:t>
            </a:r>
            <a:r>
              <a:rPr lang="en-US" sz="1200" dirty="0" smtClean="0">
                <a:latin typeface="Sylfaen" panose="010A0502050306030303" pitchFamily="18" charset="0"/>
              </a:rPr>
              <a:t> </a:t>
            </a:r>
            <a:r>
              <a:rPr lang="en-US" sz="1200" dirty="0" err="1">
                <a:latin typeface="Sylfaen" panose="010A0502050306030303" pitchFamily="18" charset="0"/>
              </a:rPr>
              <a:t>მემორანდუმი</a:t>
            </a:r>
            <a:r>
              <a:rPr lang="en-US" sz="1200" dirty="0">
                <a:latin typeface="Sylfaen" panose="010A0502050306030303" pitchFamily="18" charset="0"/>
              </a:rPr>
              <a:t> </a:t>
            </a:r>
            <a:r>
              <a:rPr lang="en-US" sz="1200" dirty="0" err="1" smtClean="0">
                <a:latin typeface="Sylfaen" panose="010A0502050306030303" pitchFamily="18" charset="0"/>
              </a:rPr>
              <a:t>გააფორმ</a:t>
            </a:r>
            <a:r>
              <a:rPr lang="ka-GE" sz="1200" dirty="0" smtClean="0">
                <a:latin typeface="Sylfaen" panose="010A0502050306030303" pitchFamily="18" charset="0"/>
              </a:rPr>
              <a:t>და.</a:t>
            </a:r>
          </a:p>
          <a:p>
            <a:pPr marL="0" indent="0" algn="just">
              <a:lnSpc>
                <a:spcPct val="150000"/>
              </a:lnSpc>
              <a:buNone/>
            </a:pPr>
            <a:endParaRPr lang="en-US" sz="1200" dirty="0">
              <a:latin typeface="Sylfaen" panose="010A0502050306030303" pitchFamily="18" charset="0"/>
            </a:endParaRPr>
          </a:p>
          <a:p>
            <a:pPr lvl="0" algn="just">
              <a:lnSpc>
                <a:spcPct val="150000"/>
              </a:lnSpc>
            </a:pPr>
            <a:r>
              <a:rPr lang="en-US" sz="1200" dirty="0" err="1" smtClean="0">
                <a:latin typeface="Sylfaen" panose="010A0502050306030303" pitchFamily="18" charset="0"/>
              </a:rPr>
              <a:t>ვეტერანების</a:t>
            </a:r>
            <a:r>
              <a:rPr lang="en-US" sz="1200" dirty="0" smtClean="0">
                <a:latin typeface="Sylfaen" panose="010A0502050306030303" pitchFamily="18" charset="0"/>
              </a:rPr>
              <a:t> </a:t>
            </a:r>
            <a:r>
              <a:rPr lang="en-US" sz="1200" dirty="0" err="1">
                <a:latin typeface="Sylfaen" panose="010A0502050306030303" pitchFamily="18" charset="0"/>
              </a:rPr>
              <a:t>საქმეთა</a:t>
            </a:r>
            <a:r>
              <a:rPr lang="en-US" sz="1200" dirty="0">
                <a:latin typeface="Sylfaen" panose="010A0502050306030303" pitchFamily="18" charset="0"/>
              </a:rPr>
              <a:t> </a:t>
            </a:r>
            <a:r>
              <a:rPr lang="en-US" sz="1200" dirty="0" err="1">
                <a:latin typeface="Sylfaen" panose="010A0502050306030303" pitchFamily="18" charset="0"/>
              </a:rPr>
              <a:t>სახელმწიფო</a:t>
            </a:r>
            <a:r>
              <a:rPr lang="en-US" sz="1200" dirty="0">
                <a:latin typeface="Sylfaen" panose="010A0502050306030303" pitchFamily="18" charset="0"/>
              </a:rPr>
              <a:t> </a:t>
            </a:r>
            <a:r>
              <a:rPr lang="en-US" sz="1200" dirty="0" err="1">
                <a:latin typeface="Sylfaen" panose="010A0502050306030303" pitchFamily="18" charset="0"/>
              </a:rPr>
              <a:t>სამსახურსა</a:t>
            </a:r>
            <a:r>
              <a:rPr lang="en-US" sz="1200" dirty="0">
                <a:latin typeface="Sylfaen" panose="010A0502050306030303" pitchFamily="18" charset="0"/>
              </a:rPr>
              <a:t> </a:t>
            </a:r>
            <a:r>
              <a:rPr lang="en-US" sz="1200" dirty="0" err="1">
                <a:latin typeface="Sylfaen" panose="010A0502050306030303" pitchFamily="18" charset="0"/>
              </a:rPr>
              <a:t>და</a:t>
            </a:r>
            <a:r>
              <a:rPr lang="en-US" sz="1200" dirty="0">
                <a:latin typeface="Sylfaen" panose="010A0502050306030303" pitchFamily="18" charset="0"/>
              </a:rPr>
              <a:t> </a:t>
            </a:r>
            <a:r>
              <a:rPr lang="en-US" sz="1200" dirty="0" err="1"/>
              <a:t>ინდ</a:t>
            </a:r>
            <a:r>
              <a:rPr lang="ka-GE" sz="1200" dirty="0"/>
              <a:t>. </a:t>
            </a:r>
            <a:r>
              <a:rPr lang="en-US" sz="1200" dirty="0" err="1"/>
              <a:t>მეწარმე</a:t>
            </a:r>
            <a:r>
              <a:rPr lang="ka-GE" sz="1200" dirty="0"/>
              <a:t>, </a:t>
            </a:r>
            <a:r>
              <a:rPr lang="en-US" sz="1200" dirty="0" err="1"/>
              <a:t>ექიმ</a:t>
            </a:r>
            <a:r>
              <a:rPr lang="en-US" sz="1200" dirty="0"/>
              <a:t> </a:t>
            </a:r>
            <a:r>
              <a:rPr lang="en-US" sz="1200" dirty="0" err="1"/>
              <a:t>ვენეროლოგ</a:t>
            </a:r>
            <a:r>
              <a:rPr lang="en-US" sz="1200" dirty="0"/>
              <a:t> - </a:t>
            </a:r>
            <a:r>
              <a:rPr lang="en-US" sz="1200" dirty="0" err="1"/>
              <a:t>დერმატოლოგ</a:t>
            </a:r>
            <a:r>
              <a:rPr lang="en-US" sz="1200" dirty="0"/>
              <a:t>, </a:t>
            </a:r>
            <a:r>
              <a:rPr lang="en-US" sz="1200" dirty="0" err="1"/>
              <a:t>გიორგი</a:t>
            </a:r>
            <a:r>
              <a:rPr lang="en-US" sz="1200" dirty="0"/>
              <a:t> </a:t>
            </a:r>
            <a:r>
              <a:rPr lang="en-US" sz="1200" dirty="0" err="1" smtClean="0"/>
              <a:t>ტიჟოევ</a:t>
            </a:r>
            <a:r>
              <a:rPr lang="ka-GE" sz="1200" dirty="0" smtClean="0"/>
              <a:t>ს </a:t>
            </a:r>
            <a:r>
              <a:rPr lang="en-US" sz="1200" dirty="0" err="1" smtClean="0"/>
              <a:t>შორის</a:t>
            </a:r>
            <a:r>
              <a:rPr lang="ka-GE" sz="1200" dirty="0" smtClean="0"/>
              <a:t> </a:t>
            </a:r>
            <a:r>
              <a:rPr lang="en-US" sz="1200" dirty="0" err="1" smtClean="0">
                <a:latin typeface="Sylfaen" panose="010A0502050306030303" pitchFamily="18" charset="0"/>
              </a:rPr>
              <a:t>ურთიერთთანამშრომლობის</a:t>
            </a:r>
            <a:r>
              <a:rPr lang="en-US" sz="1200" dirty="0" smtClean="0">
                <a:latin typeface="Sylfaen" panose="010A0502050306030303" pitchFamily="18" charset="0"/>
              </a:rPr>
              <a:t> </a:t>
            </a:r>
            <a:r>
              <a:rPr lang="en-US" sz="1200" dirty="0" err="1">
                <a:latin typeface="Sylfaen" panose="010A0502050306030303" pitchFamily="18" charset="0"/>
              </a:rPr>
              <a:t>მემორანდუმი</a:t>
            </a:r>
            <a:r>
              <a:rPr lang="en-US" sz="1200" dirty="0">
                <a:latin typeface="Sylfaen" panose="010A0502050306030303" pitchFamily="18" charset="0"/>
              </a:rPr>
              <a:t> </a:t>
            </a:r>
            <a:r>
              <a:rPr lang="en-US" sz="1200" dirty="0" err="1" smtClean="0">
                <a:latin typeface="Sylfaen" panose="010A0502050306030303" pitchFamily="18" charset="0"/>
              </a:rPr>
              <a:t>გაფორმდა</a:t>
            </a:r>
            <a:r>
              <a:rPr lang="en-US" sz="1200" dirty="0" smtClean="0">
                <a:latin typeface="Sylfaen" panose="010A0502050306030303" pitchFamily="18" charset="0"/>
              </a:rPr>
              <a:t>.</a:t>
            </a:r>
            <a:r>
              <a:rPr lang="ka-GE" sz="1200" dirty="0" smtClean="0">
                <a:latin typeface="Sylfaen" panose="010A0502050306030303" pitchFamily="18" charset="0"/>
              </a:rPr>
              <a:t>                                                                </a:t>
            </a:r>
            <a:r>
              <a:rPr lang="en-US" sz="1200" dirty="0">
                <a:latin typeface="Sylfaen" panose="010A0502050306030303" pitchFamily="18" charset="0"/>
              </a:rPr>
              <a:t> </a:t>
            </a:r>
            <a:endParaRPr lang="ka-GE" sz="1200" dirty="0" smtClean="0">
              <a:latin typeface="Sylfaen" panose="010A0502050306030303" pitchFamily="18" charset="0"/>
            </a:endParaRPr>
          </a:p>
          <a:p>
            <a:pPr lvl="0" algn="just">
              <a:lnSpc>
                <a:spcPct val="150000"/>
              </a:lnSpc>
            </a:pPr>
            <a:endParaRPr lang="en-US" sz="1200" dirty="0" smtClean="0">
              <a:latin typeface="Sylfaen" panose="010A0502050306030303" pitchFamily="18" charset="0"/>
            </a:endParaRPr>
          </a:p>
          <a:p>
            <a:pPr lvl="0" algn="just">
              <a:lnSpc>
                <a:spcPct val="150000"/>
              </a:lnSpc>
            </a:pPr>
            <a:r>
              <a:rPr lang="en-US" sz="1200" dirty="0" err="1" smtClean="0">
                <a:latin typeface="Sylfaen" panose="010A0502050306030303" pitchFamily="18" charset="0"/>
              </a:rPr>
              <a:t>ვეტერანების</a:t>
            </a:r>
            <a:r>
              <a:rPr lang="en-US" sz="1200" dirty="0" smtClean="0">
                <a:latin typeface="Sylfaen" panose="010A0502050306030303" pitchFamily="18" charset="0"/>
              </a:rPr>
              <a:t> </a:t>
            </a:r>
            <a:r>
              <a:rPr lang="en-US" sz="1200" dirty="0" err="1">
                <a:latin typeface="Sylfaen" panose="010A0502050306030303" pitchFamily="18" charset="0"/>
              </a:rPr>
              <a:t>საქმეთა</a:t>
            </a:r>
            <a:r>
              <a:rPr lang="en-US" sz="1200" dirty="0">
                <a:latin typeface="Sylfaen" panose="010A0502050306030303" pitchFamily="18" charset="0"/>
              </a:rPr>
              <a:t> </a:t>
            </a:r>
            <a:r>
              <a:rPr lang="en-US" sz="1200" dirty="0" err="1">
                <a:latin typeface="Sylfaen" panose="010A0502050306030303" pitchFamily="18" charset="0"/>
              </a:rPr>
              <a:t>სახელმწიფო</a:t>
            </a:r>
            <a:r>
              <a:rPr lang="en-US" sz="1200" dirty="0">
                <a:latin typeface="Sylfaen" panose="010A0502050306030303" pitchFamily="18" charset="0"/>
              </a:rPr>
              <a:t> </a:t>
            </a:r>
            <a:r>
              <a:rPr lang="en-US" sz="1200" dirty="0" err="1" smtClean="0">
                <a:latin typeface="Sylfaen" panose="010A0502050306030303" pitchFamily="18" charset="0"/>
              </a:rPr>
              <a:t>სამსახურსა</a:t>
            </a:r>
            <a:r>
              <a:rPr lang="ka-GE" sz="1200" dirty="0">
                <a:latin typeface="Sylfaen" panose="010A0502050306030303" pitchFamily="18" charset="0"/>
              </a:rPr>
              <a:t> </a:t>
            </a:r>
            <a:r>
              <a:rPr lang="en-US" sz="1200" dirty="0" err="1" smtClean="0">
                <a:latin typeface="Sylfaen" panose="010A0502050306030303" pitchFamily="18" charset="0"/>
              </a:rPr>
              <a:t>და</a:t>
            </a:r>
            <a:r>
              <a:rPr lang="ka-GE" sz="1200" dirty="0" smtClean="0">
                <a:latin typeface="Sylfaen" panose="010A0502050306030303" pitchFamily="18" charset="0"/>
              </a:rPr>
              <a:t> </a:t>
            </a:r>
            <a:r>
              <a:rPr lang="en-US" sz="1200" dirty="0"/>
              <a:t>ა(ა)</a:t>
            </a:r>
            <a:r>
              <a:rPr lang="en-US" sz="1200" dirty="0" err="1"/>
              <a:t>იპ</a:t>
            </a:r>
            <a:r>
              <a:rPr lang="en-US" sz="1200" dirty="0"/>
              <a:t> ,,</a:t>
            </a:r>
            <a:r>
              <a:rPr lang="en-US" sz="1200" dirty="0" err="1"/>
              <a:t>ობოლ</a:t>
            </a:r>
            <a:r>
              <a:rPr lang="en-US" sz="1200" dirty="0"/>
              <a:t> </a:t>
            </a:r>
            <a:r>
              <a:rPr lang="en-US" sz="1200" dirty="0" err="1"/>
              <a:t>ბავშვთა</a:t>
            </a:r>
            <a:r>
              <a:rPr lang="en-US" sz="1200" dirty="0"/>
              <a:t> </a:t>
            </a:r>
            <a:r>
              <a:rPr lang="en-US" sz="1200" dirty="0" err="1"/>
              <a:t>დახმარების</a:t>
            </a:r>
            <a:r>
              <a:rPr lang="en-US" sz="1200" dirty="0"/>
              <a:t> </a:t>
            </a:r>
            <a:r>
              <a:rPr lang="en-US" sz="1200" dirty="0" err="1"/>
              <a:t>ახალგაზრდულ</a:t>
            </a:r>
            <a:r>
              <a:rPr lang="en-US" sz="1200" dirty="0"/>
              <a:t> </a:t>
            </a:r>
            <a:r>
              <a:rPr lang="en-US" sz="1200" dirty="0" err="1"/>
              <a:t>ფონდს</a:t>
            </a:r>
            <a:r>
              <a:rPr lang="en-US" sz="1200" dirty="0"/>
              <a:t>“</a:t>
            </a:r>
            <a:r>
              <a:rPr lang="en-US" sz="1200" dirty="0" smtClean="0"/>
              <a:t>’ </a:t>
            </a:r>
            <a:r>
              <a:rPr lang="en-US" sz="1200" dirty="0" err="1"/>
              <a:t>შორის</a:t>
            </a:r>
            <a:r>
              <a:rPr lang="en-US" sz="1200" dirty="0"/>
              <a:t> </a:t>
            </a:r>
            <a:r>
              <a:rPr lang="en-US" sz="1200" dirty="0" err="1" smtClean="0">
                <a:latin typeface="Sylfaen" panose="010A0502050306030303" pitchFamily="18" charset="0"/>
              </a:rPr>
              <a:t>ურთიერთთანამშრომლობის</a:t>
            </a:r>
            <a:r>
              <a:rPr lang="en-US" sz="1200" dirty="0" smtClean="0">
                <a:latin typeface="Sylfaen" panose="010A0502050306030303" pitchFamily="18" charset="0"/>
              </a:rPr>
              <a:t> </a:t>
            </a:r>
            <a:r>
              <a:rPr lang="ka-GE" sz="1200" dirty="0">
                <a:latin typeface="Sylfaen" panose="010A0502050306030303" pitchFamily="18" charset="0"/>
              </a:rPr>
              <a:t>მემორანდუმი </a:t>
            </a:r>
            <a:r>
              <a:rPr lang="en-US" sz="1200" dirty="0" err="1">
                <a:latin typeface="Sylfaen" panose="010A0502050306030303" pitchFamily="18" charset="0"/>
              </a:rPr>
              <a:t>გაფორმდა</a:t>
            </a:r>
            <a:r>
              <a:rPr lang="en-US" sz="1200" dirty="0">
                <a:latin typeface="Sylfaen" panose="010A0502050306030303" pitchFamily="18" charset="0"/>
              </a:rPr>
              <a:t>. </a:t>
            </a:r>
            <a:endParaRPr lang="ka-GE" sz="1200" dirty="0">
              <a:latin typeface="Sylfaen" panose="010A0502050306030303" pitchFamily="18" charset="0"/>
            </a:endParaRPr>
          </a:p>
          <a:p>
            <a:pPr marL="0" lvl="0" indent="0" algn="just">
              <a:lnSpc>
                <a:spcPct val="150000"/>
              </a:lnSpc>
              <a:buNone/>
            </a:pPr>
            <a:endParaRPr lang="ka-GE" sz="1200" dirty="0" smtClean="0">
              <a:latin typeface="Sylfaen" panose="010A0502050306030303" pitchFamily="18" charset="0"/>
            </a:endParaRPr>
          </a:p>
          <a:p>
            <a:pPr algn="just" fontAlgn="base">
              <a:lnSpc>
                <a:spcPct val="150000"/>
              </a:lnSpc>
            </a:pPr>
            <a:r>
              <a:rPr lang="en-US" sz="1200" dirty="0" err="1">
                <a:latin typeface="Sylfaen" panose="010A0502050306030303" pitchFamily="18" charset="0"/>
              </a:rPr>
              <a:t>ვეტერანების</a:t>
            </a:r>
            <a:r>
              <a:rPr lang="en-US" sz="1200" dirty="0">
                <a:latin typeface="Sylfaen" panose="010A0502050306030303" pitchFamily="18" charset="0"/>
              </a:rPr>
              <a:t> </a:t>
            </a:r>
            <a:r>
              <a:rPr lang="en-US" sz="1200" dirty="0" err="1">
                <a:latin typeface="Sylfaen" panose="010A0502050306030303" pitchFamily="18" charset="0"/>
              </a:rPr>
              <a:t>საქმეთა</a:t>
            </a:r>
            <a:r>
              <a:rPr lang="en-US" sz="1200" dirty="0">
                <a:latin typeface="Sylfaen" panose="010A0502050306030303" pitchFamily="18" charset="0"/>
              </a:rPr>
              <a:t> </a:t>
            </a:r>
            <a:r>
              <a:rPr lang="en-US" sz="1200" dirty="0" err="1">
                <a:latin typeface="Sylfaen" panose="010A0502050306030303" pitchFamily="18" charset="0"/>
              </a:rPr>
              <a:t>სახელმწიფო</a:t>
            </a:r>
            <a:r>
              <a:rPr lang="en-US" sz="1200" dirty="0">
                <a:latin typeface="Sylfaen" panose="010A0502050306030303" pitchFamily="18" charset="0"/>
              </a:rPr>
              <a:t> </a:t>
            </a:r>
            <a:r>
              <a:rPr lang="ka-GE" sz="1200" dirty="0">
                <a:latin typeface="Sylfaen" panose="010A0502050306030303" pitchFamily="18" charset="0"/>
              </a:rPr>
              <a:t>სამსახურსა და ააიპ საქართველოს სამხედრო ისტორიის საზოგადოებას შორის ურთიერთთანამშრომლობის მემორანდუმი გაფორმდა.  </a:t>
            </a:r>
            <a:endParaRPr lang="ka-GE" sz="1200" dirty="0" smtClean="0">
              <a:latin typeface="Sylfaen" panose="010A0502050306030303" pitchFamily="18" charset="0"/>
            </a:endParaRPr>
          </a:p>
          <a:p>
            <a:pPr marL="0" indent="0" algn="just" fontAlgn="base">
              <a:lnSpc>
                <a:spcPct val="150000"/>
              </a:lnSpc>
              <a:buNone/>
            </a:pPr>
            <a:endParaRPr lang="en-US" sz="1200" dirty="0">
              <a:latin typeface="Sylfaen" panose="010A0502050306030303" pitchFamily="18" charset="0"/>
            </a:endParaRPr>
          </a:p>
          <a:p>
            <a:pPr algn="just" fontAlgn="base">
              <a:lnSpc>
                <a:spcPct val="150000"/>
              </a:lnSpc>
            </a:pPr>
            <a:r>
              <a:rPr lang="en-US" sz="1200" dirty="0" err="1">
                <a:latin typeface="Sylfaen" panose="010A0502050306030303" pitchFamily="18" charset="0"/>
              </a:rPr>
              <a:t>ვეტერანების</a:t>
            </a:r>
            <a:r>
              <a:rPr lang="en-US" sz="1200" dirty="0">
                <a:latin typeface="Sylfaen" panose="010A0502050306030303" pitchFamily="18" charset="0"/>
              </a:rPr>
              <a:t> </a:t>
            </a:r>
            <a:r>
              <a:rPr lang="en-US" sz="1200" dirty="0" err="1">
                <a:latin typeface="Sylfaen" panose="010A0502050306030303" pitchFamily="18" charset="0"/>
              </a:rPr>
              <a:t>საქმეთა</a:t>
            </a:r>
            <a:r>
              <a:rPr lang="en-US" sz="1200" dirty="0">
                <a:latin typeface="Sylfaen" panose="010A0502050306030303" pitchFamily="18" charset="0"/>
              </a:rPr>
              <a:t> </a:t>
            </a:r>
            <a:r>
              <a:rPr lang="en-US" sz="1200" dirty="0" err="1">
                <a:latin typeface="Sylfaen" panose="010A0502050306030303" pitchFamily="18" charset="0"/>
              </a:rPr>
              <a:t>სახელმწიფო</a:t>
            </a:r>
            <a:r>
              <a:rPr lang="en-US" sz="1200" dirty="0">
                <a:latin typeface="Sylfaen" panose="010A0502050306030303" pitchFamily="18" charset="0"/>
              </a:rPr>
              <a:t> </a:t>
            </a:r>
            <a:r>
              <a:rPr lang="en-US" sz="1200" dirty="0" err="1">
                <a:latin typeface="Sylfaen" panose="010A0502050306030303" pitchFamily="18" charset="0"/>
              </a:rPr>
              <a:t>სამსახურსა</a:t>
            </a:r>
            <a:r>
              <a:rPr lang="en-US" sz="1200" dirty="0">
                <a:latin typeface="Sylfaen" panose="010A0502050306030303" pitchFamily="18" charset="0"/>
              </a:rPr>
              <a:t> </a:t>
            </a:r>
            <a:r>
              <a:rPr lang="en-US" sz="1200" dirty="0" err="1">
                <a:latin typeface="Sylfaen" panose="010A0502050306030303" pitchFamily="18" charset="0"/>
              </a:rPr>
              <a:t>და</a:t>
            </a:r>
            <a:r>
              <a:rPr lang="en-US" sz="1200" dirty="0">
                <a:latin typeface="Sylfaen" panose="010A0502050306030303" pitchFamily="18" charset="0"/>
              </a:rPr>
              <a:t> </a:t>
            </a:r>
            <a:r>
              <a:rPr lang="ka-GE" sz="1200" dirty="0">
                <a:latin typeface="Sylfaen" panose="010A0502050306030303" pitchFamily="18" charset="0"/>
              </a:rPr>
              <a:t>ააიპ</a:t>
            </a:r>
            <a:r>
              <a:rPr lang="en-US" sz="1200" dirty="0">
                <a:latin typeface="Sylfaen" panose="010A0502050306030303" pitchFamily="18" charset="0"/>
              </a:rPr>
              <a:t> „</a:t>
            </a:r>
            <a:r>
              <a:rPr lang="ka-GE" sz="1200" dirty="0">
                <a:latin typeface="Sylfaen" panose="010A0502050306030303" pitchFamily="18" charset="0"/>
              </a:rPr>
              <a:t>ვეტერანთა კავშირ დიოსკურიას'' შორის ურთიერთთანამშრომლობის მემორანდუმი გაფორმდა</a:t>
            </a:r>
            <a:r>
              <a:rPr lang="ka-GE" sz="1200" dirty="0" smtClean="0">
                <a:latin typeface="Sylfaen" panose="010A0502050306030303" pitchFamily="18" charset="0"/>
              </a:rPr>
              <a:t>.</a:t>
            </a:r>
          </a:p>
          <a:p>
            <a:pPr algn="just" fontAlgn="base">
              <a:lnSpc>
                <a:spcPct val="150000"/>
              </a:lnSpc>
            </a:pPr>
            <a:r>
              <a:rPr lang="en-US" sz="1200" dirty="0" err="1"/>
              <a:t>ვეტერანების</a:t>
            </a:r>
            <a:r>
              <a:rPr lang="en-US" sz="1200" dirty="0"/>
              <a:t> </a:t>
            </a:r>
            <a:r>
              <a:rPr lang="en-US" sz="1200" dirty="0" err="1"/>
              <a:t>საქმეთა</a:t>
            </a:r>
            <a:r>
              <a:rPr lang="en-US" sz="1200" dirty="0"/>
              <a:t> </a:t>
            </a:r>
            <a:r>
              <a:rPr lang="en-US" sz="1200" dirty="0" err="1"/>
              <a:t>სახელმწიფო</a:t>
            </a:r>
            <a:r>
              <a:rPr lang="en-US" sz="1200" dirty="0"/>
              <a:t> </a:t>
            </a:r>
            <a:r>
              <a:rPr lang="ka-GE" sz="1200" dirty="0"/>
              <a:t>სამსახურსა და შპს ''მაგისტრს'' შორის ურთიერთთანამშრომლობის </a:t>
            </a:r>
            <a:r>
              <a:rPr lang="ka-GE" sz="1200" dirty="0" smtClean="0"/>
              <a:t>მემორანდუმი გაფორმდა.</a:t>
            </a:r>
            <a:endParaRPr lang="ka-GE" sz="1200" dirty="0" smtClean="0">
              <a:latin typeface="Sylfaen" panose="010A0502050306030303" pitchFamily="18" charset="0"/>
            </a:endParaRPr>
          </a:p>
          <a:p>
            <a:pPr algn="just" fontAlgn="base">
              <a:lnSpc>
                <a:spcPct val="150000"/>
              </a:lnSpc>
            </a:pPr>
            <a:endParaRPr lang="en-US" sz="1200" dirty="0">
              <a:latin typeface="Sylfaen" panose="010A0502050306030303" pitchFamily="18" charset="0"/>
            </a:endParaRPr>
          </a:p>
        </p:txBody>
      </p:sp>
      <p:sp>
        <p:nvSpPr>
          <p:cNvPr id="4" name="Номер слайда 6"/>
          <p:cNvSpPr txBox="1">
            <a:spLocks/>
          </p:cNvSpPr>
          <p:nvPr/>
        </p:nvSpPr>
        <p:spPr>
          <a:xfrm>
            <a:off x="8077200" y="6492957"/>
            <a:ext cx="1066800" cy="329184"/>
          </a:xfrm>
          <a:prstGeom prst="rect">
            <a:avLst/>
          </a:prstGeom>
        </p:spPr>
        <p:txBody>
          <a:bodyPr vert="horz" lIns="91440" tIns="45720" rIns="91440" bIns="45720" rtlCol="0" anchor="ctr"/>
          <a:lstStyle>
            <a:defPPr>
              <a:defRPr lang="en-US"/>
            </a:defPPr>
            <a:lvl1pPr marL="0" algn="l" defTabSz="914400" rtl="0" eaLnBrk="1" latinLnBrk="0" hangingPunct="1">
              <a:defRPr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200" b="0" dirty="0" smtClean="0">
                <a:solidFill>
                  <a:schemeClr val="tx1"/>
                </a:solidFill>
              </a:rPr>
              <a:t>1</a:t>
            </a:r>
            <a:r>
              <a:rPr lang="en-US" sz="1200" b="0" dirty="0">
                <a:solidFill>
                  <a:schemeClr val="tx1"/>
                </a:solidFill>
              </a:rPr>
              <a:t>6</a:t>
            </a:r>
          </a:p>
        </p:txBody>
      </p:sp>
    </p:spTree>
    <p:extLst>
      <p:ext uri="{BB962C8B-B14F-4D97-AF65-F5344CB8AC3E}">
        <p14:creationId xmlns:p14="http://schemas.microsoft.com/office/powerpoint/2010/main" val="14970888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426082"/>
            <a:ext cx="9143999" cy="6396059"/>
          </a:xfrm>
        </p:spPr>
        <p:txBody>
          <a:bodyPr>
            <a:normAutofit/>
          </a:bodyPr>
          <a:lstStyle/>
          <a:p>
            <a:pPr marL="0" indent="0" algn="just">
              <a:lnSpc>
                <a:spcPct val="120000"/>
              </a:lnSpc>
              <a:buNone/>
            </a:pPr>
            <a:r>
              <a:rPr lang="ka-GE" sz="1200" b="1" i="1" dirty="0"/>
              <a:t>გამართული შეხვედრები</a:t>
            </a:r>
            <a:r>
              <a:rPr lang="en-US" sz="1200" b="1" i="1" dirty="0"/>
              <a:t>:</a:t>
            </a:r>
            <a:endParaRPr lang="ka-GE" sz="1200" b="1" dirty="0"/>
          </a:p>
          <a:p>
            <a:pPr marL="0" lvl="0" indent="0" algn="just">
              <a:lnSpc>
                <a:spcPct val="120000"/>
              </a:lnSpc>
              <a:buNone/>
            </a:pPr>
            <a:endParaRPr lang="ka-GE" sz="1200" b="1" dirty="0"/>
          </a:p>
          <a:p>
            <a:pPr lvl="0" algn="just">
              <a:lnSpc>
                <a:spcPct val="150000"/>
              </a:lnSpc>
            </a:pPr>
            <a:r>
              <a:rPr lang="ka-GE" sz="1200" b="1" dirty="0" smtClean="0"/>
              <a:t>ვეტერანების </a:t>
            </a:r>
            <a:r>
              <a:rPr lang="ka-GE" sz="1200" b="1" dirty="0"/>
              <a:t>საქმეთა სახელმწიფო </a:t>
            </a:r>
            <a:r>
              <a:rPr lang="ka-GE" sz="1200" b="1" dirty="0" smtClean="0"/>
              <a:t>სამსახურის დირექტორსა და  </a:t>
            </a:r>
            <a:r>
              <a:rPr lang="en-US" sz="1200" dirty="0" err="1"/>
              <a:t>საქართველოს</a:t>
            </a:r>
            <a:r>
              <a:rPr lang="en-US" sz="1200" dirty="0"/>
              <a:t> </a:t>
            </a:r>
            <a:r>
              <a:rPr lang="en-US" sz="1200" dirty="0" err="1"/>
              <a:t>თავდაცვის</a:t>
            </a:r>
            <a:r>
              <a:rPr lang="en-US" sz="1200" dirty="0"/>
              <a:t> </a:t>
            </a:r>
            <a:r>
              <a:rPr lang="en-US" sz="1200" dirty="0" err="1"/>
              <a:t>ძალების</a:t>
            </a:r>
            <a:r>
              <a:rPr lang="en-US" sz="1200" dirty="0"/>
              <a:t> </a:t>
            </a:r>
            <a:r>
              <a:rPr lang="en-US" sz="1200" dirty="0" err="1"/>
              <a:t>მეთაურის</a:t>
            </a:r>
            <a:r>
              <a:rPr lang="en-US" sz="1200" dirty="0"/>
              <a:t> </a:t>
            </a:r>
            <a:r>
              <a:rPr lang="en-US" sz="1200" dirty="0" err="1"/>
              <a:t>მოადგილეს</a:t>
            </a:r>
            <a:r>
              <a:rPr lang="en-US" sz="1200" dirty="0"/>
              <a:t>, </a:t>
            </a:r>
            <a:r>
              <a:rPr lang="en-US" sz="1200" dirty="0" err="1"/>
              <a:t>გენერალ-მაიორ</a:t>
            </a:r>
            <a:r>
              <a:rPr lang="en-US" sz="1200" dirty="0"/>
              <a:t> </a:t>
            </a:r>
            <a:r>
              <a:rPr lang="en-US" sz="1200" dirty="0" err="1"/>
              <a:t>ზაზა</a:t>
            </a:r>
            <a:r>
              <a:rPr lang="en-US" sz="1200" dirty="0"/>
              <a:t> </a:t>
            </a:r>
            <a:r>
              <a:rPr lang="en-US" sz="1200" dirty="0" err="1"/>
              <a:t>ჩხაიძეს</a:t>
            </a:r>
            <a:r>
              <a:rPr lang="en-US" sz="1200" dirty="0"/>
              <a:t> </a:t>
            </a:r>
            <a:r>
              <a:rPr lang="en-US" sz="1200" dirty="0" err="1"/>
              <a:t>შორის</a:t>
            </a:r>
            <a:r>
              <a:rPr lang="en-US" sz="1200" dirty="0"/>
              <a:t> </a:t>
            </a:r>
            <a:r>
              <a:rPr lang="en-US" sz="1200" dirty="0" err="1" smtClean="0"/>
              <a:t>შეხვედრ</a:t>
            </a:r>
            <a:r>
              <a:rPr lang="ka-GE" sz="1200" dirty="0" smtClean="0"/>
              <a:t>ა</a:t>
            </a:r>
            <a:r>
              <a:rPr lang="en-US" sz="1200" dirty="0" smtClean="0"/>
              <a:t> </a:t>
            </a:r>
            <a:r>
              <a:rPr lang="ka-GE" sz="1200" dirty="0" smtClean="0"/>
              <a:t>გაიმართა.</a:t>
            </a:r>
            <a:r>
              <a:rPr lang="en-US" sz="1200" dirty="0" smtClean="0"/>
              <a:t> </a:t>
            </a:r>
            <a:r>
              <a:rPr lang="en-US" sz="1200" dirty="0" err="1"/>
              <a:t>მხარეებმა</a:t>
            </a:r>
            <a:r>
              <a:rPr lang="en-US" sz="1200" dirty="0"/>
              <a:t> </a:t>
            </a:r>
            <a:r>
              <a:rPr lang="en-US" sz="1200" dirty="0" err="1"/>
              <a:t>განიხილეს</a:t>
            </a:r>
            <a:r>
              <a:rPr lang="en-US" sz="1200" dirty="0"/>
              <a:t>  </a:t>
            </a:r>
            <a:r>
              <a:rPr lang="en-US" sz="1200" dirty="0" err="1"/>
              <a:t>ქვეყნის</a:t>
            </a:r>
            <a:r>
              <a:rPr lang="en-US" sz="1200" dirty="0"/>
              <a:t> </a:t>
            </a:r>
            <a:r>
              <a:rPr lang="en-US" sz="1200" dirty="0" err="1"/>
              <a:t>თავდაცვისა</a:t>
            </a:r>
            <a:r>
              <a:rPr lang="en-US" sz="1200" dirty="0"/>
              <a:t> </a:t>
            </a:r>
            <a:r>
              <a:rPr lang="en-US" sz="1200" dirty="0" err="1"/>
              <a:t>და</a:t>
            </a:r>
            <a:r>
              <a:rPr lang="en-US" sz="1200" dirty="0"/>
              <a:t> </a:t>
            </a:r>
            <a:r>
              <a:rPr lang="en-US" sz="1200" dirty="0" err="1"/>
              <a:t>უსაფრთხოების</a:t>
            </a:r>
            <a:r>
              <a:rPr lang="en-US" sz="1200" dirty="0"/>
              <a:t> </a:t>
            </a:r>
            <a:r>
              <a:rPr lang="en-US" sz="1200" dirty="0" err="1"/>
              <a:t>ასამაღლებლად</a:t>
            </a:r>
            <a:r>
              <a:rPr lang="en-US" sz="1200" dirty="0"/>
              <a:t> </a:t>
            </a:r>
            <a:r>
              <a:rPr lang="en-US" sz="1200" dirty="0" err="1"/>
              <a:t>თადარიგის</a:t>
            </a:r>
            <a:r>
              <a:rPr lang="en-US" sz="1200" dirty="0"/>
              <a:t> </a:t>
            </a:r>
            <a:r>
              <a:rPr lang="en-US" sz="1200" dirty="0" err="1"/>
              <a:t>გენერლებისა</a:t>
            </a:r>
            <a:r>
              <a:rPr lang="en-US" sz="1200" dirty="0"/>
              <a:t> </a:t>
            </a:r>
            <a:r>
              <a:rPr lang="en-US" sz="1200" dirty="0" err="1"/>
              <a:t>და</a:t>
            </a:r>
            <a:r>
              <a:rPr lang="en-US" sz="1200" dirty="0"/>
              <a:t> </a:t>
            </a:r>
            <a:r>
              <a:rPr lang="en-US" sz="1200" dirty="0" err="1"/>
              <a:t>ოფიცრების</a:t>
            </a:r>
            <a:r>
              <a:rPr lang="en-US" sz="1200" dirty="0"/>
              <a:t> </a:t>
            </a:r>
            <a:r>
              <a:rPr lang="en-US" sz="1200" dirty="0" err="1"/>
              <a:t>ინტელექტუალური</a:t>
            </a:r>
            <a:r>
              <a:rPr lang="en-US" sz="1200" dirty="0"/>
              <a:t> </a:t>
            </a:r>
            <a:r>
              <a:rPr lang="en-US" sz="1200" dirty="0" err="1"/>
              <a:t>რესურსისა</a:t>
            </a:r>
            <a:r>
              <a:rPr lang="en-US" sz="1200" dirty="0"/>
              <a:t> </a:t>
            </a:r>
            <a:r>
              <a:rPr lang="en-US" sz="1200" dirty="0" err="1"/>
              <a:t>და</a:t>
            </a:r>
            <a:r>
              <a:rPr lang="en-US" sz="1200" dirty="0"/>
              <a:t> </a:t>
            </a:r>
            <a:r>
              <a:rPr lang="en-US" sz="1200" dirty="0" err="1"/>
              <a:t>გამოცდილების</a:t>
            </a:r>
            <a:r>
              <a:rPr lang="en-US" sz="1200" dirty="0"/>
              <a:t> </a:t>
            </a:r>
            <a:r>
              <a:rPr lang="en-US" sz="1200" dirty="0" err="1"/>
              <a:t>გამოყენების</a:t>
            </a:r>
            <a:r>
              <a:rPr lang="en-US" sz="1200" dirty="0"/>
              <a:t> </a:t>
            </a:r>
            <a:r>
              <a:rPr lang="en-US" sz="1200" dirty="0" err="1" smtClean="0"/>
              <a:t>აუცილებლობა</a:t>
            </a:r>
            <a:r>
              <a:rPr lang="en-US" sz="1200" dirty="0" smtClean="0"/>
              <a:t> </a:t>
            </a:r>
            <a:r>
              <a:rPr lang="en-US" sz="1200" dirty="0" err="1"/>
              <a:t>და</a:t>
            </a:r>
            <a:r>
              <a:rPr lang="en-US" sz="1200" dirty="0"/>
              <a:t> </a:t>
            </a:r>
            <a:r>
              <a:rPr lang="en-US" sz="1200" dirty="0" err="1"/>
              <a:t>ამ</a:t>
            </a:r>
            <a:r>
              <a:rPr lang="en-US" sz="1200" dirty="0"/>
              <a:t> </a:t>
            </a:r>
            <a:r>
              <a:rPr lang="en-US" sz="1200" dirty="0" err="1"/>
              <a:t>კუთხით</a:t>
            </a:r>
            <a:r>
              <a:rPr lang="en-US" sz="1200" dirty="0"/>
              <a:t> </a:t>
            </a:r>
            <a:r>
              <a:rPr lang="en-US" sz="1200" dirty="0" err="1"/>
              <a:t>თანამშრომლობის</a:t>
            </a:r>
            <a:r>
              <a:rPr lang="en-US" sz="1200" dirty="0"/>
              <a:t> </a:t>
            </a:r>
            <a:r>
              <a:rPr lang="en-US" sz="1200" dirty="0" err="1"/>
              <a:t>სამომავლო</a:t>
            </a:r>
            <a:r>
              <a:rPr lang="en-US" sz="1200" dirty="0"/>
              <a:t> </a:t>
            </a:r>
            <a:r>
              <a:rPr lang="en-US" sz="1200" dirty="0" err="1"/>
              <a:t>პერსპექტივაზე</a:t>
            </a:r>
            <a:r>
              <a:rPr lang="en-US" sz="1200" dirty="0"/>
              <a:t>; </a:t>
            </a:r>
            <a:endParaRPr lang="ka-GE" sz="1200" dirty="0" smtClean="0"/>
          </a:p>
          <a:p>
            <a:pPr marL="0" lvl="0" indent="0" algn="just">
              <a:lnSpc>
                <a:spcPct val="150000"/>
              </a:lnSpc>
              <a:buNone/>
            </a:pPr>
            <a:endParaRPr lang="ka-GE" sz="1200" dirty="0" smtClean="0"/>
          </a:p>
          <a:p>
            <a:pPr algn="just">
              <a:lnSpc>
                <a:spcPct val="150000"/>
              </a:lnSpc>
            </a:pPr>
            <a:r>
              <a:rPr lang="en-US" sz="1200" b="1" dirty="0" err="1" smtClean="0"/>
              <a:t>ვეტერანების</a:t>
            </a:r>
            <a:r>
              <a:rPr lang="en-US" sz="1200" b="1" dirty="0" smtClean="0"/>
              <a:t> </a:t>
            </a:r>
            <a:r>
              <a:rPr lang="en-US" sz="1200" b="1" dirty="0" err="1"/>
              <a:t>საქმეთა</a:t>
            </a:r>
            <a:r>
              <a:rPr lang="en-US" sz="1200" b="1" dirty="0"/>
              <a:t> </a:t>
            </a:r>
            <a:r>
              <a:rPr lang="en-US" sz="1200" b="1" dirty="0" err="1"/>
              <a:t>სახელმწიფო</a:t>
            </a:r>
            <a:r>
              <a:rPr lang="en-US" sz="1200" b="1" dirty="0"/>
              <a:t> </a:t>
            </a:r>
            <a:r>
              <a:rPr lang="en-US" sz="1200" b="1" dirty="0" err="1"/>
              <a:t>სამსახურში</a:t>
            </a:r>
            <a:r>
              <a:rPr lang="en-US" sz="1200" dirty="0"/>
              <a:t>, </a:t>
            </a:r>
            <a:r>
              <a:rPr lang="en-US" sz="1200" dirty="0" err="1"/>
              <a:t>სამსახურის</a:t>
            </a:r>
            <a:r>
              <a:rPr lang="en-US" sz="1200" dirty="0"/>
              <a:t> </a:t>
            </a:r>
            <a:r>
              <a:rPr lang="en-US" sz="1200" dirty="0" err="1" smtClean="0"/>
              <a:t>ხელმძღვანელობასა</a:t>
            </a:r>
            <a:r>
              <a:rPr lang="ka-GE" sz="1200" dirty="0" smtClean="0"/>
              <a:t> და </a:t>
            </a:r>
            <a:r>
              <a:rPr lang="en-US" sz="1200" dirty="0" err="1"/>
              <a:t>ვეტერანების</a:t>
            </a:r>
            <a:r>
              <a:rPr lang="en-US" sz="1200" dirty="0"/>
              <a:t> </a:t>
            </a:r>
            <a:r>
              <a:rPr lang="en-US" sz="1200" dirty="0" err="1"/>
              <a:t>არასამთავრობო</a:t>
            </a:r>
            <a:r>
              <a:rPr lang="en-US" sz="1200" dirty="0"/>
              <a:t> </a:t>
            </a:r>
            <a:r>
              <a:rPr lang="en-US" sz="1200" dirty="0" err="1"/>
              <a:t>ორგანიზაციების</a:t>
            </a:r>
            <a:r>
              <a:rPr lang="en-US" sz="1200" dirty="0"/>
              <a:t> </a:t>
            </a:r>
            <a:r>
              <a:rPr lang="en-US" sz="1200" dirty="0" err="1" smtClean="0"/>
              <a:t>შეხვედრ</a:t>
            </a:r>
            <a:r>
              <a:rPr lang="ka-GE" sz="1200" dirty="0" smtClean="0"/>
              <a:t>ა. </a:t>
            </a:r>
            <a:r>
              <a:rPr lang="ka-GE" sz="1200" dirty="0"/>
              <a:t>შეხვედრის მიზანს, ვეტერანების არასამთავრობო ორგანიზაციების მიერ, ვეტერანების სამსახურის სათათბირო საბჭოსთვის ანგარიშის წარდგენა წარმოადგენდა.</a:t>
            </a:r>
            <a:endParaRPr lang="en-US" sz="1200" dirty="0"/>
          </a:p>
          <a:p>
            <a:pPr lvl="0" algn="just">
              <a:lnSpc>
                <a:spcPct val="150000"/>
              </a:lnSpc>
            </a:pPr>
            <a:endParaRPr lang="ka-GE" sz="1200" b="1" dirty="0" smtClean="0"/>
          </a:p>
          <a:p>
            <a:pPr lvl="0">
              <a:lnSpc>
                <a:spcPct val="150000"/>
              </a:lnSpc>
            </a:pPr>
            <a:r>
              <a:rPr lang="ka-GE" sz="1200" b="1" dirty="0" smtClean="0"/>
              <a:t>ვეტერანების </a:t>
            </a:r>
            <a:r>
              <a:rPr lang="ka-GE" sz="1200" b="1" dirty="0"/>
              <a:t>საქმეთა სახელმწიფო </a:t>
            </a:r>
            <a:r>
              <a:rPr lang="ka-GE" sz="1200" b="1" dirty="0" smtClean="0"/>
              <a:t>სამსახურის  დირექტორმა </a:t>
            </a:r>
            <a:r>
              <a:rPr lang="ka-GE" sz="1200" dirty="0" smtClean="0"/>
              <a:t>შეხვედრა გამართა </a:t>
            </a:r>
            <a:r>
              <a:rPr lang="en-US" sz="1200" dirty="0" err="1" smtClean="0"/>
              <a:t>კომპანია</a:t>
            </a:r>
            <a:r>
              <a:rPr lang="en-US" sz="1200" dirty="0" smtClean="0"/>
              <a:t> </a:t>
            </a:r>
            <a:r>
              <a:rPr lang="en-US" sz="1200" dirty="0"/>
              <a:t>‘’</a:t>
            </a:r>
            <a:r>
              <a:rPr lang="en-US" sz="1200" dirty="0" err="1"/>
              <a:t>არემჯი</a:t>
            </a:r>
            <a:r>
              <a:rPr lang="en-US" sz="1200" dirty="0"/>
              <a:t> </a:t>
            </a:r>
            <a:r>
              <a:rPr lang="en-US" sz="1200" dirty="0" err="1"/>
              <a:t>გოლდის</a:t>
            </a:r>
            <a:r>
              <a:rPr lang="en-US" sz="1200" dirty="0"/>
              <a:t>’’ </a:t>
            </a:r>
            <a:r>
              <a:rPr lang="en-US" sz="1200" dirty="0" err="1"/>
              <a:t>წარმოების</a:t>
            </a:r>
            <a:r>
              <a:rPr lang="en-US" sz="1200" dirty="0"/>
              <a:t> </a:t>
            </a:r>
            <a:r>
              <a:rPr lang="en-US" sz="1200" dirty="0" err="1"/>
              <a:t>დირექტორ</a:t>
            </a:r>
            <a:r>
              <a:rPr lang="ka-GE" sz="1200" dirty="0"/>
              <a:t>ი</a:t>
            </a:r>
            <a:r>
              <a:rPr lang="en-US" sz="1200" dirty="0"/>
              <a:t>ს, </a:t>
            </a:r>
            <a:r>
              <a:rPr lang="en-US" sz="1200" dirty="0" err="1"/>
              <a:t>კობა</a:t>
            </a:r>
            <a:r>
              <a:rPr lang="en-US" sz="1200" dirty="0"/>
              <a:t> </a:t>
            </a:r>
            <a:r>
              <a:rPr lang="en-US" sz="1200" dirty="0" err="1"/>
              <a:t>მენაბდიშვილ</a:t>
            </a:r>
            <a:r>
              <a:rPr lang="ka-GE" sz="1200" dirty="0"/>
              <a:t>ი</a:t>
            </a:r>
            <a:r>
              <a:rPr lang="en-US" sz="1200" dirty="0"/>
              <a:t>ს </a:t>
            </a:r>
            <a:r>
              <a:rPr lang="en-US" sz="1200" dirty="0" err="1"/>
              <a:t>და</a:t>
            </a:r>
            <a:r>
              <a:rPr lang="en-US" sz="1200" dirty="0"/>
              <a:t> </a:t>
            </a:r>
            <a:r>
              <a:rPr lang="en-US" sz="1200" dirty="0" err="1"/>
              <a:t>უსაფრთხოების</a:t>
            </a:r>
            <a:r>
              <a:rPr lang="en-US" sz="1200" dirty="0"/>
              <a:t> </a:t>
            </a:r>
            <a:r>
              <a:rPr lang="ka-GE" sz="1200" dirty="0"/>
              <a:t>სამსახურის </a:t>
            </a:r>
            <a:r>
              <a:rPr lang="en-US" sz="1200" dirty="0" err="1"/>
              <a:t>უფროს</a:t>
            </a:r>
            <a:r>
              <a:rPr lang="ka-GE" sz="1200" dirty="0"/>
              <a:t>ი</a:t>
            </a:r>
            <a:r>
              <a:rPr lang="en-US" sz="1200" dirty="0"/>
              <a:t>ს, </a:t>
            </a:r>
            <a:r>
              <a:rPr lang="en-US" sz="1200" dirty="0" err="1"/>
              <a:t>აფხაზეთის</a:t>
            </a:r>
            <a:r>
              <a:rPr lang="en-US" sz="1200" dirty="0"/>
              <a:t> </a:t>
            </a:r>
            <a:r>
              <a:rPr lang="en-US" sz="1200" dirty="0" err="1"/>
              <a:t>ომის</a:t>
            </a:r>
            <a:r>
              <a:rPr lang="en-US" sz="1200" dirty="0"/>
              <a:t> </a:t>
            </a:r>
            <a:r>
              <a:rPr lang="en-US" sz="1200" dirty="0" err="1"/>
              <a:t>ვეტერან</a:t>
            </a:r>
            <a:r>
              <a:rPr lang="ka-GE" sz="1200" dirty="0"/>
              <a:t>ი</a:t>
            </a:r>
            <a:r>
              <a:rPr lang="en-US" sz="1200" dirty="0"/>
              <a:t>ს, </a:t>
            </a:r>
            <a:r>
              <a:rPr lang="en-US" sz="1200" dirty="0" err="1"/>
              <a:t>ვლადიმერ</a:t>
            </a:r>
            <a:r>
              <a:rPr lang="en-US" sz="1200" dirty="0"/>
              <a:t> </a:t>
            </a:r>
            <a:r>
              <a:rPr lang="en-US" sz="1200" dirty="0" err="1" smtClean="0"/>
              <a:t>კახეთელიძეს</a:t>
            </a:r>
            <a:r>
              <a:rPr lang="ka-GE" sz="1200" dirty="0" smtClean="0"/>
              <a:t>თან.</a:t>
            </a:r>
            <a:r>
              <a:rPr lang="en-US" sz="1200" dirty="0" smtClean="0"/>
              <a:t> </a:t>
            </a:r>
            <a:r>
              <a:rPr lang="ka-GE" sz="1200" dirty="0" smtClean="0"/>
              <a:t>სამსახურის დირექტორმა</a:t>
            </a:r>
            <a:r>
              <a:rPr lang="ka-GE" sz="1200" dirty="0"/>
              <a:t>, მათ </a:t>
            </a:r>
            <a:r>
              <a:rPr lang="en-US" sz="1200" dirty="0" err="1"/>
              <a:t>ომისა</a:t>
            </a:r>
            <a:r>
              <a:rPr lang="en-US" sz="1200" dirty="0"/>
              <a:t> </a:t>
            </a:r>
            <a:r>
              <a:rPr lang="en-US" sz="1200" dirty="0" err="1"/>
              <a:t>და</a:t>
            </a:r>
            <a:r>
              <a:rPr lang="en-US" sz="1200" dirty="0"/>
              <a:t> </a:t>
            </a:r>
            <a:r>
              <a:rPr lang="en-US" sz="1200" dirty="0" err="1"/>
              <a:t>თავდაცვის</a:t>
            </a:r>
            <a:r>
              <a:rPr lang="en-US" sz="1200" dirty="0"/>
              <a:t> </a:t>
            </a:r>
            <a:r>
              <a:rPr lang="en-US" sz="1200" dirty="0" err="1"/>
              <a:t>ძალების</a:t>
            </a:r>
            <a:r>
              <a:rPr lang="en-US" sz="1200" dirty="0"/>
              <a:t> </a:t>
            </a:r>
            <a:r>
              <a:rPr lang="en-US" sz="1200" dirty="0" err="1"/>
              <a:t>ვეტერანების</a:t>
            </a:r>
            <a:r>
              <a:rPr lang="en-US" sz="1200" dirty="0"/>
              <a:t> </a:t>
            </a:r>
            <a:r>
              <a:rPr lang="en-US" sz="1200" dirty="0" err="1"/>
              <a:t>თანადგომის</a:t>
            </a:r>
            <a:r>
              <a:rPr lang="ka-GE" sz="1200" dirty="0"/>
              <a:t>ა და </a:t>
            </a:r>
            <a:r>
              <a:rPr lang="en-US" sz="1200" dirty="0" err="1"/>
              <a:t>მხარდაჭერისთვის</a:t>
            </a:r>
            <a:r>
              <a:rPr lang="en-US" sz="1200" dirty="0"/>
              <a:t>  </a:t>
            </a:r>
            <a:r>
              <a:rPr lang="en-US" sz="1200" dirty="0" err="1"/>
              <a:t>მადლობა</a:t>
            </a:r>
            <a:r>
              <a:rPr lang="en-US" sz="1200" dirty="0"/>
              <a:t> </a:t>
            </a:r>
            <a:r>
              <a:rPr lang="en-US" sz="1200" dirty="0" err="1"/>
              <a:t>გადაუხადა</a:t>
            </a:r>
            <a:r>
              <a:rPr lang="en-US" sz="1200" dirty="0"/>
              <a:t> </a:t>
            </a:r>
            <a:r>
              <a:rPr lang="en-US" sz="1200" dirty="0" err="1"/>
              <a:t>და</a:t>
            </a:r>
            <a:r>
              <a:rPr lang="en-US" sz="1200" dirty="0"/>
              <a:t> </a:t>
            </a:r>
            <a:r>
              <a:rPr lang="ka-GE" sz="1200" dirty="0"/>
              <a:t>სამსახურის </a:t>
            </a:r>
            <a:r>
              <a:rPr lang="en-US" sz="1200" dirty="0" err="1"/>
              <a:t>სამახსოვრო</a:t>
            </a:r>
            <a:r>
              <a:rPr lang="en-US" sz="1200" dirty="0"/>
              <a:t> </a:t>
            </a:r>
            <a:r>
              <a:rPr lang="en-US" sz="1200" dirty="0" err="1"/>
              <a:t>საჩუქრები</a:t>
            </a:r>
            <a:r>
              <a:rPr lang="en-US" sz="1200" dirty="0"/>
              <a:t> </a:t>
            </a:r>
            <a:r>
              <a:rPr lang="en-US" sz="1200" dirty="0" err="1"/>
              <a:t>გადასცა</a:t>
            </a:r>
            <a:r>
              <a:rPr lang="en-US" sz="1200" dirty="0"/>
              <a:t>. </a:t>
            </a:r>
            <a:endParaRPr lang="ka-GE" sz="1200" dirty="0" smtClean="0"/>
          </a:p>
          <a:p>
            <a:pPr marL="0" lvl="0" indent="0">
              <a:lnSpc>
                <a:spcPct val="150000"/>
              </a:lnSpc>
              <a:buNone/>
            </a:pPr>
            <a:endParaRPr lang="en-US" sz="1200" dirty="0"/>
          </a:p>
          <a:p>
            <a:pPr algn="just">
              <a:lnSpc>
                <a:spcPct val="150000"/>
              </a:lnSpc>
            </a:pPr>
            <a:r>
              <a:rPr lang="ka-GE" sz="1200" b="1" dirty="0"/>
              <a:t>ვეტერანების საქმეთა სახელმწიფო </a:t>
            </a:r>
            <a:r>
              <a:rPr lang="ka-GE" sz="1200" b="1" dirty="0" smtClean="0"/>
              <a:t>სამსახურიში </a:t>
            </a:r>
            <a:r>
              <a:rPr lang="ka-GE" sz="1200" dirty="0" smtClean="0"/>
              <a:t>შეხვედრა გაიმართა </a:t>
            </a:r>
            <a:r>
              <a:rPr lang="en-US" sz="1200" dirty="0" err="1" smtClean="0"/>
              <a:t>საქართველოში</a:t>
            </a:r>
            <a:r>
              <a:rPr lang="en-US" sz="1200" dirty="0" smtClean="0"/>
              <a:t> </a:t>
            </a:r>
            <a:r>
              <a:rPr lang="en-US" sz="1200" dirty="0" err="1"/>
              <a:t>ვიზიტად</a:t>
            </a:r>
            <a:r>
              <a:rPr lang="en-US" sz="1200" dirty="0"/>
              <a:t> </a:t>
            </a:r>
            <a:r>
              <a:rPr lang="en-US" sz="1200" dirty="0" err="1"/>
              <a:t>მყოფ</a:t>
            </a:r>
            <a:r>
              <a:rPr lang="ka-GE" sz="1200" dirty="0"/>
              <a:t>ი </a:t>
            </a:r>
            <a:r>
              <a:rPr lang="en-US" sz="1200" dirty="0" err="1"/>
              <a:t>პოლონეთის</a:t>
            </a:r>
            <a:r>
              <a:rPr lang="en-US" sz="1200" dirty="0"/>
              <a:t> </a:t>
            </a:r>
            <a:r>
              <a:rPr lang="en-US" sz="1200" dirty="0" err="1"/>
              <a:t>რესპუბლიკის</a:t>
            </a:r>
            <a:r>
              <a:rPr lang="en-US" sz="1200" dirty="0"/>
              <a:t> </a:t>
            </a:r>
            <a:r>
              <a:rPr lang="en-US" sz="1200" dirty="0" err="1"/>
              <a:t>შეიარაღებული</a:t>
            </a:r>
            <a:r>
              <a:rPr lang="en-US" sz="1200" dirty="0"/>
              <a:t> </a:t>
            </a:r>
            <a:r>
              <a:rPr lang="en-US" sz="1200" dirty="0" err="1"/>
              <a:t>ძალების</a:t>
            </a:r>
            <a:r>
              <a:rPr lang="en-US" sz="1200" dirty="0"/>
              <a:t> </a:t>
            </a:r>
            <a:r>
              <a:rPr lang="en-US" sz="1200" dirty="0" err="1"/>
              <a:t>რეზერვის</a:t>
            </a:r>
            <a:r>
              <a:rPr lang="en-US" sz="1200" dirty="0"/>
              <a:t> </a:t>
            </a:r>
            <a:r>
              <a:rPr lang="en-US" sz="1200" dirty="0" err="1"/>
              <a:t>ოფიცერთა</a:t>
            </a:r>
            <a:r>
              <a:rPr lang="en-US" sz="1200" dirty="0"/>
              <a:t> </a:t>
            </a:r>
            <a:r>
              <a:rPr lang="en-US" sz="1200" dirty="0" err="1" smtClean="0"/>
              <a:t>დელეგაციას</a:t>
            </a:r>
            <a:r>
              <a:rPr lang="ka-GE" sz="1200" dirty="0" smtClean="0"/>
              <a:t>თან.</a:t>
            </a:r>
            <a:r>
              <a:rPr lang="en-US" sz="1200" dirty="0" smtClean="0"/>
              <a:t> </a:t>
            </a:r>
            <a:r>
              <a:rPr lang="en-US" sz="1200" dirty="0" err="1" smtClean="0"/>
              <a:t>შეხვედრის</a:t>
            </a:r>
            <a:r>
              <a:rPr lang="en-US" sz="1200" dirty="0" smtClean="0"/>
              <a:t> </a:t>
            </a:r>
            <a:r>
              <a:rPr lang="en-US" sz="1200" dirty="0" err="1"/>
              <a:t>მიზანი</a:t>
            </a:r>
            <a:r>
              <a:rPr lang="en-US" sz="1200" dirty="0"/>
              <a:t>, </a:t>
            </a:r>
            <a:r>
              <a:rPr lang="en-US" sz="1200" dirty="0" err="1"/>
              <a:t>ვეტერანების</a:t>
            </a:r>
            <a:r>
              <a:rPr lang="en-US" sz="1200" dirty="0"/>
              <a:t> </a:t>
            </a:r>
            <a:r>
              <a:rPr lang="en-US" sz="1200" dirty="0" err="1"/>
              <a:t>საქმეთა</a:t>
            </a:r>
            <a:r>
              <a:rPr lang="en-US" sz="1200" dirty="0"/>
              <a:t> </a:t>
            </a:r>
            <a:r>
              <a:rPr lang="en-US" sz="1200" dirty="0" err="1"/>
              <a:t>სახელმწიფო</a:t>
            </a:r>
            <a:r>
              <a:rPr lang="en-US" sz="1200" dirty="0"/>
              <a:t> </a:t>
            </a:r>
            <a:r>
              <a:rPr lang="en-US" sz="1200" dirty="0" err="1"/>
              <a:t>სამსახურის</a:t>
            </a:r>
            <a:r>
              <a:rPr lang="en-US" sz="1200" dirty="0"/>
              <a:t> </a:t>
            </a:r>
            <a:r>
              <a:rPr lang="en-US" sz="1200" dirty="0" err="1"/>
              <a:t>სტრუქტურის</a:t>
            </a:r>
            <a:r>
              <a:rPr lang="en-US" sz="1200" dirty="0"/>
              <a:t>, </a:t>
            </a:r>
            <a:r>
              <a:rPr lang="en-US" sz="1200" dirty="0" err="1"/>
              <a:t>მის</a:t>
            </a:r>
            <a:r>
              <a:rPr lang="en-US" sz="1200" dirty="0"/>
              <a:t> </a:t>
            </a:r>
            <a:r>
              <a:rPr lang="en-US" sz="1200" dirty="0" err="1"/>
              <a:t>წინაშე</a:t>
            </a:r>
            <a:r>
              <a:rPr lang="en-US" sz="1200" dirty="0"/>
              <a:t> </a:t>
            </a:r>
            <a:r>
              <a:rPr lang="en-US" sz="1200" dirty="0" err="1"/>
              <a:t>მდგარი</a:t>
            </a:r>
            <a:r>
              <a:rPr lang="en-US" sz="1200" dirty="0"/>
              <a:t> </a:t>
            </a:r>
            <a:r>
              <a:rPr lang="en-US" sz="1200" dirty="0" err="1"/>
              <a:t>გამოწვევების</a:t>
            </a:r>
            <a:r>
              <a:rPr lang="en-US" sz="1200" dirty="0"/>
              <a:t> </a:t>
            </a:r>
            <a:r>
              <a:rPr lang="en-US" sz="1200" dirty="0" err="1"/>
              <a:t>გაცნობა</a:t>
            </a:r>
            <a:r>
              <a:rPr lang="en-US" sz="1200" dirty="0"/>
              <a:t> </a:t>
            </a:r>
            <a:r>
              <a:rPr lang="en-US" sz="1200" dirty="0" err="1"/>
              <a:t>და</a:t>
            </a:r>
            <a:r>
              <a:rPr lang="en-US" sz="1200" dirty="0"/>
              <a:t> </a:t>
            </a:r>
            <a:r>
              <a:rPr lang="en-US" sz="1200" dirty="0" err="1"/>
              <a:t>სოციალური</a:t>
            </a:r>
            <a:r>
              <a:rPr lang="en-US" sz="1200" dirty="0"/>
              <a:t> </a:t>
            </a:r>
            <a:r>
              <a:rPr lang="en-US" sz="1200" dirty="0" err="1"/>
              <a:t>და</a:t>
            </a:r>
            <a:r>
              <a:rPr lang="en-US" sz="1200" dirty="0"/>
              <a:t> </a:t>
            </a:r>
            <a:r>
              <a:rPr lang="en-US" sz="1200" dirty="0" err="1"/>
              <a:t>ჯანდაცვის</a:t>
            </a:r>
            <a:r>
              <a:rPr lang="en-US" sz="1200" dirty="0"/>
              <a:t> </a:t>
            </a:r>
            <a:r>
              <a:rPr lang="en-US" sz="1200" dirty="0" err="1"/>
              <a:t>პროექტების</a:t>
            </a:r>
            <a:r>
              <a:rPr lang="en-US" sz="1200" dirty="0"/>
              <a:t> </a:t>
            </a:r>
            <a:r>
              <a:rPr lang="en-US" sz="1200" dirty="0" err="1"/>
              <a:t>გამოცდილების</a:t>
            </a:r>
            <a:r>
              <a:rPr lang="en-US" sz="1200" dirty="0"/>
              <a:t> </a:t>
            </a:r>
            <a:r>
              <a:rPr lang="en-US" sz="1200" dirty="0" err="1"/>
              <a:t>გაზიარება</a:t>
            </a:r>
            <a:r>
              <a:rPr lang="en-US" sz="1200" dirty="0"/>
              <a:t> </a:t>
            </a:r>
            <a:r>
              <a:rPr lang="en-US" sz="1200" dirty="0" err="1"/>
              <a:t>იყო</a:t>
            </a:r>
            <a:r>
              <a:rPr lang="en-US" sz="1200" dirty="0"/>
              <a:t>.</a:t>
            </a:r>
          </a:p>
          <a:p>
            <a:pPr marL="0" lvl="0" indent="0" algn="just">
              <a:lnSpc>
                <a:spcPct val="150000"/>
              </a:lnSpc>
              <a:buNone/>
            </a:pPr>
            <a:endParaRPr lang="en-US" sz="1200" dirty="0"/>
          </a:p>
          <a:p>
            <a:pPr marL="0" indent="0" algn="just">
              <a:buNone/>
            </a:pPr>
            <a:endParaRPr lang="en-US" sz="1200" b="1" i="1" dirty="0"/>
          </a:p>
        </p:txBody>
      </p:sp>
      <p:sp>
        <p:nvSpPr>
          <p:cNvPr id="4" name="Номер слайда 6"/>
          <p:cNvSpPr txBox="1">
            <a:spLocks/>
          </p:cNvSpPr>
          <p:nvPr/>
        </p:nvSpPr>
        <p:spPr>
          <a:xfrm>
            <a:off x="8077200" y="6492957"/>
            <a:ext cx="1066800" cy="329184"/>
          </a:xfrm>
          <a:prstGeom prst="rect">
            <a:avLst/>
          </a:prstGeom>
        </p:spPr>
        <p:txBody>
          <a:bodyPr vert="horz" lIns="91440" tIns="45720" rIns="91440" bIns="45720" rtlCol="0" anchor="ctr"/>
          <a:lstStyle>
            <a:defPPr>
              <a:defRPr lang="en-US"/>
            </a:defPPr>
            <a:lvl1pPr marL="0" algn="l" defTabSz="914400" rtl="0" eaLnBrk="1" latinLnBrk="0" hangingPunct="1">
              <a:defRPr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ka-GE" sz="1200" b="0" dirty="0" smtClean="0">
                <a:solidFill>
                  <a:schemeClr val="tx1"/>
                </a:solidFill>
              </a:rPr>
              <a:t>1</a:t>
            </a:r>
            <a:r>
              <a:rPr lang="en-US" sz="1200" b="0" dirty="0" smtClean="0">
                <a:solidFill>
                  <a:schemeClr val="tx1"/>
                </a:solidFill>
              </a:rPr>
              <a:t>7</a:t>
            </a:r>
            <a:endParaRPr lang="en-US" sz="1200" b="0" dirty="0">
              <a:solidFill>
                <a:schemeClr val="tx1"/>
              </a:solidFill>
            </a:endParaRPr>
          </a:p>
        </p:txBody>
      </p:sp>
    </p:spTree>
    <p:extLst>
      <p:ext uri="{BB962C8B-B14F-4D97-AF65-F5344CB8AC3E}">
        <p14:creationId xmlns:p14="http://schemas.microsoft.com/office/powerpoint/2010/main" val="28131061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389468"/>
            <a:ext cx="9143999" cy="6468532"/>
          </a:xfrm>
        </p:spPr>
        <p:txBody>
          <a:bodyPr>
            <a:normAutofit/>
          </a:bodyPr>
          <a:lstStyle/>
          <a:p>
            <a:pPr algn="just"/>
            <a:endParaRPr lang="ka-GE" sz="1200" b="1" dirty="0" smtClean="0"/>
          </a:p>
          <a:p>
            <a:pPr marL="0" indent="0" algn="just">
              <a:buNone/>
            </a:pPr>
            <a:r>
              <a:rPr lang="ka-GE" sz="1200" b="1" i="1" dirty="0"/>
              <a:t>გამართული შეხვედრები</a:t>
            </a:r>
            <a:r>
              <a:rPr lang="en-US" sz="1200" b="1" i="1" dirty="0"/>
              <a:t>:</a:t>
            </a:r>
            <a:endParaRPr lang="ka-GE" sz="1200" b="1" dirty="0"/>
          </a:p>
          <a:p>
            <a:pPr algn="just"/>
            <a:endParaRPr lang="ka-GE" sz="1200" b="1" dirty="0"/>
          </a:p>
          <a:p>
            <a:pPr marL="0" indent="0" algn="just">
              <a:buNone/>
            </a:pPr>
            <a:endParaRPr lang="ka-GE" sz="1200" b="1" dirty="0" smtClean="0"/>
          </a:p>
          <a:p>
            <a:pPr algn="just"/>
            <a:r>
              <a:rPr lang="ka-GE" sz="1200" b="1" dirty="0" smtClean="0"/>
              <a:t>ვეტერანების </a:t>
            </a:r>
            <a:r>
              <a:rPr lang="ka-GE" sz="1200" b="1" dirty="0"/>
              <a:t>საქმეთა სახელმწიფო სამსახურის</a:t>
            </a:r>
            <a:r>
              <a:rPr lang="ka-GE" sz="1200" dirty="0"/>
              <a:t> </a:t>
            </a:r>
            <a:r>
              <a:rPr lang="ka-GE" sz="1200" dirty="0" smtClean="0"/>
              <a:t>დირექტორმა, </a:t>
            </a:r>
            <a:r>
              <a:rPr lang="ka-GE" sz="1200" dirty="0"/>
              <a:t>2008 წლის რუსეთ-საქართველოს აგვისტოს ომის მე-12 წლისთავთან დაკავშირებით, </a:t>
            </a:r>
            <a:r>
              <a:rPr lang="ka-GE" sz="1200" dirty="0" smtClean="0"/>
              <a:t>შეხვედრა გამართა </a:t>
            </a:r>
            <a:r>
              <a:rPr lang="ka-GE" sz="1200" dirty="0"/>
              <a:t>სამაჩაბლოდან და ახალგორიდან დევნილ </a:t>
            </a:r>
            <a:r>
              <a:rPr lang="ka-GE" sz="1200" dirty="0" smtClean="0"/>
              <a:t>ვეტერანებთან. </a:t>
            </a:r>
            <a:r>
              <a:rPr lang="en-US" sz="1200" dirty="0" err="1" smtClean="0"/>
              <a:t>მხარეებმა</a:t>
            </a:r>
            <a:r>
              <a:rPr lang="en-US" sz="1200" dirty="0" smtClean="0"/>
              <a:t> </a:t>
            </a:r>
            <a:r>
              <a:rPr lang="ka-GE" sz="1200" dirty="0"/>
              <a:t>ისაუბრეს ვეტერანთა სოციალური პირობების გაუმჯობესებისა და არსებული გამოწვევების დაძლების გზებზე.  </a:t>
            </a:r>
            <a:endParaRPr lang="ka-GE" sz="1200" dirty="0" smtClean="0"/>
          </a:p>
          <a:p>
            <a:pPr algn="just"/>
            <a:endParaRPr lang="en-US" sz="1200" dirty="0"/>
          </a:p>
          <a:p>
            <a:pPr algn="just"/>
            <a:r>
              <a:rPr lang="ka-GE" sz="1200" b="1" dirty="0"/>
              <a:t>ვეტერანების საქმეთა სახელმწიფო სამსახურის </a:t>
            </a:r>
            <a:r>
              <a:rPr lang="ka-GE" sz="1200" dirty="0" smtClean="0"/>
              <a:t>დირექტორმა, შეხვედრა გამართა </a:t>
            </a:r>
            <a:r>
              <a:rPr lang="ka-GE" sz="1200" dirty="0"/>
              <a:t>''საქართველოს სკაუტური მოძრაობის ორგანიზაციის'' გენერალურ მდივან, მურთაზ </a:t>
            </a:r>
            <a:r>
              <a:rPr lang="ka-GE" sz="1200" dirty="0" smtClean="0"/>
              <a:t>გურჩიანთან. შეხვედრის </a:t>
            </a:r>
            <a:r>
              <a:rPr lang="ka-GE" sz="1200" dirty="0"/>
              <a:t>მიზანს წარმოადგენდა  ერთობლივი ღონისძიებებისა და აქტივობების დაგეგმვის საკითხის </a:t>
            </a:r>
            <a:r>
              <a:rPr lang="ka-GE" sz="1200" dirty="0" smtClean="0"/>
              <a:t>განხილვა. თავდაცვის </a:t>
            </a:r>
            <a:r>
              <a:rPr lang="ka-GE" sz="1200" dirty="0"/>
              <a:t>ძალების ვეტერანები, მათი შვილები და </a:t>
            </a:r>
            <a:r>
              <a:rPr lang="ka-GE" sz="1200" dirty="0" smtClean="0"/>
              <a:t>შვილიშვილების ჩართულობა </a:t>
            </a:r>
            <a:r>
              <a:rPr lang="ka-GE" sz="1200" dirty="0"/>
              <a:t>ხელს შეუწყობს ახალი თაობების შესაძლებლობების გამოვლენას, მათი ფიზიკური, ინტელექტუალური, მენტალური და სოციალური კუთხით პოტენციალის განვითარებას. </a:t>
            </a:r>
            <a:endParaRPr lang="ka-GE" sz="1200" dirty="0" smtClean="0"/>
          </a:p>
          <a:p>
            <a:pPr marL="0" indent="0" algn="just">
              <a:buNone/>
            </a:pPr>
            <a:endParaRPr lang="ka-GE" sz="1200" dirty="0" smtClean="0"/>
          </a:p>
          <a:p>
            <a:pPr algn="just"/>
            <a:r>
              <a:rPr lang="en-US" sz="1200" b="1" dirty="0" err="1"/>
              <a:t>ვეტერანების</a:t>
            </a:r>
            <a:r>
              <a:rPr lang="en-US" sz="1200" b="1" dirty="0"/>
              <a:t> </a:t>
            </a:r>
            <a:r>
              <a:rPr lang="en-US" sz="1200" b="1" dirty="0" err="1"/>
              <a:t>საქმეთა</a:t>
            </a:r>
            <a:r>
              <a:rPr lang="en-US" sz="1200" b="1" dirty="0"/>
              <a:t> </a:t>
            </a:r>
            <a:r>
              <a:rPr lang="en-US" sz="1200" b="1" dirty="0" err="1"/>
              <a:t>სახელმწიფო</a:t>
            </a:r>
            <a:r>
              <a:rPr lang="en-US" sz="1200" b="1" dirty="0"/>
              <a:t> </a:t>
            </a:r>
            <a:r>
              <a:rPr lang="en-US" sz="1200" b="1" dirty="0" err="1"/>
              <a:t>სამსახურის</a:t>
            </a:r>
            <a:r>
              <a:rPr lang="en-US" sz="1200" b="1" dirty="0"/>
              <a:t> </a:t>
            </a:r>
            <a:r>
              <a:rPr lang="en-US" sz="1200" dirty="0" err="1" smtClean="0"/>
              <a:t>დირექტორ</a:t>
            </a:r>
            <a:r>
              <a:rPr lang="ka-GE" sz="1200" dirty="0" smtClean="0"/>
              <a:t>მა</a:t>
            </a:r>
            <a:r>
              <a:rPr lang="en-US" sz="1200" dirty="0" smtClean="0"/>
              <a:t>, </a:t>
            </a:r>
            <a:r>
              <a:rPr lang="ka-GE" sz="1200" dirty="0" smtClean="0"/>
              <a:t>არასამთავრობო </a:t>
            </a:r>
            <a:r>
              <a:rPr lang="ka-GE" sz="1200" dirty="0"/>
              <a:t>ორგანიზაცია ''გენერალ მაზნიაშვილის სახელობის ახალგაზრდული ლეგიონის'' </a:t>
            </a:r>
            <a:r>
              <a:rPr lang="ka-GE" sz="1200" dirty="0" smtClean="0"/>
              <a:t>თავჯდომარე გიორგი რაზმაძესთან </a:t>
            </a:r>
            <a:r>
              <a:rPr lang="ka-GE" sz="1200" dirty="0"/>
              <a:t>და საინჟინრო სექციის </a:t>
            </a:r>
            <a:r>
              <a:rPr lang="ka-GE" sz="1200" dirty="0" smtClean="0"/>
              <a:t>მეთაურ </a:t>
            </a:r>
            <a:r>
              <a:rPr lang="ka-GE" sz="1200" dirty="0"/>
              <a:t>ალექსანდრე </a:t>
            </a:r>
            <a:r>
              <a:rPr lang="ka-GE" sz="1200" dirty="0" smtClean="0"/>
              <a:t>თარგამაძესთან შეხვედრა გამართა.   </a:t>
            </a:r>
            <a:r>
              <a:rPr lang="ka-GE" sz="1200" dirty="0"/>
              <a:t>შეხვედრაზე მხარეებმა </a:t>
            </a:r>
            <a:r>
              <a:rPr lang="ka-GE" sz="1200" dirty="0" smtClean="0"/>
              <a:t>მომავალში ერთობლივად განსახორციელებელი აქტივობები და პროგრამები განიხილეს. აქტივობებში ჩაერთვებიან ომისა </a:t>
            </a:r>
            <a:r>
              <a:rPr lang="ka-GE" sz="1200" dirty="0"/>
              <a:t>და თავდაცვის ვეტერანები, მათი შვილები და შვილიშვილები. ორგანიზაცია ბავშვებს და მოზარდებს ჩაუტარებს დაწყებით სამხედრო და საექსპედიციო მომზადების კურსებს, ლექციების სამხედრო ისტორიის შესახებ.</a:t>
            </a:r>
            <a:r>
              <a:rPr lang="ka-GE" sz="1200" dirty="0" smtClean="0"/>
              <a:t>  </a:t>
            </a:r>
          </a:p>
          <a:p>
            <a:pPr marL="0" indent="0" algn="just">
              <a:buNone/>
            </a:pPr>
            <a:endParaRPr lang="en-US" sz="1200" dirty="0"/>
          </a:p>
          <a:p>
            <a:pPr algn="just"/>
            <a:r>
              <a:rPr lang="en-US" sz="1200" b="1" dirty="0" err="1"/>
              <a:t>ვეტერანების</a:t>
            </a:r>
            <a:r>
              <a:rPr lang="en-US" sz="1200" b="1" dirty="0"/>
              <a:t> </a:t>
            </a:r>
            <a:r>
              <a:rPr lang="en-US" sz="1200" b="1" dirty="0" err="1"/>
              <a:t>საქმეთა</a:t>
            </a:r>
            <a:r>
              <a:rPr lang="en-US" sz="1200" b="1" dirty="0"/>
              <a:t> </a:t>
            </a:r>
            <a:r>
              <a:rPr lang="en-US" sz="1200" b="1" dirty="0" err="1"/>
              <a:t>სახელმწიფო</a:t>
            </a:r>
            <a:r>
              <a:rPr lang="en-US" sz="1200" b="1" dirty="0"/>
              <a:t> </a:t>
            </a:r>
            <a:r>
              <a:rPr lang="en-US" sz="1200" b="1" dirty="0" err="1"/>
              <a:t>სამსახურის</a:t>
            </a:r>
            <a:r>
              <a:rPr lang="en-US" sz="1200" b="1" dirty="0"/>
              <a:t> </a:t>
            </a:r>
            <a:r>
              <a:rPr lang="en-US" sz="1200" dirty="0" err="1" smtClean="0"/>
              <a:t>დირექტორ</a:t>
            </a:r>
            <a:r>
              <a:rPr lang="ka-GE" sz="1200" dirty="0" smtClean="0"/>
              <a:t>მა</a:t>
            </a:r>
            <a:r>
              <a:rPr lang="ka-GE" sz="1200" dirty="0"/>
              <a:t> </a:t>
            </a:r>
            <a:r>
              <a:rPr lang="en-US" sz="1200" dirty="0" err="1" smtClean="0"/>
              <a:t>და</a:t>
            </a:r>
            <a:r>
              <a:rPr lang="en-US" sz="1200" dirty="0" smtClean="0"/>
              <a:t> </a:t>
            </a:r>
            <a:r>
              <a:rPr lang="ka-GE" sz="1200" dirty="0"/>
              <a:t>ვეტერანების სფეროს მარეგულირებელი კანონმდებლობის სრულყოფის მიზნით შექმნილი სამუშაო </a:t>
            </a:r>
            <a:r>
              <a:rPr lang="ka-GE" sz="1200" dirty="0" smtClean="0"/>
              <a:t>ჯგუფმა შეხვედრა გამართა. </a:t>
            </a:r>
            <a:r>
              <a:rPr lang="en-US" sz="1200" dirty="0" err="1" smtClean="0"/>
              <a:t>შეხვედრის</a:t>
            </a:r>
            <a:r>
              <a:rPr lang="en-US" sz="1200" dirty="0" smtClean="0"/>
              <a:t> </a:t>
            </a:r>
            <a:r>
              <a:rPr lang="en-US" sz="1200" dirty="0" err="1"/>
              <a:t>მიზან</a:t>
            </a:r>
            <a:r>
              <a:rPr lang="ka-GE" sz="1200" dirty="0"/>
              <a:t>ს</a:t>
            </a:r>
            <a:r>
              <a:rPr lang="en-US" sz="1200" dirty="0"/>
              <a:t>, </a:t>
            </a:r>
            <a:r>
              <a:rPr lang="ka-GE" sz="1200" dirty="0"/>
              <a:t>ვეტერანების საქმეთა სახელმწიფო სამსახურის მიერ მომზადებული სამართლებრივი პროექტების განხილვა, ვეტერანთა დასაქმების ხელშეწყობა, მათთვის დამატებითი სოციალური შეღავათების დაწესება და სამედიცინო მომსახურების გაუმჯობესება, ასევე მარჩენალდაკარგულის სტატუსის მინიჭების წესისა და პროცედურების განმსაზღვრელი რეგულაციების სრულყოფა  წარმოადგენდა. სამუშაო ჯგუფის შეხვედრაში მონაწილეობა მიიღეს, ვეტერანების საქმეთა სახელმწიფო სამსახურის დირექტორმა და მოადგილეება, სამსახურის თანამშრომლებმა, საქართველოს თავდაცვის სამინისტრის, საქართველოს ფინანსთა სამინისტროს, საქართველოს რეგიონული განვითარების და ინფრასტრუქტურის სამინისტროს, აფხაზეთის ავტონომიური რესპუბლიკის მთავრობის, ააიპ ,,საქართველოს ომისა და სამხედრო ძალების ვეტერანთა ცენტრალური კავშირის'' და ააიპ ,,საქართველოს გენერალთა კლუბის'' წარმომადგენლებმა.  </a:t>
            </a:r>
            <a:endParaRPr lang="en-US" sz="1200" dirty="0"/>
          </a:p>
        </p:txBody>
      </p:sp>
      <p:sp>
        <p:nvSpPr>
          <p:cNvPr id="4" name="Номер слайда 6"/>
          <p:cNvSpPr txBox="1">
            <a:spLocks/>
          </p:cNvSpPr>
          <p:nvPr/>
        </p:nvSpPr>
        <p:spPr>
          <a:xfrm>
            <a:off x="8077200" y="6492957"/>
            <a:ext cx="1066800" cy="329184"/>
          </a:xfrm>
          <a:prstGeom prst="rect">
            <a:avLst/>
          </a:prstGeom>
        </p:spPr>
        <p:txBody>
          <a:bodyPr vert="horz" lIns="91440" tIns="45720" rIns="91440" bIns="45720" rtlCol="0" anchor="ctr"/>
          <a:lstStyle>
            <a:defPPr>
              <a:defRPr lang="en-US"/>
            </a:defPPr>
            <a:lvl1pPr marL="0" algn="l" defTabSz="914400" rtl="0" eaLnBrk="1" latinLnBrk="0" hangingPunct="1">
              <a:defRPr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ka-GE" sz="1200" b="0" dirty="0" smtClean="0">
                <a:solidFill>
                  <a:schemeClr val="tx1"/>
                </a:solidFill>
              </a:rPr>
              <a:t>18</a:t>
            </a:r>
            <a:endParaRPr lang="en-US" sz="1200" b="0" dirty="0">
              <a:solidFill>
                <a:schemeClr val="tx1"/>
              </a:solidFill>
            </a:endParaRPr>
          </a:p>
        </p:txBody>
      </p:sp>
    </p:spTree>
    <p:extLst>
      <p:ext uri="{BB962C8B-B14F-4D97-AF65-F5344CB8AC3E}">
        <p14:creationId xmlns:p14="http://schemas.microsoft.com/office/powerpoint/2010/main" val="28258673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14866" y="838200"/>
            <a:ext cx="8331200" cy="685800"/>
          </a:xfrm>
        </p:spPr>
        <p:txBody>
          <a:bodyPr>
            <a:normAutofit/>
          </a:bodyPr>
          <a:lstStyle/>
          <a:p>
            <a:r>
              <a:rPr lang="ka-GE" sz="2000" dirty="0" smtClean="0"/>
              <a:t>შესავალი</a:t>
            </a:r>
            <a:endParaRPr lang="en-US" sz="2000" dirty="0"/>
          </a:p>
        </p:txBody>
      </p:sp>
      <p:sp>
        <p:nvSpPr>
          <p:cNvPr id="3" name="Объект 2"/>
          <p:cNvSpPr>
            <a:spLocks noGrp="1"/>
          </p:cNvSpPr>
          <p:nvPr>
            <p:ph idx="1"/>
          </p:nvPr>
        </p:nvSpPr>
        <p:spPr>
          <a:xfrm>
            <a:off x="177801" y="1600200"/>
            <a:ext cx="8822266" cy="3208867"/>
          </a:xfrm>
        </p:spPr>
        <p:txBody>
          <a:bodyPr>
            <a:normAutofit fontScale="70000" lnSpcReduction="20000"/>
          </a:bodyPr>
          <a:lstStyle/>
          <a:p>
            <a:pPr algn="just">
              <a:lnSpc>
                <a:spcPct val="170000"/>
              </a:lnSpc>
            </a:pPr>
            <a:r>
              <a:rPr lang="ka-GE" sz="1700" dirty="0"/>
              <a:t>საქართველოს ვეტერანთა საქმეების დეპარტამენტი შეიქმნა საქართველოს პრეზიდენტის 1997 წლის 22 სექტემბრის № 526 ბრძანებულებით. ვეტერანთა საქმეების დეპარტამენტი აღმასრულებელ ხელისუფლებაში იყო კანონით განსაზღვრული დამოუკიდებლად მოქმედი სამთავრობო დაწესებულება, რომელიც საქართველოს კანონდებლობის ფარგლებში მმართველობით ფუნქციებს ახორციელებდა</a:t>
            </a:r>
            <a:r>
              <a:rPr lang="ka-GE" sz="1700" dirty="0" smtClean="0"/>
              <a:t>.</a:t>
            </a:r>
            <a:endParaRPr lang="en-US" sz="1700" dirty="0"/>
          </a:p>
          <a:p>
            <a:pPr algn="just">
              <a:lnSpc>
                <a:spcPct val="170000"/>
              </a:lnSpc>
            </a:pPr>
            <a:r>
              <a:rPr lang="ka-GE" sz="1700" dirty="0"/>
              <a:t>2004 წლის 11 თებერვალს „საქართველოს მთავრობის სტრუქტურის, უფლებამოსილებისა და საქმიანობის წესის შესახებ“ საქართველოს კანონის 35-ე მუხლის თანახმად, რეორგანიზებული იქნა ვეტერანთა საქმეების სახელმწიფო დეპარტამენტი სახელმწიფო საქვეუწყებო დაწესებულებად და მმართველობის სფეროში გადაეცა შრომის, ჯანმრთელობისა და სოციალური დაცვის სამინისტროს ხუთი სტრუქტურული ქვედანაყოფითა და თერთმეტი ტერიტორიული ორგანოთი. </a:t>
            </a:r>
            <a:endParaRPr lang="en-US" sz="1700" dirty="0"/>
          </a:p>
          <a:p>
            <a:pPr algn="just">
              <a:lnSpc>
                <a:spcPct val="170000"/>
              </a:lnSpc>
            </a:pPr>
            <a:r>
              <a:rPr lang="en-US" sz="1700" dirty="0" smtClean="0"/>
              <a:t>2004 </a:t>
            </a:r>
            <a:r>
              <a:rPr lang="ka-GE" sz="1700" dirty="0"/>
              <a:t>წლიდან დაიწყო ვეტერანების ერთიანი მონაცემთ ბაზის განახლება, რაც გულისხმობდა საქართველოში მცხოვრები ვეტერანების ხელახალ რეგისტრაციას.</a:t>
            </a:r>
            <a:endParaRPr lang="en-US" sz="1700" dirty="0"/>
          </a:p>
          <a:p>
            <a:pPr marL="0" indent="0">
              <a:lnSpc>
                <a:spcPct val="170000"/>
              </a:lnSpc>
              <a:buNone/>
            </a:pPr>
            <a:endParaRPr lang="en-US" dirty="0"/>
          </a:p>
        </p:txBody>
      </p:sp>
      <p:sp>
        <p:nvSpPr>
          <p:cNvPr id="7" name="Номер слайда 6"/>
          <p:cNvSpPr>
            <a:spLocks noGrp="1"/>
          </p:cNvSpPr>
          <p:nvPr>
            <p:ph type="sldNum" sz="quarter" idx="12"/>
          </p:nvPr>
        </p:nvSpPr>
        <p:spPr>
          <a:xfrm>
            <a:off x="8014447" y="6492957"/>
            <a:ext cx="1066800" cy="329184"/>
          </a:xfrm>
        </p:spPr>
        <p:txBody>
          <a:bodyPr/>
          <a:lstStyle/>
          <a:p>
            <a:pPr algn="r"/>
            <a:r>
              <a:rPr lang="en-US" sz="1200" b="0" dirty="0">
                <a:solidFill>
                  <a:schemeClr val="tx1"/>
                </a:solidFill>
                <a:latin typeface="Sylfaen" panose="010A0502050306030303" pitchFamily="18" charset="0"/>
              </a:rPr>
              <a:t>1</a:t>
            </a:r>
          </a:p>
        </p:txBody>
      </p:sp>
    </p:spTree>
    <p:extLst>
      <p:ext uri="{BB962C8B-B14F-4D97-AF65-F5344CB8AC3E}">
        <p14:creationId xmlns:p14="http://schemas.microsoft.com/office/powerpoint/2010/main" val="336800677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7733" y="373502"/>
            <a:ext cx="9076267" cy="6186309"/>
          </a:xfrm>
          <a:prstGeom prst="rect">
            <a:avLst/>
          </a:prstGeom>
        </p:spPr>
        <p:txBody>
          <a:bodyPr wrap="square">
            <a:spAutoFit/>
          </a:bodyPr>
          <a:lstStyle/>
          <a:p>
            <a:pPr algn="just">
              <a:lnSpc>
                <a:spcPct val="200000"/>
              </a:lnSpc>
            </a:pPr>
            <a:endParaRPr lang="ka-GE" sz="1200" b="1" dirty="0" smtClean="0"/>
          </a:p>
          <a:p>
            <a:pPr algn="just">
              <a:lnSpc>
                <a:spcPct val="200000"/>
              </a:lnSpc>
            </a:pPr>
            <a:r>
              <a:rPr lang="ka-GE" sz="1200" b="1" dirty="0" smtClean="0"/>
              <a:t>გამართული </a:t>
            </a:r>
            <a:r>
              <a:rPr lang="ka-GE" sz="1200" b="1" dirty="0"/>
              <a:t>შეხვედრები</a:t>
            </a:r>
            <a:r>
              <a:rPr lang="en-US" sz="1200" b="1" dirty="0" smtClean="0"/>
              <a:t>:</a:t>
            </a:r>
            <a:endParaRPr lang="ka-GE" sz="1200" b="1" dirty="0" smtClean="0"/>
          </a:p>
          <a:p>
            <a:pPr algn="just">
              <a:lnSpc>
                <a:spcPct val="200000"/>
              </a:lnSpc>
            </a:pPr>
            <a:endParaRPr lang="ka-GE" sz="1200" b="1" dirty="0" smtClean="0"/>
          </a:p>
          <a:p>
            <a:pPr marL="171450" indent="-171450" algn="just">
              <a:lnSpc>
                <a:spcPct val="200000"/>
              </a:lnSpc>
              <a:buFont typeface="Arial" panose="020B0604020202020204" pitchFamily="34" charset="0"/>
              <a:buChar char="•"/>
            </a:pPr>
            <a:r>
              <a:rPr lang="ka-GE" sz="1200" b="1" kern="150" dirty="0" smtClean="0">
                <a:ea typeface="SimSun" panose="02010600030101010101" pitchFamily="2" charset="-122"/>
                <a:cs typeface="Tahoma" panose="020B0604030504040204" pitchFamily="34" charset="0"/>
              </a:rPr>
              <a:t>ვეტერანების </a:t>
            </a:r>
            <a:r>
              <a:rPr lang="ka-GE" sz="1200" b="1" kern="150" dirty="0">
                <a:ea typeface="SimSun" panose="02010600030101010101" pitchFamily="2" charset="-122"/>
                <a:cs typeface="Tahoma" panose="020B0604030504040204" pitchFamily="34" charset="0"/>
              </a:rPr>
              <a:t>საქმეთა სახელმწიფო სამსახურის </a:t>
            </a:r>
            <a:r>
              <a:rPr lang="ka-GE" sz="1200" kern="150" dirty="0">
                <a:ea typeface="SimSun" panose="02010600030101010101" pitchFamily="2" charset="-122"/>
                <a:cs typeface="Tahoma" panose="020B0604030504040204" pitchFamily="34" charset="0"/>
              </a:rPr>
              <a:t>დირექტორმა,  გენერალმა კობა კობალაძემ მედიის წარმომადგენლებთან შეხვედრა გამართა. </a:t>
            </a:r>
            <a:endParaRPr lang="ka-GE" sz="1200" kern="150" dirty="0" smtClean="0">
              <a:ea typeface="SimSun" panose="02010600030101010101" pitchFamily="2" charset="-122"/>
              <a:cs typeface="Tahoma" panose="020B0604030504040204" pitchFamily="34" charset="0"/>
            </a:endParaRPr>
          </a:p>
          <a:p>
            <a:pPr marL="171450" lvl="0" indent="-171450" algn="just">
              <a:lnSpc>
                <a:spcPct val="200000"/>
              </a:lnSpc>
              <a:buFont typeface="Arial" panose="020B0604020202020204" pitchFamily="34" charset="0"/>
              <a:buChar char="•"/>
            </a:pPr>
            <a:r>
              <a:rPr lang="ka-GE" sz="1200" b="1" dirty="0"/>
              <a:t>ვეტერანების საქმეთა სახელმწიფო სამსახურის </a:t>
            </a:r>
            <a:r>
              <a:rPr lang="ka-GE" sz="1200" dirty="0"/>
              <a:t>დირექტორი, გენერალი კობა კობალაძე, საქართველოს თავდაცვის სამინისტროს სოციალურ საკითხთა და ფსიქოლოგიური მხარდაჭერის დეპარტამენტის უფროსს, ვალერიან ლომუაშვილს შეხვდა. შეხვედრაზე, კობა კობალაძემ ისაუბრა შშმ ვეტერანების ფსიქოლოგიური მხარდაჭერისა და მათი საზოგადოებაში ინტეგრაციისთვის იმ პროექტების მნიშვნელობაზე, რომლებსაც თავდაცვის სამინისტრო და კერძოდ სოციალურ საკითხთა და ფსიქოლოგიური მხარდაჭერის დეპარტამენტი ახორციელებს, ასევე ისაუბრა ამ მიმართულებით არსებული გამოწვევების დაძლევის გზებზე.</a:t>
            </a:r>
            <a:endParaRPr lang="en-US" sz="1200" dirty="0"/>
          </a:p>
          <a:p>
            <a:pPr marL="171450" lvl="0" indent="-171450" algn="just">
              <a:lnSpc>
                <a:spcPct val="200000"/>
              </a:lnSpc>
              <a:buFont typeface="Arial" panose="020B0604020202020204" pitchFamily="34" charset="0"/>
              <a:buChar char="•"/>
            </a:pPr>
            <a:r>
              <a:rPr lang="ka-GE" sz="1200" b="1" dirty="0"/>
              <a:t>ვეტერანების საქმეთა სახელმწიფო სამსახურის </a:t>
            </a:r>
            <a:r>
              <a:rPr lang="ka-GE" sz="1200" dirty="0"/>
              <a:t>დირექტორმა, გენერალმა კობა კობალაძემ, აშშ-ში საქართველოს საელჩოს უფროს მრჩეველთან, პაატა პატიაშვილთან ონლაინ შეხვედრა გამართა. შეხვედრაზე მხარეებმა განიხილეს ჩვენი ქვეყნის სტრატეგიულ პარტნიორთან, ამერიკის შეერთებულ შტატებთან არსებული და სამომავლო ურთიერთანამშრომლობის შესაძლებლობები. შეხვედრაზე ასევე განიხილეს ვეტერანების ახალი ჰოსპიტალისათვის  სამედიცინო დანადგარების შეძენის მიზნით, აშშ-ის შესაბამის ორგანიზაციებთან ურთიერთობის დამყარების საკითხი. </a:t>
            </a:r>
            <a:endParaRPr lang="en-US" sz="1200" dirty="0"/>
          </a:p>
          <a:p>
            <a:pPr algn="just"/>
            <a:endParaRPr lang="en-US" sz="1200" dirty="0"/>
          </a:p>
        </p:txBody>
      </p:sp>
      <p:sp>
        <p:nvSpPr>
          <p:cNvPr id="4" name="Номер слайда 6"/>
          <p:cNvSpPr txBox="1">
            <a:spLocks/>
          </p:cNvSpPr>
          <p:nvPr/>
        </p:nvSpPr>
        <p:spPr>
          <a:xfrm>
            <a:off x="8077200" y="6492957"/>
            <a:ext cx="1066800" cy="329184"/>
          </a:xfrm>
          <a:prstGeom prst="rect">
            <a:avLst/>
          </a:prstGeom>
        </p:spPr>
        <p:txBody>
          <a:bodyPr vert="horz" lIns="91440" tIns="45720" rIns="91440" bIns="45720" rtlCol="0" anchor="ctr"/>
          <a:lstStyle>
            <a:defPPr>
              <a:defRPr lang="en-US"/>
            </a:defPPr>
            <a:lvl1pPr marL="0" algn="l" defTabSz="914400" rtl="0" eaLnBrk="1" latinLnBrk="0" hangingPunct="1">
              <a:defRPr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200" b="0" dirty="0" smtClean="0">
                <a:solidFill>
                  <a:schemeClr val="tx1"/>
                </a:solidFill>
              </a:rPr>
              <a:t>1</a:t>
            </a:r>
            <a:r>
              <a:rPr lang="ka-GE" sz="1200" b="0" dirty="0">
                <a:solidFill>
                  <a:schemeClr val="tx1"/>
                </a:solidFill>
              </a:rPr>
              <a:t>9</a:t>
            </a:r>
            <a:endParaRPr lang="en-US" sz="1200" b="0" dirty="0">
              <a:solidFill>
                <a:schemeClr val="tx1"/>
              </a:solidFill>
            </a:endParaRPr>
          </a:p>
        </p:txBody>
      </p:sp>
    </p:spTree>
    <p:extLst>
      <p:ext uri="{BB962C8B-B14F-4D97-AF65-F5344CB8AC3E}">
        <p14:creationId xmlns:p14="http://schemas.microsoft.com/office/powerpoint/2010/main" val="6561308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414866"/>
            <a:ext cx="9144000" cy="6443134"/>
          </a:xfrm>
        </p:spPr>
        <p:txBody>
          <a:bodyPr>
            <a:normAutofit/>
          </a:bodyPr>
          <a:lstStyle/>
          <a:p>
            <a:pPr algn="just">
              <a:lnSpc>
                <a:spcPct val="150000"/>
              </a:lnSpc>
            </a:pPr>
            <a:endParaRPr lang="ka-GE" sz="1400" b="1" dirty="0" smtClean="0"/>
          </a:p>
          <a:p>
            <a:pPr marL="0" indent="0" algn="just">
              <a:lnSpc>
                <a:spcPct val="150000"/>
              </a:lnSpc>
              <a:buNone/>
            </a:pPr>
            <a:endParaRPr lang="ka-GE" sz="1400" b="1" dirty="0" smtClean="0"/>
          </a:p>
          <a:p>
            <a:pPr algn="just">
              <a:lnSpc>
                <a:spcPct val="150000"/>
              </a:lnSpc>
            </a:pPr>
            <a:r>
              <a:rPr lang="ka-GE" sz="1400" b="1" dirty="0" smtClean="0"/>
              <a:t>საინფორმაციო-ტექნოლოგიების </a:t>
            </a:r>
            <a:r>
              <a:rPr lang="ka-GE" sz="1400" b="1" dirty="0"/>
              <a:t>პროგრამული უზრუნველყოფის ჯგუფის </a:t>
            </a:r>
            <a:r>
              <a:rPr lang="ka-GE" sz="1400" b="1" dirty="0" smtClean="0"/>
              <a:t>მიერ </a:t>
            </a:r>
            <a:r>
              <a:rPr lang="ka-GE" sz="1200" dirty="0"/>
              <a:t>გეგმიურად ხდებოდა მონაცემების მიწოდება რეგიონალურ სამმართველოებისთვის, სახელმწიფო სერვისების განვითარების სააგენტოსთვის, ჯანმრთელობის დაცვის მართვის დეპარტამენტისთვის - საყოველთაო ჯანდაცვის პროგრამით ვეტერანებისთვის გათვალისწინებული მომსახურების მისაღებად. </a:t>
            </a:r>
            <a:r>
              <a:rPr lang="ka-GE" sz="1200" dirty="0" smtClean="0"/>
              <a:t>ასევე ქ.თბილისის </a:t>
            </a:r>
            <a:r>
              <a:rPr lang="ka-GE" sz="1200" dirty="0"/>
              <a:t>მერიის, ჯანდაცვისა და სოციალური მომსახურების საქალაქო სამსახურისთვის მუნიციპალურ ტრანსპორტეზე შეღავათების გავრცელების </a:t>
            </a:r>
            <a:r>
              <a:rPr lang="ka-GE" sz="1200" dirty="0" smtClean="0"/>
              <a:t>მიზნით, ასევე სს „საქართველოს რკინიგზას“ვეტერანებისთვის </a:t>
            </a:r>
            <a:r>
              <a:rPr lang="ka-GE" sz="1200" dirty="0"/>
              <a:t>შეღავათების გასაწევად.</a:t>
            </a:r>
            <a:endParaRPr lang="en-US" sz="1200" dirty="0"/>
          </a:p>
          <a:p>
            <a:pPr lvl="0" algn="just">
              <a:lnSpc>
                <a:spcPct val="150000"/>
              </a:lnSpc>
            </a:pPr>
            <a:r>
              <a:rPr lang="ka-GE" sz="1200" dirty="0" smtClean="0"/>
              <a:t>განხორციელდა სამსხურში არსებული </a:t>
            </a:r>
            <a:r>
              <a:rPr lang="ka-GE" sz="1200" dirty="0"/>
              <a:t>ვეტერანის სტატუსის მაძიებელ პირთა საკითხების </a:t>
            </a:r>
            <a:r>
              <a:rPr lang="ka-GE" sz="1200" dirty="0" smtClean="0"/>
              <a:t>შემსწავლელი საბრძოლო </a:t>
            </a:r>
            <a:r>
              <a:rPr lang="ka-GE" sz="1200" dirty="0"/>
              <a:t>მოქმედებებში </a:t>
            </a:r>
            <a:r>
              <a:rPr lang="ka-GE" sz="1200" dirty="0" smtClean="0"/>
              <a:t>მონაწილეობის ფაქტის </a:t>
            </a:r>
            <a:r>
              <a:rPr lang="ka-GE" sz="1200" dirty="0"/>
              <a:t>დამდგენი კომისიის </a:t>
            </a:r>
            <a:r>
              <a:rPr lang="ka-GE" sz="1200" dirty="0" smtClean="0"/>
              <a:t>მუშაობის </a:t>
            </a:r>
            <a:r>
              <a:rPr lang="ka-GE" sz="1200" dirty="0"/>
              <a:t>ტექნიკური </a:t>
            </a:r>
            <a:r>
              <a:rPr lang="ka-GE" sz="1200" dirty="0" smtClean="0"/>
              <a:t>უზრუნველყოფა</a:t>
            </a:r>
            <a:r>
              <a:rPr lang="en-US" sz="1200" dirty="0" smtClean="0"/>
              <a:t> </a:t>
            </a:r>
            <a:r>
              <a:rPr lang="ka-GE" sz="1200" dirty="0" smtClean="0"/>
              <a:t>და მაძიებელთა ინფორმირებულობა სმს შეტყობინების სახით.</a:t>
            </a:r>
          </a:p>
          <a:p>
            <a:pPr algn="just">
              <a:lnSpc>
                <a:spcPct val="150000"/>
              </a:lnSpc>
            </a:pPr>
            <a:r>
              <a:rPr lang="ka-GE" sz="1200" dirty="0" smtClean="0"/>
              <a:t>ყოველთვიურად მონაცემები მიეწოდება ქ.</a:t>
            </a:r>
            <a:r>
              <a:rPr lang="ka-GE" sz="1200" dirty="0"/>
              <a:t> </a:t>
            </a:r>
            <a:r>
              <a:rPr lang="ka-GE" sz="1200" dirty="0" smtClean="0"/>
              <a:t>რუსთავისა და  ქ. </a:t>
            </a:r>
            <a:r>
              <a:rPr lang="ka-GE" sz="1200" dirty="0"/>
              <a:t>ბათუმის </a:t>
            </a:r>
            <a:r>
              <a:rPr lang="ka-GE" sz="1200" dirty="0" smtClean="0"/>
              <a:t>მუნიციპალიტეტის მერიას.</a:t>
            </a:r>
          </a:p>
          <a:p>
            <a:pPr lvl="0" algn="just">
              <a:lnSpc>
                <a:spcPct val="150000"/>
              </a:lnSpc>
            </a:pPr>
            <a:r>
              <a:rPr lang="ka-GE" sz="1200" dirty="0"/>
              <a:t>შიდა სატელეფონო სადგურის </a:t>
            </a:r>
            <a:r>
              <a:rPr lang="ka-GE" sz="1200" dirty="0" smtClean="0"/>
              <a:t>რეკონფიგურაცია</a:t>
            </a:r>
            <a:r>
              <a:rPr lang="en-US" sz="1200" dirty="0"/>
              <a:t> </a:t>
            </a:r>
            <a:r>
              <a:rPr lang="ka-GE" sz="1200" dirty="0" smtClean="0"/>
              <a:t>და სამსახურის რეგიონულ სამმართველოებში შიდა ტელეფონების დამონტაჟება .</a:t>
            </a:r>
          </a:p>
          <a:p>
            <a:pPr algn="just">
              <a:lnSpc>
                <a:spcPct val="150000"/>
              </a:lnSpc>
            </a:pPr>
            <a:r>
              <a:rPr lang="ka-GE" sz="1200" dirty="0" smtClean="0"/>
              <a:t>სააღრიცხვო-ანალიტიკური </a:t>
            </a:r>
            <a:r>
              <a:rPr lang="ka-GE" sz="1200" dirty="0"/>
              <a:t>განყოფილების მიერ ყოველკვირეულად მოწოდებული მონაცემების დამუშავება ვეტერანთა მოწმობის </a:t>
            </a:r>
            <a:r>
              <a:rPr lang="ka-GE" sz="1200" dirty="0" smtClean="0"/>
              <a:t>დასაბეჭდად, </a:t>
            </a:r>
            <a:r>
              <a:rPr lang="ka-GE" sz="1200" dirty="0"/>
              <a:t>სულ 1 867 </a:t>
            </a:r>
            <a:r>
              <a:rPr lang="ka-GE" sz="1200" dirty="0" smtClean="0"/>
              <a:t>ვეტერანისთვის</a:t>
            </a:r>
            <a:r>
              <a:rPr lang="ka-GE" sz="1200" dirty="0"/>
              <a:t>.</a:t>
            </a:r>
            <a:endParaRPr lang="en-US" sz="1200" dirty="0"/>
          </a:p>
          <a:p>
            <a:pPr algn="just">
              <a:lnSpc>
                <a:spcPct val="150000"/>
              </a:lnSpc>
            </a:pPr>
            <a:r>
              <a:rPr lang="ka-GE" sz="1200" dirty="0"/>
              <a:t>სამუშაოები სამსახურში არსებულ კომპიუტერულ </a:t>
            </a:r>
            <a:r>
              <a:rPr lang="ka-GE" sz="1200" dirty="0" smtClean="0"/>
              <a:t>სისტემებზე </a:t>
            </a:r>
            <a:r>
              <a:rPr lang="ka-GE" sz="1200" dirty="0"/>
              <a:t>სხვადასხვა </a:t>
            </a:r>
            <a:r>
              <a:rPr lang="ka-GE" sz="1200" dirty="0" smtClean="0"/>
              <a:t>ტექნიკური სამუშაოების ჩატარება და </a:t>
            </a:r>
            <a:r>
              <a:rPr lang="ka-GE" sz="1200" dirty="0"/>
              <a:t>ასევე თანამშრომლებისთვის  რეგულარული ტექნიკური </a:t>
            </a:r>
            <a:r>
              <a:rPr lang="ka-GE" sz="1200" dirty="0" smtClean="0"/>
              <a:t>მხარდაჭერა.</a:t>
            </a:r>
          </a:p>
          <a:p>
            <a:pPr lvl="0" algn="just">
              <a:lnSpc>
                <a:spcPct val="150000"/>
              </a:lnSpc>
            </a:pPr>
            <a:r>
              <a:rPr lang="ka-GE" sz="1200" dirty="0"/>
              <a:t>საგანგებო სიტუაციასთან დაკავშირებით სამსახურის თანამშრომლებისთვის  დისტანციურად მუშაობისთვის კავშირის უზრუნველყოფა</a:t>
            </a:r>
            <a:endParaRPr lang="en-US" sz="1200" dirty="0"/>
          </a:p>
          <a:p>
            <a:pPr algn="just">
              <a:lnSpc>
                <a:spcPct val="150000"/>
              </a:lnSpc>
            </a:pPr>
            <a:endParaRPr lang="ka-GE" sz="1200" dirty="0" smtClean="0"/>
          </a:p>
          <a:p>
            <a:pPr algn="just">
              <a:lnSpc>
                <a:spcPct val="150000"/>
              </a:lnSpc>
            </a:pPr>
            <a:endParaRPr lang="en-US" sz="1200" dirty="0"/>
          </a:p>
          <a:p>
            <a:pPr lvl="0" algn="just">
              <a:lnSpc>
                <a:spcPct val="150000"/>
              </a:lnSpc>
            </a:pPr>
            <a:endParaRPr lang="en-US" sz="1200" dirty="0"/>
          </a:p>
          <a:p>
            <a:pPr marL="0" indent="0" algn="just">
              <a:buNone/>
            </a:pPr>
            <a:endParaRPr lang="en-US" sz="1200" dirty="0"/>
          </a:p>
          <a:p>
            <a:pPr marL="0" indent="0" algn="just">
              <a:buNone/>
            </a:pPr>
            <a:endParaRPr lang="en-US" sz="1200" dirty="0"/>
          </a:p>
        </p:txBody>
      </p:sp>
      <p:sp>
        <p:nvSpPr>
          <p:cNvPr id="4" name="Номер слайда 6"/>
          <p:cNvSpPr txBox="1">
            <a:spLocks/>
          </p:cNvSpPr>
          <p:nvPr/>
        </p:nvSpPr>
        <p:spPr>
          <a:xfrm>
            <a:off x="8077200" y="6492957"/>
            <a:ext cx="1066800" cy="329184"/>
          </a:xfrm>
          <a:prstGeom prst="rect">
            <a:avLst/>
          </a:prstGeom>
        </p:spPr>
        <p:txBody>
          <a:bodyPr vert="horz" lIns="91440" tIns="45720" rIns="91440" bIns="45720" rtlCol="0" anchor="ctr"/>
          <a:lstStyle>
            <a:defPPr>
              <a:defRPr lang="en-US"/>
            </a:defPPr>
            <a:lvl1pPr marL="0" algn="l" defTabSz="914400" rtl="0" eaLnBrk="1" latinLnBrk="0" hangingPunct="1">
              <a:defRPr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ka-GE" sz="1200" b="0" dirty="0" smtClean="0">
                <a:solidFill>
                  <a:schemeClr val="tx1"/>
                </a:solidFill>
              </a:rPr>
              <a:t>20</a:t>
            </a:r>
            <a:endParaRPr lang="en-US" sz="1200" b="0" dirty="0">
              <a:solidFill>
                <a:schemeClr val="tx1"/>
              </a:solidFill>
            </a:endParaRPr>
          </a:p>
        </p:txBody>
      </p:sp>
    </p:spTree>
    <p:extLst>
      <p:ext uri="{BB962C8B-B14F-4D97-AF65-F5344CB8AC3E}">
        <p14:creationId xmlns:p14="http://schemas.microsoft.com/office/powerpoint/2010/main" val="252354467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9334" y="1540932"/>
            <a:ext cx="3886200" cy="397933"/>
          </a:xfrm>
        </p:spPr>
        <p:txBody>
          <a:bodyPr>
            <a:normAutofit/>
          </a:bodyPr>
          <a:lstStyle/>
          <a:p>
            <a:pPr algn="just"/>
            <a:r>
              <a:rPr lang="ka-GE" sz="1400" b="1" dirty="0" smtClean="0"/>
              <a:t>საზოგადოებასთან ურთიერთობის განყოფილება</a:t>
            </a:r>
            <a:endParaRPr lang="en-US" sz="1400" b="1" dirty="0"/>
          </a:p>
        </p:txBody>
      </p:sp>
      <p:sp>
        <p:nvSpPr>
          <p:cNvPr id="3" name="Объект 2"/>
          <p:cNvSpPr>
            <a:spLocks noGrp="1"/>
          </p:cNvSpPr>
          <p:nvPr>
            <p:ph idx="1"/>
          </p:nvPr>
        </p:nvSpPr>
        <p:spPr>
          <a:xfrm>
            <a:off x="67733" y="1308414"/>
            <a:ext cx="9076267" cy="3911601"/>
          </a:xfrm>
        </p:spPr>
        <p:txBody>
          <a:bodyPr>
            <a:normAutofit/>
          </a:bodyPr>
          <a:lstStyle/>
          <a:p>
            <a:pPr marL="0" indent="0" algn="just">
              <a:lnSpc>
                <a:spcPct val="150000"/>
              </a:lnSpc>
              <a:buNone/>
            </a:pPr>
            <a:endParaRPr lang="en-US" sz="1200" dirty="0">
              <a:latin typeface="Sylfaen" panose="010A0502050306030303" pitchFamily="18" charset="0"/>
            </a:endParaRPr>
          </a:p>
          <a:p>
            <a:pPr algn="just">
              <a:lnSpc>
                <a:spcPct val="150000"/>
              </a:lnSpc>
            </a:pPr>
            <a:endParaRPr lang="ka-GE" sz="1200" b="1" dirty="0" smtClean="0">
              <a:latin typeface="Sylfaen" panose="010A0502050306030303" pitchFamily="18" charset="0"/>
            </a:endParaRPr>
          </a:p>
          <a:p>
            <a:pPr marL="0" indent="0">
              <a:lnSpc>
                <a:spcPct val="150000"/>
              </a:lnSpc>
              <a:buNone/>
            </a:pPr>
            <a:r>
              <a:rPr lang="ka-GE" sz="1200" b="1" dirty="0" smtClean="0">
                <a:latin typeface="Sylfaen" panose="010A0502050306030303" pitchFamily="18" charset="0"/>
              </a:rPr>
              <a:t> </a:t>
            </a:r>
            <a:r>
              <a:rPr lang="ka-GE" sz="1200" b="1" dirty="0">
                <a:latin typeface="Sylfaen" panose="010A0502050306030303" pitchFamily="18" charset="0"/>
              </a:rPr>
              <a:t>სოციალური ქსელის </a:t>
            </a:r>
            <a:r>
              <a:rPr lang="en-US" sz="1200" b="1" dirty="0">
                <a:latin typeface="Sylfaen" panose="010A0502050306030303" pitchFamily="18" charset="0"/>
              </a:rPr>
              <a:t>(</a:t>
            </a:r>
            <a:r>
              <a:rPr lang="en-US" sz="1200" b="1" dirty="0" err="1">
                <a:latin typeface="Sylfaen" panose="010A0502050306030303" pitchFamily="18" charset="0"/>
              </a:rPr>
              <a:t>facebook</a:t>
            </a:r>
            <a:r>
              <a:rPr lang="en-US" sz="1200" b="1" dirty="0">
                <a:latin typeface="Sylfaen" panose="010A0502050306030303" pitchFamily="18" charset="0"/>
              </a:rPr>
              <a:t>)</a:t>
            </a:r>
            <a:r>
              <a:rPr lang="ka-GE" sz="1200" b="1" dirty="0">
                <a:latin typeface="Sylfaen" panose="010A0502050306030303" pitchFamily="18" charset="0"/>
              </a:rPr>
              <a:t> და </a:t>
            </a:r>
            <a:r>
              <a:rPr lang="ka-GE" sz="1200" b="1" dirty="0" smtClean="0">
                <a:latin typeface="Sylfaen" panose="010A0502050306030303" pitchFamily="18" charset="0"/>
              </a:rPr>
              <a:t>ვებ- </a:t>
            </a:r>
            <a:r>
              <a:rPr lang="ka-GE" sz="1200" b="1" dirty="0">
                <a:latin typeface="Sylfaen" panose="010A0502050306030303" pitchFamily="18" charset="0"/>
              </a:rPr>
              <a:t>გვერდის </a:t>
            </a:r>
            <a:r>
              <a:rPr lang="ka-GE" sz="1200" b="1" dirty="0" smtClean="0">
                <a:latin typeface="Sylfaen" panose="010A0502050306030303" pitchFamily="18" charset="0"/>
              </a:rPr>
              <a:t>სტატისტიკა</a:t>
            </a:r>
            <a:endParaRPr lang="ka-GE" sz="1200" b="1" dirty="0">
              <a:latin typeface="Sylfaen" panose="010A0502050306030303" pitchFamily="18" charset="0"/>
            </a:endParaRPr>
          </a:p>
          <a:p>
            <a:pPr>
              <a:lnSpc>
                <a:spcPct val="150000"/>
              </a:lnSpc>
            </a:pPr>
            <a:r>
              <a:rPr lang="ka-GE" sz="1200" dirty="0">
                <a:latin typeface="Sylfaen" panose="010A0502050306030303" pitchFamily="18" charset="0"/>
              </a:rPr>
              <a:t>სამსახურის მიერ გამოქვეყნებული </a:t>
            </a:r>
            <a:r>
              <a:rPr lang="ka-GE" sz="1200" dirty="0" smtClean="0"/>
              <a:t>სოციალური </a:t>
            </a:r>
            <a:r>
              <a:rPr lang="ka-GE" sz="1200" dirty="0"/>
              <a:t>ქსელის </a:t>
            </a:r>
            <a:r>
              <a:rPr lang="en-US" sz="1200" b="1" dirty="0">
                <a:latin typeface="Sylfaen" panose="010A0502050306030303" pitchFamily="18" charset="0"/>
              </a:rPr>
              <a:t>(</a:t>
            </a:r>
            <a:r>
              <a:rPr lang="en-US" sz="1200" b="1" dirty="0" err="1">
                <a:latin typeface="Sylfaen" panose="010A0502050306030303" pitchFamily="18" charset="0"/>
              </a:rPr>
              <a:t>facebook</a:t>
            </a:r>
            <a:r>
              <a:rPr lang="en-US" sz="1200" b="1" dirty="0">
                <a:latin typeface="Sylfaen" panose="010A0502050306030303" pitchFamily="18" charset="0"/>
              </a:rPr>
              <a:t>)</a:t>
            </a:r>
            <a:r>
              <a:rPr lang="ka-GE" sz="1200" b="1" dirty="0"/>
              <a:t> </a:t>
            </a:r>
            <a:r>
              <a:rPr lang="ka-GE" sz="1200" dirty="0"/>
              <a:t>გვერდზე </a:t>
            </a:r>
            <a:r>
              <a:rPr lang="ka-GE" sz="1200" dirty="0" smtClean="0"/>
              <a:t>პოსტების </a:t>
            </a:r>
            <a:r>
              <a:rPr lang="ka-GE" sz="1200" dirty="0" smtClean="0">
                <a:latin typeface="Sylfaen" panose="010A0502050306030303" pitchFamily="18" charset="0"/>
              </a:rPr>
              <a:t>რაოდენობა </a:t>
            </a:r>
            <a:r>
              <a:rPr lang="ka-GE" sz="1200" dirty="0">
                <a:latin typeface="Sylfaen" panose="010A0502050306030303" pitchFamily="18" charset="0"/>
              </a:rPr>
              <a:t>- </a:t>
            </a:r>
            <a:r>
              <a:rPr lang="ka-GE" sz="1200" dirty="0" smtClean="0">
                <a:latin typeface="Sylfaen" panose="010A0502050306030303" pitchFamily="18" charset="0"/>
              </a:rPr>
              <a:t>156;</a:t>
            </a:r>
            <a:endParaRPr lang="ka-GE" sz="1200" dirty="0">
              <a:latin typeface="Sylfaen" panose="010A0502050306030303" pitchFamily="18" charset="0"/>
            </a:endParaRPr>
          </a:p>
          <a:p>
            <a:pPr marL="169863" lvl="3" indent="-169863" algn="just"/>
            <a:r>
              <a:rPr lang="ka-GE" sz="1100" dirty="0"/>
              <a:t>სოციალური ქსელის ( </a:t>
            </a:r>
            <a:r>
              <a:rPr lang="en-US" sz="1100" dirty="0"/>
              <a:t>Facebook)  </a:t>
            </a:r>
            <a:r>
              <a:rPr lang="ka-GE" sz="1100" dirty="0"/>
              <a:t>გვერდის მოწონება- </a:t>
            </a:r>
            <a:r>
              <a:rPr lang="ka-GE" sz="1100" dirty="0" smtClean="0"/>
              <a:t>56192;</a:t>
            </a:r>
            <a:endParaRPr lang="en-US" sz="1100" dirty="0"/>
          </a:p>
          <a:p>
            <a:pPr marL="169863" lvl="3" indent="-169863" algn="just"/>
            <a:r>
              <a:rPr lang="ka-GE" sz="1100" dirty="0"/>
              <a:t>სოციალური ქსელის ( </a:t>
            </a:r>
            <a:r>
              <a:rPr lang="en-US" sz="1100" dirty="0"/>
              <a:t>Facebook</a:t>
            </a:r>
            <a:r>
              <a:rPr lang="ka-GE" sz="1100" dirty="0"/>
              <a:t> ) პოსტების პოპულარობა-  </a:t>
            </a:r>
            <a:r>
              <a:rPr lang="ka-GE" sz="1100" dirty="0" smtClean="0"/>
              <a:t>42350;</a:t>
            </a:r>
            <a:endParaRPr lang="en-US" sz="1100" dirty="0"/>
          </a:p>
          <a:p>
            <a:pPr marL="169863" lvl="3" indent="-169863" algn="just"/>
            <a:r>
              <a:rPr lang="ka-GE" sz="1100" dirty="0"/>
              <a:t>მიღწეული აუდიტორია ( მნახველი) </a:t>
            </a:r>
            <a:r>
              <a:rPr lang="ka-GE" sz="1100" dirty="0" smtClean="0"/>
              <a:t>-108 640 ადამიანი;</a:t>
            </a:r>
            <a:endParaRPr lang="en-US" sz="1100" dirty="0"/>
          </a:p>
          <a:p>
            <a:pPr marL="169863" lvl="3" indent="-169863" algn="just"/>
            <a:r>
              <a:rPr lang="ka-GE" sz="1100" dirty="0"/>
              <a:t>სოციალური ქსელის ( </a:t>
            </a:r>
            <a:r>
              <a:rPr lang="en-US" sz="1100" dirty="0"/>
              <a:t>Facebook</a:t>
            </a:r>
            <a:r>
              <a:rPr lang="ka-GE" sz="1100" dirty="0"/>
              <a:t>) გვერდზე წერილების რაოდენობა </a:t>
            </a:r>
            <a:r>
              <a:rPr lang="ka-GE" sz="1100" dirty="0" smtClean="0"/>
              <a:t>-951;</a:t>
            </a:r>
            <a:endParaRPr lang="en-US" sz="1100" dirty="0"/>
          </a:p>
          <a:p>
            <a:pPr marL="169863" lvl="3" indent="-169863" algn="just"/>
            <a:r>
              <a:rPr lang="ka-GE" sz="1100" dirty="0"/>
              <a:t>სოციალური ქსელის ( </a:t>
            </a:r>
            <a:r>
              <a:rPr lang="en-US" sz="1100" dirty="0"/>
              <a:t>Facebook</a:t>
            </a:r>
            <a:r>
              <a:rPr lang="ka-GE" sz="1100" dirty="0"/>
              <a:t>) გვერდზე კომენტარების რაოდენობა </a:t>
            </a:r>
            <a:r>
              <a:rPr lang="ka-GE" sz="1100" dirty="0" smtClean="0"/>
              <a:t>-1 100;</a:t>
            </a:r>
            <a:endParaRPr lang="en-US" sz="1100" dirty="0"/>
          </a:p>
          <a:p>
            <a:pPr marL="169863" lvl="3" indent="-169863" algn="just"/>
            <a:r>
              <a:rPr lang="ka-GE" sz="1100" dirty="0"/>
              <a:t>სამსახურის მიერ გადაღებული ვიდეობის რაოდენობა </a:t>
            </a:r>
            <a:r>
              <a:rPr lang="ka-GE" sz="1100" dirty="0" smtClean="0"/>
              <a:t>-35;</a:t>
            </a:r>
            <a:endParaRPr lang="en-US" sz="1100" dirty="0"/>
          </a:p>
          <a:p>
            <a:pPr marL="169863" indent="-169863" algn="just"/>
            <a:r>
              <a:rPr lang="ka-GE" sz="1100" dirty="0"/>
              <a:t>სამსახურის ელ.ფოსტაზე შემოსული წერილების რაოდენობა - </a:t>
            </a:r>
            <a:r>
              <a:rPr lang="ka-GE" sz="1100" dirty="0" smtClean="0"/>
              <a:t>632.</a:t>
            </a:r>
            <a:endParaRPr lang="en-US" sz="1100" b="1" dirty="0"/>
          </a:p>
        </p:txBody>
      </p:sp>
      <p:sp>
        <p:nvSpPr>
          <p:cNvPr id="4" name="Номер слайда 6"/>
          <p:cNvSpPr txBox="1">
            <a:spLocks/>
          </p:cNvSpPr>
          <p:nvPr/>
        </p:nvSpPr>
        <p:spPr>
          <a:xfrm>
            <a:off x="8077200" y="6492957"/>
            <a:ext cx="1066800" cy="329184"/>
          </a:xfrm>
          <a:prstGeom prst="rect">
            <a:avLst/>
          </a:prstGeom>
        </p:spPr>
        <p:txBody>
          <a:bodyPr vert="horz" lIns="91440" tIns="45720" rIns="91440" bIns="45720" rtlCol="0" anchor="ctr"/>
          <a:lstStyle>
            <a:defPPr>
              <a:defRPr lang="en-US"/>
            </a:defPPr>
            <a:lvl1pPr marL="0" algn="l" defTabSz="914400" rtl="0" eaLnBrk="1" latinLnBrk="0" hangingPunct="1">
              <a:defRPr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200" b="0" dirty="0" smtClean="0">
                <a:solidFill>
                  <a:schemeClr val="tx1"/>
                </a:solidFill>
              </a:rPr>
              <a:t>2</a:t>
            </a:r>
            <a:r>
              <a:rPr lang="ka-GE" sz="1200" b="0" dirty="0">
                <a:solidFill>
                  <a:schemeClr val="tx1"/>
                </a:solidFill>
              </a:rPr>
              <a:t>1</a:t>
            </a:r>
            <a:endParaRPr lang="en-US" sz="1200" b="0" dirty="0">
              <a:solidFill>
                <a:schemeClr val="tx1"/>
              </a:solidFill>
            </a:endParaRPr>
          </a:p>
        </p:txBody>
      </p:sp>
      <p:graphicFrame>
        <p:nvGraphicFramePr>
          <p:cNvPr id="5" name="Таблица 4"/>
          <p:cNvGraphicFramePr>
            <a:graphicFrameLocks noGrp="1"/>
          </p:cNvGraphicFramePr>
          <p:nvPr>
            <p:extLst>
              <p:ext uri="{D42A27DB-BD31-4B8C-83A1-F6EECF244321}">
                <p14:modId xmlns:p14="http://schemas.microsoft.com/office/powerpoint/2010/main" val="761848084"/>
              </p:ext>
            </p:extLst>
          </p:nvPr>
        </p:nvGraphicFramePr>
        <p:xfrm>
          <a:off x="251147" y="4754836"/>
          <a:ext cx="4184707" cy="1395394"/>
        </p:xfrm>
        <a:graphic>
          <a:graphicData uri="http://schemas.openxmlformats.org/drawingml/2006/table">
            <a:tbl>
              <a:tblPr firstRow="1" firstCol="1" bandRow="1">
                <a:tableStyleId>{5C22544A-7EE6-4342-B048-85BDC9FD1C3A}</a:tableStyleId>
              </a:tblPr>
              <a:tblGrid>
                <a:gridCol w="345904">
                  <a:extLst>
                    <a:ext uri="{9D8B030D-6E8A-4147-A177-3AD203B41FA5}">
                      <a16:colId xmlns:a16="http://schemas.microsoft.com/office/drawing/2014/main" xmlns="" val="20000"/>
                    </a:ext>
                  </a:extLst>
                </a:gridCol>
                <a:gridCol w="3838803">
                  <a:extLst>
                    <a:ext uri="{9D8B030D-6E8A-4147-A177-3AD203B41FA5}">
                      <a16:colId xmlns:a16="http://schemas.microsoft.com/office/drawing/2014/main" xmlns="" val="20001"/>
                    </a:ext>
                  </a:extLst>
                </a:gridCol>
              </a:tblGrid>
              <a:tr h="261459">
                <a:tc>
                  <a:txBody>
                    <a:bodyPr/>
                    <a:lstStyle/>
                    <a:p>
                      <a:pPr marL="0" marR="0" algn="just">
                        <a:lnSpc>
                          <a:spcPct val="100000"/>
                        </a:lnSpc>
                        <a:spcBef>
                          <a:spcPts val="0"/>
                        </a:spcBef>
                        <a:spcAft>
                          <a:spcPts val="0"/>
                        </a:spcAft>
                      </a:pPr>
                      <a:r>
                        <a:rPr lang="ru-RU" sz="1200" dirty="0">
                          <a:effectLst/>
                          <a:latin typeface="Sylfaen" panose="010A0502050306030303" pitchFamily="18" charset="0"/>
                        </a:rPr>
                        <a:t>№</a:t>
                      </a:r>
                      <a:endParaRPr lang="en-US" sz="1100" dirty="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c>
                  <a:txBody>
                    <a:bodyPr/>
                    <a:lstStyle/>
                    <a:p>
                      <a:pPr marL="0" marR="0" algn="just">
                        <a:lnSpc>
                          <a:spcPct val="100000"/>
                        </a:lnSpc>
                        <a:spcBef>
                          <a:spcPts val="0"/>
                        </a:spcBef>
                        <a:spcAft>
                          <a:spcPts val="0"/>
                        </a:spcAft>
                      </a:pPr>
                      <a:r>
                        <a:rPr lang="ka-GE" sz="1200" dirty="0">
                          <a:effectLst/>
                          <a:latin typeface="Sylfaen" panose="010A0502050306030303" pitchFamily="18" charset="0"/>
                        </a:rPr>
                        <a:t>საინფორმაციო სააგენტოების ჩამონათვალი</a:t>
                      </a:r>
                      <a:endParaRPr lang="en-US" sz="1100" dirty="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10000"/>
                  </a:ext>
                </a:extLst>
              </a:tr>
              <a:tr h="228500">
                <a:tc>
                  <a:txBody>
                    <a:bodyPr/>
                    <a:lstStyle/>
                    <a:p>
                      <a:pPr marL="0" marR="0" algn="just">
                        <a:lnSpc>
                          <a:spcPct val="100000"/>
                        </a:lnSpc>
                        <a:spcBef>
                          <a:spcPts val="0"/>
                        </a:spcBef>
                        <a:spcAft>
                          <a:spcPts val="0"/>
                        </a:spcAft>
                      </a:pPr>
                      <a:r>
                        <a:rPr lang="ka-GE" sz="1200" dirty="0">
                          <a:effectLst/>
                          <a:latin typeface="Sylfaen" panose="010A0502050306030303" pitchFamily="18" charset="0"/>
                        </a:rPr>
                        <a:t>1</a:t>
                      </a:r>
                      <a:endParaRPr lang="en-US" sz="1100" dirty="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c>
                  <a:txBody>
                    <a:bodyPr/>
                    <a:lstStyle/>
                    <a:p>
                      <a:pPr marL="0" marR="0" algn="just">
                        <a:lnSpc>
                          <a:spcPct val="100000"/>
                        </a:lnSpc>
                        <a:spcBef>
                          <a:spcPts val="0"/>
                        </a:spcBef>
                        <a:spcAft>
                          <a:spcPts val="0"/>
                        </a:spcAft>
                      </a:pPr>
                      <a:r>
                        <a:rPr lang="ka-GE" sz="1200" dirty="0">
                          <a:effectLst/>
                          <a:latin typeface="Sylfaen" panose="010A0502050306030303" pitchFamily="18" charset="0"/>
                        </a:rPr>
                        <a:t>მედია პორტალი „რეპორტიორი“</a:t>
                      </a:r>
                      <a:endParaRPr lang="en-US" sz="1100" dirty="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10001"/>
                  </a:ext>
                </a:extLst>
              </a:tr>
              <a:tr h="206188">
                <a:tc>
                  <a:txBody>
                    <a:bodyPr/>
                    <a:lstStyle/>
                    <a:p>
                      <a:pPr marL="0" marR="0" algn="just">
                        <a:lnSpc>
                          <a:spcPct val="100000"/>
                        </a:lnSpc>
                        <a:spcBef>
                          <a:spcPts val="0"/>
                        </a:spcBef>
                        <a:spcAft>
                          <a:spcPts val="0"/>
                        </a:spcAft>
                      </a:pPr>
                      <a:r>
                        <a:rPr lang="ka-GE" sz="1200">
                          <a:effectLst/>
                          <a:latin typeface="Sylfaen" panose="010A0502050306030303" pitchFamily="18" charset="0"/>
                        </a:rPr>
                        <a:t>2</a:t>
                      </a:r>
                      <a:endParaRPr lang="en-US" sz="110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c>
                  <a:txBody>
                    <a:bodyPr/>
                    <a:lstStyle/>
                    <a:p>
                      <a:pPr marL="0" marR="0" algn="just">
                        <a:lnSpc>
                          <a:spcPct val="100000"/>
                        </a:lnSpc>
                        <a:spcBef>
                          <a:spcPts val="0"/>
                        </a:spcBef>
                        <a:spcAft>
                          <a:spcPts val="0"/>
                        </a:spcAft>
                      </a:pPr>
                      <a:r>
                        <a:rPr lang="ka-GE" sz="1200" dirty="0">
                          <a:effectLst/>
                          <a:latin typeface="Sylfaen" panose="010A0502050306030303" pitchFamily="18" charset="0"/>
                        </a:rPr>
                        <a:t>ინტერპრესნიუსი</a:t>
                      </a:r>
                      <a:endParaRPr lang="en-US" sz="1100" dirty="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10002"/>
                  </a:ext>
                </a:extLst>
              </a:tr>
              <a:tr h="233082">
                <a:tc>
                  <a:txBody>
                    <a:bodyPr/>
                    <a:lstStyle/>
                    <a:p>
                      <a:pPr marL="0" marR="0" algn="just">
                        <a:lnSpc>
                          <a:spcPct val="100000"/>
                        </a:lnSpc>
                        <a:spcBef>
                          <a:spcPts val="0"/>
                        </a:spcBef>
                        <a:spcAft>
                          <a:spcPts val="0"/>
                        </a:spcAft>
                      </a:pPr>
                      <a:r>
                        <a:rPr lang="ka-GE" sz="1200">
                          <a:effectLst/>
                          <a:latin typeface="Sylfaen" panose="010A0502050306030303" pitchFamily="18" charset="0"/>
                        </a:rPr>
                        <a:t>3</a:t>
                      </a:r>
                      <a:endParaRPr lang="en-US" sz="110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c>
                  <a:txBody>
                    <a:bodyPr/>
                    <a:lstStyle/>
                    <a:p>
                      <a:pPr marL="0" marR="0" algn="just">
                        <a:lnSpc>
                          <a:spcPct val="100000"/>
                        </a:lnSpc>
                        <a:spcBef>
                          <a:spcPts val="0"/>
                        </a:spcBef>
                        <a:spcAft>
                          <a:spcPts val="0"/>
                        </a:spcAft>
                      </a:pPr>
                      <a:r>
                        <a:rPr lang="ka-GE" sz="1200" dirty="0">
                          <a:effectLst/>
                          <a:latin typeface="Sylfaen" panose="010A0502050306030303" pitchFamily="18" charset="0"/>
                        </a:rPr>
                        <a:t>კვირა</a:t>
                      </a:r>
                      <a:endParaRPr lang="en-US" sz="1100" dirty="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10003"/>
                  </a:ext>
                </a:extLst>
              </a:tr>
              <a:tr h="233083">
                <a:tc>
                  <a:txBody>
                    <a:bodyPr/>
                    <a:lstStyle/>
                    <a:p>
                      <a:pPr marL="0" marR="0" algn="just">
                        <a:lnSpc>
                          <a:spcPct val="100000"/>
                        </a:lnSpc>
                        <a:spcBef>
                          <a:spcPts val="0"/>
                        </a:spcBef>
                        <a:spcAft>
                          <a:spcPts val="0"/>
                        </a:spcAft>
                      </a:pPr>
                      <a:r>
                        <a:rPr lang="ka-GE" sz="1200">
                          <a:effectLst/>
                          <a:latin typeface="Sylfaen" panose="010A0502050306030303" pitchFamily="18" charset="0"/>
                        </a:rPr>
                        <a:t>4</a:t>
                      </a:r>
                      <a:endParaRPr lang="en-US" sz="110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c>
                  <a:txBody>
                    <a:bodyPr/>
                    <a:lstStyle/>
                    <a:p>
                      <a:pPr marL="0" marR="0" algn="just">
                        <a:lnSpc>
                          <a:spcPct val="100000"/>
                        </a:lnSpc>
                        <a:spcBef>
                          <a:spcPts val="0"/>
                        </a:spcBef>
                        <a:spcAft>
                          <a:spcPts val="0"/>
                        </a:spcAft>
                      </a:pPr>
                      <a:r>
                        <a:rPr lang="ka-GE" sz="1200" dirty="0">
                          <a:effectLst/>
                          <a:latin typeface="Sylfaen" panose="010A0502050306030303" pitchFamily="18" charset="0"/>
                        </a:rPr>
                        <a:t>გურიანიუსი</a:t>
                      </a:r>
                      <a:endParaRPr lang="en-US" sz="1100" dirty="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10004"/>
                  </a:ext>
                </a:extLst>
              </a:tr>
              <a:tr h="233082">
                <a:tc>
                  <a:txBody>
                    <a:bodyPr/>
                    <a:lstStyle/>
                    <a:p>
                      <a:pPr marL="0" marR="0" algn="just">
                        <a:lnSpc>
                          <a:spcPct val="100000"/>
                        </a:lnSpc>
                        <a:spcBef>
                          <a:spcPts val="0"/>
                        </a:spcBef>
                        <a:spcAft>
                          <a:spcPts val="0"/>
                        </a:spcAft>
                      </a:pPr>
                      <a:r>
                        <a:rPr lang="ka-GE" sz="1200">
                          <a:effectLst/>
                          <a:latin typeface="Sylfaen" panose="010A0502050306030303" pitchFamily="18" charset="0"/>
                        </a:rPr>
                        <a:t>5</a:t>
                      </a:r>
                      <a:endParaRPr lang="en-US" sz="110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c>
                  <a:txBody>
                    <a:bodyPr/>
                    <a:lstStyle/>
                    <a:p>
                      <a:pPr marL="0" marR="0" algn="just">
                        <a:lnSpc>
                          <a:spcPct val="100000"/>
                        </a:lnSpc>
                        <a:spcBef>
                          <a:spcPts val="0"/>
                        </a:spcBef>
                        <a:spcAft>
                          <a:spcPts val="0"/>
                        </a:spcAft>
                      </a:pPr>
                      <a:r>
                        <a:rPr lang="ka-GE" sz="1200" dirty="0" smtClean="0">
                          <a:effectLst/>
                          <a:latin typeface="Sylfaen" panose="010A0502050306030303" pitchFamily="18" charset="0"/>
                        </a:rPr>
                        <a:t>„</a:t>
                      </a:r>
                      <a:r>
                        <a:rPr lang="en-US" sz="1200" dirty="0" smtClean="0">
                          <a:effectLst/>
                          <a:latin typeface="Sylfaen" panose="010A0502050306030303" pitchFamily="18" charset="0"/>
                        </a:rPr>
                        <a:t>region.ge</a:t>
                      </a:r>
                      <a:r>
                        <a:rPr lang="ka-GE" sz="1200" dirty="0" smtClean="0">
                          <a:effectLst/>
                          <a:latin typeface="Sylfaen" panose="010A0502050306030303" pitchFamily="18" charset="0"/>
                        </a:rPr>
                        <a:t>“</a:t>
                      </a:r>
                      <a:endParaRPr lang="en-US" sz="1100" dirty="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10005"/>
                  </a:ext>
                </a:extLst>
              </a:tr>
            </a:tbl>
          </a:graphicData>
        </a:graphic>
      </p:graphicFrame>
      <p:sp>
        <p:nvSpPr>
          <p:cNvPr id="6" name="Прямоугольник 5"/>
          <p:cNvSpPr/>
          <p:nvPr/>
        </p:nvSpPr>
        <p:spPr>
          <a:xfrm>
            <a:off x="67733" y="4306545"/>
            <a:ext cx="8873066" cy="276999"/>
          </a:xfrm>
          <a:prstGeom prst="rect">
            <a:avLst/>
          </a:prstGeom>
        </p:spPr>
        <p:txBody>
          <a:bodyPr wrap="square">
            <a:spAutoFit/>
          </a:bodyPr>
          <a:lstStyle/>
          <a:p>
            <a:r>
              <a:rPr lang="ka-GE" sz="1200" b="1" dirty="0"/>
              <a:t>საინფორმაციო სააგენტოების ჩამონათვალი რომელთა მეშვეობითაც ვრცელდება ინფორმაციები</a:t>
            </a:r>
          </a:p>
        </p:txBody>
      </p:sp>
    </p:spTree>
    <p:extLst>
      <p:ext uri="{BB962C8B-B14F-4D97-AF65-F5344CB8AC3E}">
        <p14:creationId xmlns:p14="http://schemas.microsoft.com/office/powerpoint/2010/main" val="320778129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3"/>
          <p:cNvGraphicFramePr>
            <a:graphicFrameLocks noGrp="1"/>
          </p:cNvGraphicFramePr>
          <p:nvPr>
            <p:extLst>
              <p:ext uri="{D42A27DB-BD31-4B8C-83A1-F6EECF244321}">
                <p14:modId xmlns:p14="http://schemas.microsoft.com/office/powerpoint/2010/main" val="1695171331"/>
              </p:ext>
            </p:extLst>
          </p:nvPr>
        </p:nvGraphicFramePr>
        <p:xfrm>
          <a:off x="88899" y="1544025"/>
          <a:ext cx="8953501" cy="3157574"/>
        </p:xfrm>
        <a:graphic>
          <a:graphicData uri="http://schemas.openxmlformats.org/drawingml/2006/table">
            <a:tbl>
              <a:tblPr firstRow="1" bandRow="1">
                <a:tableStyleId>{5C22544A-7EE6-4342-B048-85BDC9FD1C3A}</a:tableStyleId>
              </a:tblPr>
              <a:tblGrid>
                <a:gridCol w="7533217">
                  <a:extLst>
                    <a:ext uri="{9D8B030D-6E8A-4147-A177-3AD203B41FA5}">
                      <a16:colId xmlns:a16="http://schemas.microsoft.com/office/drawing/2014/main" xmlns="" val="20000"/>
                    </a:ext>
                  </a:extLst>
                </a:gridCol>
                <a:gridCol w="1420284">
                  <a:extLst>
                    <a:ext uri="{9D8B030D-6E8A-4147-A177-3AD203B41FA5}">
                      <a16:colId xmlns:a16="http://schemas.microsoft.com/office/drawing/2014/main" xmlns="" val="20001"/>
                    </a:ext>
                  </a:extLst>
                </a:gridCol>
              </a:tblGrid>
              <a:tr h="365089">
                <a:tc>
                  <a:txBody>
                    <a:bodyPr/>
                    <a:lstStyle/>
                    <a:p>
                      <a:pPr>
                        <a:lnSpc>
                          <a:spcPct val="150000"/>
                        </a:lnSpc>
                      </a:pPr>
                      <a:r>
                        <a:rPr lang="ka-GE" sz="1200" dirty="0" smtClean="0"/>
                        <a:t>არქივის განყოფილება</a:t>
                      </a:r>
                      <a:endParaRPr lang="en-US" sz="1200" dirty="0"/>
                    </a:p>
                  </a:txBody>
                  <a:tcPr/>
                </a:tc>
                <a:tc>
                  <a:txBody>
                    <a:bodyPr/>
                    <a:lstStyle/>
                    <a:p>
                      <a:pPr algn="ctr">
                        <a:lnSpc>
                          <a:spcPct val="150000"/>
                        </a:lnSpc>
                      </a:pPr>
                      <a:r>
                        <a:rPr lang="ka-GE" sz="1200" dirty="0" smtClean="0"/>
                        <a:t>რაოდენობა</a:t>
                      </a:r>
                      <a:endParaRPr lang="en-US" sz="1200" dirty="0"/>
                    </a:p>
                  </a:txBody>
                  <a:tcPr/>
                </a:tc>
                <a:extLst>
                  <a:ext uri="{0D108BD9-81ED-4DB2-BD59-A6C34878D82A}">
                    <a16:rowId xmlns:a16="http://schemas.microsoft.com/office/drawing/2014/main" xmlns="" val="10000"/>
                  </a:ext>
                </a:extLst>
              </a:tr>
              <a:tr h="632953">
                <a:tc>
                  <a:txBody>
                    <a:bodyPr/>
                    <a:lstStyle/>
                    <a:p>
                      <a:pPr marL="0" algn="l" defTabSz="914400" rtl="0" eaLnBrk="1" latinLnBrk="0" hangingPunct="1">
                        <a:lnSpc>
                          <a:spcPct val="150000"/>
                        </a:lnSpc>
                      </a:pPr>
                      <a:r>
                        <a:rPr lang="ka-GE" sz="1200" dirty="0" smtClean="0"/>
                        <a:t>სააღრიცხვო-ანალიტიკური</a:t>
                      </a:r>
                      <a:r>
                        <a:rPr lang="ka-GE" sz="1200" baseline="0" dirty="0" smtClean="0"/>
                        <a:t> განყოფილებიდან მიღება-ჩაბარების აქტით მიღებული ვეტერანის </a:t>
                      </a:r>
                      <a:r>
                        <a:rPr lang="ka-GE" sz="1200" kern="1200" dirty="0" smtClean="0">
                          <a:solidFill>
                            <a:schemeClr val="dk1"/>
                          </a:solidFill>
                          <a:latin typeface="+mn-lt"/>
                          <a:ea typeface="+mn-ea"/>
                          <a:cs typeface="+mn-cs"/>
                        </a:rPr>
                        <a:t>ანკეტა-განაცხადი</a:t>
                      </a:r>
                      <a:endParaRPr lang="en-US" sz="1200" kern="1200" dirty="0">
                        <a:solidFill>
                          <a:schemeClr val="dk1"/>
                        </a:solidFill>
                        <a:latin typeface="+mn-lt"/>
                        <a:ea typeface="+mn-ea"/>
                        <a:cs typeface="+mn-cs"/>
                      </a:endParaRPr>
                    </a:p>
                  </a:txBody>
                  <a:tcPr/>
                </a:tc>
                <a:tc>
                  <a:txBody>
                    <a:bodyPr/>
                    <a:lstStyle/>
                    <a:p>
                      <a:pPr marL="0" algn="ctr" defTabSz="914400" rtl="0" eaLnBrk="1" latinLnBrk="0" hangingPunct="1">
                        <a:lnSpc>
                          <a:spcPct val="150000"/>
                        </a:lnSpc>
                      </a:pPr>
                      <a:r>
                        <a:rPr lang="ka-GE" sz="1200" kern="1200" dirty="0" smtClean="0">
                          <a:solidFill>
                            <a:schemeClr val="dk1"/>
                          </a:solidFill>
                          <a:latin typeface="+mn-lt"/>
                          <a:ea typeface="+mn-ea"/>
                          <a:cs typeface="+mn-cs"/>
                        </a:rPr>
                        <a:t>960</a:t>
                      </a:r>
                      <a:endParaRPr lang="en-US" sz="1200" kern="1200" dirty="0">
                        <a:solidFill>
                          <a:schemeClr val="dk1"/>
                        </a:solidFill>
                        <a:latin typeface="+mn-lt"/>
                        <a:ea typeface="+mn-ea"/>
                        <a:cs typeface="+mn-cs"/>
                      </a:endParaRPr>
                    </a:p>
                  </a:txBody>
                  <a:tcPr anchor="ctr"/>
                </a:tc>
                <a:extLst>
                  <a:ext uri="{0D108BD9-81ED-4DB2-BD59-A6C34878D82A}">
                    <a16:rowId xmlns:a16="http://schemas.microsoft.com/office/drawing/2014/main" xmlns="" val="10001"/>
                  </a:ext>
                </a:extLst>
              </a:tr>
              <a:tr h="578416">
                <a:tc>
                  <a:txBody>
                    <a:bodyPr/>
                    <a:lstStyle/>
                    <a:p>
                      <a:pPr>
                        <a:lnSpc>
                          <a:spcPct val="150000"/>
                        </a:lnSpc>
                      </a:pPr>
                      <a:r>
                        <a:rPr lang="ka-GE" sz="1200" dirty="0" smtClean="0"/>
                        <a:t>მოქალაქეების განცხადების საფუძველზე მომსახურება გაეწია</a:t>
                      </a:r>
                      <a:endParaRPr lang="en-US" sz="1200" dirty="0"/>
                    </a:p>
                  </a:txBody>
                  <a:tcPr/>
                </a:tc>
                <a:tc>
                  <a:txBody>
                    <a:bodyPr/>
                    <a:lstStyle/>
                    <a:p>
                      <a:pPr marL="0" algn="ctr" defTabSz="914400" rtl="0" eaLnBrk="1" latinLnBrk="0" hangingPunct="1">
                        <a:lnSpc>
                          <a:spcPct val="150000"/>
                        </a:lnSpc>
                      </a:pPr>
                      <a:r>
                        <a:rPr lang="ka-GE" sz="1200" kern="1200" dirty="0" smtClean="0">
                          <a:solidFill>
                            <a:schemeClr val="dk1"/>
                          </a:solidFill>
                          <a:latin typeface="+mn-lt"/>
                          <a:ea typeface="+mn-ea"/>
                          <a:cs typeface="+mn-cs"/>
                        </a:rPr>
                        <a:t>33</a:t>
                      </a:r>
                      <a:endParaRPr lang="en-US" sz="1200" kern="1200" dirty="0">
                        <a:solidFill>
                          <a:schemeClr val="dk1"/>
                        </a:solidFill>
                        <a:latin typeface="+mn-lt"/>
                        <a:ea typeface="+mn-ea"/>
                        <a:cs typeface="+mn-cs"/>
                      </a:endParaRPr>
                    </a:p>
                  </a:txBody>
                  <a:tcPr anchor="ctr"/>
                </a:tc>
                <a:extLst>
                  <a:ext uri="{0D108BD9-81ED-4DB2-BD59-A6C34878D82A}">
                    <a16:rowId xmlns:a16="http://schemas.microsoft.com/office/drawing/2014/main" xmlns="" val="10002"/>
                  </a:ext>
                </a:extLst>
              </a:tr>
              <a:tr h="826309">
                <a:tc>
                  <a:txBody>
                    <a:bodyPr/>
                    <a:lstStyle/>
                    <a:p>
                      <a:pPr marL="0" algn="l" defTabSz="914400" rtl="0" eaLnBrk="1" latinLnBrk="0" hangingPunct="1">
                        <a:lnSpc>
                          <a:spcPct val="150000"/>
                        </a:lnSpc>
                      </a:pPr>
                      <a:r>
                        <a:rPr lang="ka-GE" sz="1200" kern="1200" dirty="0" smtClean="0">
                          <a:solidFill>
                            <a:schemeClr val="dk1"/>
                          </a:solidFill>
                          <a:latin typeface="+mn-lt"/>
                          <a:ea typeface="+mn-ea"/>
                          <a:cs typeface="+mn-cs"/>
                        </a:rPr>
                        <a:t>სააღრიცხვო-ანალიტიკური  განყოფილება</a:t>
                      </a:r>
                      <a:r>
                        <a:rPr lang="ka-GE" sz="1200" kern="1200" baseline="0" dirty="0" smtClean="0">
                          <a:solidFill>
                            <a:schemeClr val="dk1"/>
                          </a:solidFill>
                          <a:latin typeface="+mn-lt"/>
                          <a:ea typeface="+mn-ea"/>
                          <a:cs typeface="+mn-cs"/>
                        </a:rPr>
                        <a:t>ს </a:t>
                      </a:r>
                      <a:r>
                        <a:rPr lang="ka-GE" sz="1200" dirty="0" smtClean="0"/>
                        <a:t>მოქალაქეების განცხადების საფუძველზე</a:t>
                      </a:r>
                      <a:r>
                        <a:rPr lang="ka-GE" sz="1200" kern="1200" baseline="0" dirty="0" smtClean="0">
                          <a:solidFill>
                            <a:schemeClr val="dk1"/>
                          </a:solidFill>
                          <a:latin typeface="+mn-lt"/>
                          <a:ea typeface="+mn-ea"/>
                          <a:cs typeface="+mn-cs"/>
                        </a:rPr>
                        <a:t> დასამუშავებლად გადაეცა </a:t>
                      </a:r>
                      <a:r>
                        <a:rPr lang="ka-GE" sz="1200" kern="1200" dirty="0" smtClean="0">
                          <a:solidFill>
                            <a:schemeClr val="dk1"/>
                          </a:solidFill>
                          <a:latin typeface="+mn-lt"/>
                          <a:ea typeface="+mn-ea"/>
                          <a:cs typeface="+mn-cs"/>
                        </a:rPr>
                        <a:t> ვეტერანების ანკეტა-განაცხადი</a:t>
                      </a:r>
                      <a:endParaRPr lang="en-US" sz="1200" kern="1200" dirty="0">
                        <a:solidFill>
                          <a:schemeClr val="dk1"/>
                        </a:solidFill>
                        <a:latin typeface="+mn-lt"/>
                        <a:ea typeface="+mn-ea"/>
                        <a:cs typeface="+mn-cs"/>
                      </a:endParaRPr>
                    </a:p>
                  </a:txBody>
                  <a:tcPr/>
                </a:tc>
                <a:tc>
                  <a:txBody>
                    <a:bodyPr/>
                    <a:lstStyle/>
                    <a:p>
                      <a:pPr marL="0" algn="ctr" defTabSz="914400" rtl="0" eaLnBrk="1" latinLnBrk="0" hangingPunct="1">
                        <a:lnSpc>
                          <a:spcPct val="150000"/>
                        </a:lnSpc>
                      </a:pPr>
                      <a:r>
                        <a:rPr lang="ka-GE" sz="1200" kern="1200" dirty="0" smtClean="0">
                          <a:solidFill>
                            <a:schemeClr val="dk1"/>
                          </a:solidFill>
                          <a:latin typeface="+mn-lt"/>
                          <a:ea typeface="+mn-ea"/>
                          <a:cs typeface="+mn-cs"/>
                        </a:rPr>
                        <a:t>3383</a:t>
                      </a:r>
                      <a:endParaRPr lang="en-US" sz="1200" kern="1200" dirty="0">
                        <a:solidFill>
                          <a:schemeClr val="dk1"/>
                        </a:solidFill>
                        <a:latin typeface="+mn-lt"/>
                        <a:ea typeface="+mn-ea"/>
                        <a:cs typeface="+mn-cs"/>
                      </a:endParaRPr>
                    </a:p>
                  </a:txBody>
                  <a:tcPr anchor="ctr"/>
                </a:tc>
                <a:extLst>
                  <a:ext uri="{0D108BD9-81ED-4DB2-BD59-A6C34878D82A}">
                    <a16:rowId xmlns:a16="http://schemas.microsoft.com/office/drawing/2014/main" xmlns="" val="10003"/>
                  </a:ext>
                </a:extLst>
              </a:tr>
              <a:tr h="754807">
                <a:tc>
                  <a:txBody>
                    <a:bodyPr/>
                    <a:lstStyle/>
                    <a:p>
                      <a:pPr marL="0" marR="0" indent="0" algn="l" defTabSz="914400" rtl="0" eaLnBrk="1" fontAlgn="auto" latinLnBrk="0" hangingPunct="1">
                        <a:lnSpc>
                          <a:spcPct val="150000"/>
                        </a:lnSpc>
                        <a:spcBef>
                          <a:spcPts val="0"/>
                        </a:spcBef>
                        <a:spcAft>
                          <a:spcPts val="0"/>
                        </a:spcAft>
                        <a:buClrTx/>
                        <a:buSzTx/>
                        <a:buFontTx/>
                        <a:buNone/>
                        <a:tabLst/>
                        <a:defRPr/>
                      </a:pPr>
                      <a:r>
                        <a:rPr lang="ka-GE" sz="1200" kern="1200" dirty="0" smtClean="0">
                          <a:solidFill>
                            <a:schemeClr val="dk1"/>
                          </a:solidFill>
                          <a:latin typeface="+mn-lt"/>
                          <a:ea typeface="+mn-ea"/>
                          <a:cs typeface="+mn-cs"/>
                        </a:rPr>
                        <a:t>სამართლებრივი უზრუნველყოფის დეპარტამენტს შესამოწმებლად გადაეცა ვეტერანების ანკეტა-განაცხადი</a:t>
                      </a:r>
                      <a:endParaRPr lang="en-US" sz="1200" kern="1200" dirty="0" smtClean="0">
                        <a:solidFill>
                          <a:schemeClr val="dk1"/>
                        </a:solidFill>
                        <a:latin typeface="+mn-lt"/>
                        <a:ea typeface="+mn-ea"/>
                        <a:cs typeface="+mn-cs"/>
                      </a:endParaRPr>
                    </a:p>
                  </a:txBody>
                  <a:tcPr/>
                </a:tc>
                <a:tc>
                  <a:txBody>
                    <a:bodyPr/>
                    <a:lstStyle/>
                    <a:p>
                      <a:pPr marL="0" algn="ctr" defTabSz="914400" rtl="0" eaLnBrk="1" latinLnBrk="0" hangingPunct="1">
                        <a:lnSpc>
                          <a:spcPct val="150000"/>
                        </a:lnSpc>
                      </a:pPr>
                      <a:r>
                        <a:rPr lang="ka-GE" sz="1200" kern="1200" dirty="0" smtClean="0">
                          <a:solidFill>
                            <a:schemeClr val="dk1"/>
                          </a:solidFill>
                          <a:latin typeface="+mn-lt"/>
                          <a:ea typeface="+mn-ea"/>
                          <a:cs typeface="+mn-cs"/>
                        </a:rPr>
                        <a:t>72</a:t>
                      </a:r>
                      <a:endParaRPr lang="en-US" sz="1200" kern="1200" dirty="0">
                        <a:solidFill>
                          <a:schemeClr val="dk1"/>
                        </a:solidFill>
                        <a:latin typeface="+mn-lt"/>
                        <a:ea typeface="+mn-ea"/>
                        <a:cs typeface="+mn-cs"/>
                      </a:endParaRPr>
                    </a:p>
                  </a:txBody>
                  <a:tcPr anchor="ctr"/>
                </a:tc>
                <a:extLst>
                  <a:ext uri="{0D108BD9-81ED-4DB2-BD59-A6C34878D82A}">
                    <a16:rowId xmlns:a16="http://schemas.microsoft.com/office/drawing/2014/main" xmlns="" val="10004"/>
                  </a:ext>
                </a:extLst>
              </a:tr>
            </a:tbl>
          </a:graphicData>
        </a:graphic>
      </p:graphicFrame>
      <p:sp>
        <p:nvSpPr>
          <p:cNvPr id="6" name="Номер слайда 6"/>
          <p:cNvSpPr txBox="1">
            <a:spLocks/>
          </p:cNvSpPr>
          <p:nvPr/>
        </p:nvSpPr>
        <p:spPr>
          <a:xfrm>
            <a:off x="8077200" y="6492957"/>
            <a:ext cx="1066800" cy="329184"/>
          </a:xfrm>
          <a:prstGeom prst="rect">
            <a:avLst/>
          </a:prstGeom>
        </p:spPr>
        <p:txBody>
          <a:bodyPr vert="horz" lIns="91440" tIns="45720" rIns="91440" bIns="45720" rtlCol="0" anchor="ctr"/>
          <a:lstStyle>
            <a:defPPr>
              <a:defRPr lang="en-US"/>
            </a:defPPr>
            <a:lvl1pPr marL="0" algn="l" defTabSz="914400" rtl="0" eaLnBrk="1" latinLnBrk="0" hangingPunct="1">
              <a:defRPr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200" b="0" dirty="0" smtClean="0">
                <a:solidFill>
                  <a:schemeClr val="tx1"/>
                </a:solidFill>
              </a:rPr>
              <a:t>2</a:t>
            </a:r>
            <a:r>
              <a:rPr lang="ka-GE" sz="1200" b="0" dirty="0">
                <a:solidFill>
                  <a:schemeClr val="tx1"/>
                </a:solidFill>
              </a:rPr>
              <a:t>2</a:t>
            </a:r>
            <a:endParaRPr lang="en-US" sz="1200" b="0" dirty="0">
              <a:solidFill>
                <a:schemeClr val="tx1"/>
              </a:solidFill>
            </a:endParaRPr>
          </a:p>
        </p:txBody>
      </p:sp>
    </p:spTree>
    <p:extLst>
      <p:ext uri="{BB962C8B-B14F-4D97-AF65-F5344CB8AC3E}">
        <p14:creationId xmlns:p14="http://schemas.microsoft.com/office/powerpoint/2010/main" val="221547883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387473"/>
            <a:ext cx="9144000" cy="6485467"/>
          </a:xfrm>
        </p:spPr>
        <p:txBody>
          <a:bodyPr>
            <a:normAutofit/>
          </a:bodyPr>
          <a:lstStyle/>
          <a:p>
            <a:pPr marL="0" indent="0" algn="ctr">
              <a:buNone/>
            </a:pPr>
            <a:r>
              <a:rPr lang="ka-GE" sz="1400" b="1" dirty="0"/>
              <a:t>სამართლებრივი უზრუნველყოფის </a:t>
            </a:r>
            <a:r>
              <a:rPr lang="ka-GE" sz="1400" b="1" dirty="0" smtClean="0"/>
              <a:t>დეპარტამენტი</a:t>
            </a:r>
          </a:p>
          <a:p>
            <a:pPr marL="0" indent="0" algn="ctr">
              <a:buNone/>
            </a:pPr>
            <a:endParaRPr lang="ka-GE" sz="1400" b="1" dirty="0" smtClean="0"/>
          </a:p>
          <a:p>
            <a:pPr marL="0" indent="0">
              <a:lnSpc>
                <a:spcPct val="170000"/>
              </a:lnSpc>
              <a:buNone/>
            </a:pPr>
            <a:r>
              <a:rPr lang="ka-GE" sz="1300" b="1" dirty="0"/>
              <a:t>სამართლებრივი უზრუნველყოფის </a:t>
            </a:r>
            <a:r>
              <a:rPr lang="ka-GE" sz="1300" b="1" dirty="0" smtClean="0"/>
              <a:t>დეპარტამენტის მიერ, </a:t>
            </a:r>
            <a:r>
              <a:rPr lang="ka-GE" sz="1300" b="1" dirty="0"/>
              <a:t>ვეტერანთა სოციალურ-ეკონომიკური მდგომარეობის გაუმჯობესების მიზნით </a:t>
            </a:r>
            <a:r>
              <a:rPr lang="ka-GE" sz="1300" b="1" dirty="0" smtClean="0"/>
              <a:t>მომზადდა სამართლებრივი </a:t>
            </a:r>
            <a:r>
              <a:rPr lang="ka-GE" sz="1300" b="1" dirty="0"/>
              <a:t>აქტების </a:t>
            </a:r>
            <a:r>
              <a:rPr lang="ka-GE" sz="1300" b="1" dirty="0" smtClean="0"/>
              <a:t>პროექტები:</a:t>
            </a:r>
          </a:p>
          <a:p>
            <a:pPr marL="0" indent="0">
              <a:buNone/>
            </a:pPr>
            <a:endParaRPr lang="ka-GE" sz="1200" b="1" dirty="0" smtClean="0"/>
          </a:p>
          <a:p>
            <a:pPr algn="just">
              <a:lnSpc>
                <a:spcPct val="150000"/>
              </a:lnSpc>
            </a:pPr>
            <a:r>
              <a:rPr lang="ka-GE" sz="1200" dirty="0"/>
              <a:t>დეპარტამენტმა უზურნველყო ვეტერანთათვის დამატებითი შეღავათების დაწესების მიზნით 2019 წელს საქართველოს მთავრობისთვის გაგზავნილი სამართლებრივი აქტების პროექტების დამატებით დამუშავება, მათ შორის შესაბამისი დახმარების მიმღებთა წრისა და პროექტების განსახორციელებლად საჭირო საბიუჯეტო სახსრების ოდენობის დაზუსტების მიმართულებით</a:t>
            </a:r>
            <a:r>
              <a:rPr lang="ka-GE" sz="1200" dirty="0" smtClean="0"/>
              <a:t>.</a:t>
            </a:r>
            <a:endParaRPr lang="en-US" sz="1200" dirty="0"/>
          </a:p>
        </p:txBody>
      </p:sp>
      <p:sp>
        <p:nvSpPr>
          <p:cNvPr id="4" name="Номер слайда 6"/>
          <p:cNvSpPr txBox="1">
            <a:spLocks/>
          </p:cNvSpPr>
          <p:nvPr/>
        </p:nvSpPr>
        <p:spPr>
          <a:xfrm>
            <a:off x="8077200" y="6492957"/>
            <a:ext cx="1066800" cy="329184"/>
          </a:xfrm>
          <a:prstGeom prst="rect">
            <a:avLst/>
          </a:prstGeom>
        </p:spPr>
        <p:txBody>
          <a:bodyPr vert="horz" lIns="91440" tIns="45720" rIns="91440" bIns="45720" rtlCol="0" anchor="ctr"/>
          <a:lstStyle>
            <a:defPPr>
              <a:defRPr lang="en-US"/>
            </a:defPPr>
            <a:lvl1pPr marL="0" algn="l" defTabSz="914400" rtl="0" eaLnBrk="1" latinLnBrk="0" hangingPunct="1">
              <a:defRPr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200" b="0" dirty="0" smtClean="0">
                <a:solidFill>
                  <a:schemeClr val="tx1"/>
                </a:solidFill>
              </a:rPr>
              <a:t>2</a:t>
            </a:r>
            <a:r>
              <a:rPr lang="ka-GE" sz="1200" b="0" dirty="0">
                <a:solidFill>
                  <a:schemeClr val="tx1"/>
                </a:solidFill>
              </a:rPr>
              <a:t>3</a:t>
            </a:r>
            <a:endParaRPr lang="en-US" sz="1200" b="0" dirty="0">
              <a:solidFill>
                <a:schemeClr val="tx1"/>
              </a:solidFill>
            </a:endParaRPr>
          </a:p>
        </p:txBody>
      </p:sp>
      <p:sp>
        <p:nvSpPr>
          <p:cNvPr id="2" name="Прямоугольник 1"/>
          <p:cNvSpPr/>
          <p:nvPr/>
        </p:nvSpPr>
        <p:spPr>
          <a:xfrm>
            <a:off x="93133" y="3188960"/>
            <a:ext cx="9050867" cy="3413242"/>
          </a:xfrm>
          <a:prstGeom prst="rect">
            <a:avLst/>
          </a:prstGeom>
        </p:spPr>
        <p:txBody>
          <a:bodyPr wrap="square">
            <a:spAutoFit/>
          </a:bodyPr>
          <a:lstStyle/>
          <a:p>
            <a:pPr marR="0" lvl="0" algn="ctr">
              <a:lnSpc>
                <a:spcPct val="170000"/>
              </a:lnSpc>
              <a:spcBef>
                <a:spcPct val="20000"/>
              </a:spcBef>
              <a:spcAft>
                <a:spcPts val="0"/>
              </a:spcAft>
              <a:buClr>
                <a:schemeClr val="accent1"/>
              </a:buClr>
              <a:buSzPct val="8500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Lst>
            </a:pPr>
            <a:r>
              <a:rPr lang="ka-GE" sz="1300" b="1" dirty="0"/>
              <a:t>ომისა და თავდაცვის ძალების ვეტერანის, ომში დაღუპულთა ოჯახის წევრის, მარჩენალდაკარგულის სტატუსის მინიჭების წესისა და პროცედურების განმსაზღვრელი საკანონმდებლო ნორმების სრულყოფა</a:t>
            </a:r>
            <a:endParaRPr lang="en-US" sz="1300" b="1" dirty="0"/>
          </a:p>
          <a:p>
            <a:pPr algn="just">
              <a:lnSpc>
                <a:spcPct val="115000"/>
              </a:lnSpc>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Lst>
            </a:pPr>
            <a:endParaRPr lang="ka-GE" sz="1200" b="1" dirty="0" smtClean="0">
              <a:latin typeface="Sylfaen" panose="010A0502050306030303" pitchFamily="18" charset="0"/>
              <a:ea typeface="Calibri" panose="020F0502020204030204" pitchFamily="34" charset="0"/>
              <a:cs typeface="Times New Roman" panose="02020603050405020304" pitchFamily="18" charset="0"/>
            </a:endParaRPr>
          </a:p>
          <a:p>
            <a:pPr algn="just">
              <a:lnSpc>
                <a:spcPct val="115000"/>
              </a:lnSpc>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Lst>
            </a:pPr>
            <a:r>
              <a:rPr lang="ka-GE" sz="1200" b="1" dirty="0">
                <a:latin typeface="Sylfaen" panose="010A0502050306030303" pitchFamily="18" charset="0"/>
                <a:ea typeface="Calibri" panose="020F0502020204030204" pitchFamily="34" charset="0"/>
                <a:cs typeface="Times New Roman" panose="02020603050405020304" pitchFamily="18" charset="0"/>
              </a:rPr>
              <a:t>	</a:t>
            </a:r>
            <a:endParaRPr lang="en-US" sz="1200" dirty="0">
              <a:latin typeface="Sylfaen" panose="010A0502050306030303" pitchFamily="18" charset="0"/>
              <a:ea typeface="Calibri" panose="020F0502020204030204" pitchFamily="34" charset="0"/>
              <a:cs typeface="Times New Roman" panose="02020603050405020304" pitchFamily="18" charset="0"/>
            </a:endParaRPr>
          </a:p>
          <a:p>
            <a:pPr algn="just">
              <a:lnSpc>
                <a:spcPct val="150000"/>
              </a:lnSpc>
              <a:tabLst>
                <a:tab pos="1257300" algn="l"/>
              </a:tabLst>
            </a:pPr>
            <a:r>
              <a:rPr lang="ka-GE" sz="1200" dirty="0">
                <a:latin typeface="Sylfaen" panose="010A0502050306030303" pitchFamily="18" charset="0"/>
                <a:ea typeface="Times New Roman" panose="02020603050405020304" pitchFamily="18" charset="0"/>
                <a:cs typeface="Times New Roman" panose="02020603050405020304" pitchFamily="18" charset="0"/>
              </a:rPr>
              <a:t>საანგარიშო პერიოდში დეპარტამენტმა უზრუნველყო </a:t>
            </a:r>
            <a:r>
              <a:rPr lang="ka-GE" sz="1200" dirty="0">
                <a:latin typeface="Sylfaen" panose="010A0502050306030303" pitchFamily="18" charset="0"/>
                <a:ea typeface="Calibri" panose="020F0502020204030204" pitchFamily="34" charset="0"/>
                <a:cs typeface="Times New Roman" panose="02020603050405020304" pitchFamily="18" charset="0"/>
              </a:rPr>
              <a:t>„საქართველოს ტერიტორიული მთლიანობისათვის, თავისუფლებისა და დამოუკიდებლობისათვის დაღუპულ, უგზო-უკვლოდ დაკარგულ, მიღებული ჭრილობების შედეგად გარდაცვლილთა ოჯახების სოციალური დაცვის შესახებ“ და „ომისა და თავდაცვის ძალების ვეტერანების შესახებ“ საქართველოს კანონებში  განსახორციელებელი შესაძლო ცვლილებების დამატებით განხილვა ვეტერანის სტატუსის მინიჭების წესების განმსაზღვრელი ნორმების დახვეწის მიზნით, მათ შორის „საქართველოს თავდაცვის ძალების სამშვიდობო ოპერაციებში მონაწილეობის შესახებ“ საქართველოს კანონის შესაბამისად საერთაშორისო მშვიდობისა და უსაფრთხოების შენარჩუნებისა და აღდგენის ოპერაციებში მონაწილე სამხედრო მოსამსახურეების ვეტერანთა კატეგორიისთვის მიკუთვნების, საქართველოს ფინანსთა და სასჯელაღსრულების სამინისტროების თანამშრომელთათვის ვეტერანის სტატუსის მინიჭების და სხვა მიმართულებებით.</a:t>
            </a:r>
            <a:endParaRPr lang="en-US" sz="1200" dirty="0">
              <a:effectLst/>
              <a:latin typeface="Sylfaen" panose="010A050205030603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4122124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 y="381001"/>
            <a:ext cx="9143999" cy="6476999"/>
          </a:xfrm>
        </p:spPr>
        <p:txBody>
          <a:bodyPr>
            <a:normAutofit/>
          </a:bodyPr>
          <a:lstStyle/>
          <a:p>
            <a:pPr marL="0" lvl="0" indent="0" algn="ctr">
              <a:lnSpc>
                <a:spcPct val="150000"/>
              </a:lnSpc>
              <a:buNone/>
            </a:pPr>
            <a:endParaRPr lang="ka-GE" sz="1400" b="1" dirty="0" smtClean="0"/>
          </a:p>
          <a:p>
            <a:pPr marL="0" lvl="0" indent="0" algn="ctr">
              <a:lnSpc>
                <a:spcPct val="150000"/>
              </a:lnSpc>
              <a:buNone/>
            </a:pPr>
            <a:r>
              <a:rPr lang="ka-GE" sz="1400" b="1" dirty="0" smtClean="0"/>
              <a:t>საქართველოს </a:t>
            </a:r>
            <a:r>
              <a:rPr lang="ka-GE" sz="1400" b="1" dirty="0"/>
              <a:t>კანონმდებლობით განსაზღვრული ვეტერანებისა და მათი ოჯახის წევრების აღრიცხვის, მათთვის შესაბამისი კატეგორიების მიხედვით, ვეტერანის მოწმობების გაცემის და ვეტერანთა აღრიცხვის ელექტრონულ მონაცემთა ბაზის შექმნის მარეგულირებელი სამსახურის დირექტორის ინდივიდუალური ადმინისტრაციულ-სამართლებრივი აქტების </a:t>
            </a:r>
            <a:r>
              <a:rPr lang="ka-GE" sz="1400" b="1" dirty="0" smtClean="0"/>
              <a:t>სრულყოფა</a:t>
            </a:r>
          </a:p>
          <a:p>
            <a:pPr marL="0" lvl="0" indent="0" algn="ctr">
              <a:lnSpc>
                <a:spcPct val="150000"/>
              </a:lnSpc>
              <a:buNone/>
            </a:pPr>
            <a:endParaRPr lang="en-US" sz="1400" dirty="0"/>
          </a:p>
          <a:p>
            <a:pPr marL="0" indent="0" algn="just">
              <a:lnSpc>
                <a:spcPct val="150000"/>
              </a:lnSpc>
              <a:buNone/>
            </a:pPr>
            <a:r>
              <a:rPr lang="ka-GE" sz="1400" dirty="0" smtClean="0"/>
              <a:t>დეპარტამენმა </a:t>
            </a:r>
            <a:r>
              <a:rPr lang="ka-GE" sz="1400" dirty="0"/>
              <a:t>მოამზადა „ომისა და სამხედრო ძალების ვეტერანების შესახებ“ და „საქართველოს ტერიტორიული მთლიანობისათვის, თავისუფლებისა და დამოუკიდებლობისათვის დაღუპულ, უგზო-უკვლოდ დაკარგულ, მიღებული ჭრილობების შედეგად გარდაცვლილთა ოჯახების სოციალური დაცვის შესახებ“ საქართველოს კანონებით განსაზღვრული პირების აღრიცხვის, მათთვის შესაბამისი კატეგორიების მიხედვით, მოწმობების გაცემის, სტატუსის შეწყვეტის და აღდგენის შესახებ ინსტრუქციის დამტკიცების თაობაზე“ სსიპ ვეტერანების საქმეთა სახელმწიფო სამსახურის დირექტორის 2016 წლის 26 აგვისტოს №281 ბრძანებაში ცვლილების შეტანის შესახებ“ სამსახურის დირექტორის ბრძანების პროექტი, რომლითაც დაზუსტდა საბრძოლო მოკვლევის და დევნილის მოწმობის წარმოდგენის წესები. დეპარტამენტში ასევე მომზადდა ბრძანების პროექტი, რომლითაც განისაზღვრა სამსახურის ვეტერანთა აღრიცხვის ელექტრონულ მონაცემთა ბაზაში არსებული ომისა და თავდაცვის ძალების ვეტერანების, ომში დაღუპულთა ოჯახის წევრებისა და მარჩენალდაკარგულების რეგისტრაციის მონაცემების გადამოწმებისა და მონაცემთა ბაზის  განახლების  მიზნით გასატარებელი ღონისძიებები.</a:t>
            </a:r>
            <a:endParaRPr lang="en-US" sz="1400" dirty="0"/>
          </a:p>
          <a:p>
            <a:pPr marL="0" indent="0" algn="just">
              <a:lnSpc>
                <a:spcPct val="150000"/>
              </a:lnSpc>
              <a:buNone/>
            </a:pPr>
            <a:endParaRPr lang="en-US" sz="1400" dirty="0"/>
          </a:p>
        </p:txBody>
      </p:sp>
      <p:sp>
        <p:nvSpPr>
          <p:cNvPr id="4" name="Номер слайда 6"/>
          <p:cNvSpPr txBox="1">
            <a:spLocks/>
          </p:cNvSpPr>
          <p:nvPr/>
        </p:nvSpPr>
        <p:spPr>
          <a:xfrm>
            <a:off x="8077200" y="6492957"/>
            <a:ext cx="1066800" cy="329184"/>
          </a:xfrm>
          <a:prstGeom prst="rect">
            <a:avLst/>
          </a:prstGeom>
        </p:spPr>
        <p:txBody>
          <a:bodyPr vert="horz" lIns="91440" tIns="45720" rIns="91440" bIns="45720" rtlCol="0" anchor="ctr"/>
          <a:lstStyle>
            <a:defPPr>
              <a:defRPr lang="en-US"/>
            </a:defPPr>
            <a:lvl1pPr marL="0" algn="l" defTabSz="914400" rtl="0" eaLnBrk="1" latinLnBrk="0" hangingPunct="1">
              <a:defRPr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ka-GE" sz="1200" b="0" dirty="0" smtClean="0">
                <a:solidFill>
                  <a:schemeClr val="tx1"/>
                </a:solidFill>
              </a:rPr>
              <a:t>2</a:t>
            </a:r>
            <a:r>
              <a:rPr lang="ka-GE" sz="1200" b="0" dirty="0">
                <a:solidFill>
                  <a:schemeClr val="tx1"/>
                </a:solidFill>
              </a:rPr>
              <a:t>4</a:t>
            </a:r>
            <a:endParaRPr lang="en-US" sz="1200" b="0" dirty="0">
              <a:solidFill>
                <a:schemeClr val="tx1"/>
              </a:solidFill>
            </a:endParaRPr>
          </a:p>
        </p:txBody>
      </p:sp>
    </p:spTree>
    <p:extLst>
      <p:ext uri="{BB962C8B-B14F-4D97-AF65-F5344CB8AC3E}">
        <p14:creationId xmlns:p14="http://schemas.microsoft.com/office/powerpoint/2010/main" val="203720056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2" y="389465"/>
            <a:ext cx="9008534" cy="6432676"/>
          </a:xfrm>
        </p:spPr>
        <p:txBody>
          <a:bodyPr>
            <a:normAutofit/>
          </a:bodyPr>
          <a:lstStyle/>
          <a:p>
            <a:pPr marL="0" lvl="0" indent="0" algn="just">
              <a:lnSpc>
                <a:spcPct val="150000"/>
              </a:lnSpc>
              <a:buNone/>
            </a:pPr>
            <a:endParaRPr lang="ka-GE" sz="1400" b="1" dirty="0" smtClean="0"/>
          </a:p>
          <a:p>
            <a:pPr marL="0" lvl="0" indent="0" algn="just">
              <a:lnSpc>
                <a:spcPct val="150000"/>
              </a:lnSpc>
              <a:buNone/>
            </a:pPr>
            <a:r>
              <a:rPr lang="ka-GE" sz="1400" b="1" dirty="0" smtClean="0"/>
              <a:t>სამსახურის </a:t>
            </a:r>
            <a:r>
              <a:rPr lang="ka-GE" sz="1400" b="1" dirty="0"/>
              <a:t>საქმიანობის მარეგულირებელი საქართველოს მთავრობის სამართლებრივი აქტების და სამსახურის დირექტორის ბრძანებების პროექტების მომზადება სამსახურის საქმიანობის ეფექტურობის გაზრდის </a:t>
            </a:r>
            <a:r>
              <a:rPr lang="ka-GE" sz="1400" b="1" dirty="0" smtClean="0"/>
              <a:t>მიზნით</a:t>
            </a:r>
          </a:p>
          <a:p>
            <a:pPr marL="0" lvl="0" indent="0" algn="just">
              <a:buNone/>
            </a:pPr>
            <a:endParaRPr lang="en-US" sz="1400" dirty="0"/>
          </a:p>
          <a:p>
            <a:pPr lvl="0" algn="just">
              <a:lnSpc>
                <a:spcPct val="150000"/>
              </a:lnSpc>
            </a:pPr>
            <a:r>
              <a:rPr lang="ka-GE" sz="1200" dirty="0"/>
              <a:t>დეპარტამენტმა მოამზადა სამსახურის საქმიანობის მარეგულირებელი საქართველოს მთავრობის 6 განკარგულების პროექტი (,,საიუბილეო მედლის „ფაშიზმზე გამარჯვების 75 წელი“ დამტკიცების შესახებ"; ,,სსიპ -ვეტერანების საქმეთა სახელმწიფო სამსახურის მიერ ზოგიერთი ღონისძიების გატარების თაობაზე“ საქართველოს მთავრობის 2019 წლის 30 ივლისის №1724 განკარგულებაში ცვლილების შეტანის შესახებ"; ,,სსიპ - ვეტერანების საქმეთა სახელმწიფო სამსახურის ბალანსზე რიცხული მოძრავი ქონების სსიპ - საქართველოს ფინანსთა სამინისტროს მომსახურების სააგენტოსათვის განსაკარგავად გადაცემაზე და ამორტიზებული მოძრავი ქონების ჩამოწერაზე თანხმობის მიცემის შესახებ“; ,,საჯარო სამართლის იურიდიული პირისთვის - ვეტერანების საქმეთა სახელმწიფო სამსახურისათვის და არასამეწარმეო (არაკომერციული) იურიდიული პირისთვის - სპორტულ კლუბ ,,არმიასთვის“ „საქართველოს 2020 წლის სახელმწიფო ბიუჯეტის შესახებ“  საქართველოს კანონის 25-ე მუხლით გათვალისწინებულ შეზღუდვაზე გამონაკლისის დაშვების თაობაზე"; „სსიპ – ვეტერანების საქმეთა სახელმწიფო სამსახურის მიერ შესაძენი საწვავისა და გასაწევი საკომუნიკაციო ხარჯების ლიმიტების განსაზღვრის შესახებ“ ,,9 მაისის - ფაშიზმზე გამარჯვების 75-ე წლისთავისადმი მიძღვნილი ღონისძიების შესახებ“);</a:t>
            </a:r>
            <a:endParaRPr lang="en-US" sz="1200" dirty="0"/>
          </a:p>
          <a:p>
            <a:pPr lvl="0" algn="just">
              <a:lnSpc>
                <a:spcPct val="150000"/>
              </a:lnSpc>
            </a:pPr>
            <a:r>
              <a:rPr lang="ka-GE" sz="1200" dirty="0"/>
              <a:t>დეპარტამენტმა მონაწილეობა მიიღო სხვადასხვა საორგანიზაციო საკითხებთან დაკავშირებული სამსახურის დირექტორის </a:t>
            </a:r>
            <a:r>
              <a:rPr lang="ka-GE" sz="1200" dirty="0" smtClean="0"/>
              <a:t>226 ბრძანების </a:t>
            </a:r>
            <a:r>
              <a:rPr lang="ka-GE" sz="1200" dirty="0"/>
              <a:t>პროექტის მომზადებაში</a:t>
            </a:r>
            <a:r>
              <a:rPr lang="en-US" sz="1200" dirty="0"/>
              <a:t>.</a:t>
            </a:r>
          </a:p>
          <a:p>
            <a:pPr marL="0" indent="0">
              <a:buNone/>
            </a:pPr>
            <a:endParaRPr lang="en-US" dirty="0"/>
          </a:p>
        </p:txBody>
      </p:sp>
      <p:sp>
        <p:nvSpPr>
          <p:cNvPr id="4" name="Номер слайда 6"/>
          <p:cNvSpPr txBox="1">
            <a:spLocks/>
          </p:cNvSpPr>
          <p:nvPr/>
        </p:nvSpPr>
        <p:spPr>
          <a:xfrm>
            <a:off x="8077200" y="6492957"/>
            <a:ext cx="1066800" cy="329184"/>
          </a:xfrm>
          <a:prstGeom prst="rect">
            <a:avLst/>
          </a:prstGeom>
        </p:spPr>
        <p:txBody>
          <a:bodyPr vert="horz" lIns="91440" tIns="45720" rIns="91440" bIns="45720" rtlCol="0" anchor="ctr"/>
          <a:lstStyle>
            <a:defPPr>
              <a:defRPr lang="en-US"/>
            </a:defPPr>
            <a:lvl1pPr marL="0" algn="l" defTabSz="914400" rtl="0" eaLnBrk="1" latinLnBrk="0" hangingPunct="1">
              <a:defRPr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ka-GE" sz="1200" b="0" dirty="0" smtClean="0">
                <a:solidFill>
                  <a:schemeClr val="tx1"/>
                </a:solidFill>
              </a:rPr>
              <a:t>2</a:t>
            </a:r>
            <a:r>
              <a:rPr lang="ka-GE" sz="1200" b="0" dirty="0">
                <a:solidFill>
                  <a:schemeClr val="tx1"/>
                </a:solidFill>
              </a:rPr>
              <a:t>5</a:t>
            </a:r>
            <a:endParaRPr lang="en-US" sz="1200" b="0" dirty="0">
              <a:solidFill>
                <a:schemeClr val="tx1"/>
              </a:solidFill>
            </a:endParaRPr>
          </a:p>
        </p:txBody>
      </p:sp>
    </p:spTree>
    <p:extLst>
      <p:ext uri="{BB962C8B-B14F-4D97-AF65-F5344CB8AC3E}">
        <p14:creationId xmlns:p14="http://schemas.microsoft.com/office/powerpoint/2010/main" val="6891448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6"/>
          <p:cNvSpPr txBox="1">
            <a:spLocks/>
          </p:cNvSpPr>
          <p:nvPr/>
        </p:nvSpPr>
        <p:spPr>
          <a:xfrm>
            <a:off x="8077200" y="6492957"/>
            <a:ext cx="1066800" cy="329184"/>
          </a:xfrm>
          <a:prstGeom prst="rect">
            <a:avLst/>
          </a:prstGeom>
        </p:spPr>
        <p:txBody>
          <a:bodyPr vert="horz" lIns="91440" tIns="45720" rIns="91440" bIns="45720" rtlCol="0" anchor="ctr"/>
          <a:lstStyle>
            <a:defPPr>
              <a:defRPr lang="en-US"/>
            </a:defPPr>
            <a:lvl1pPr marL="0" algn="l" defTabSz="914400" rtl="0" eaLnBrk="1" latinLnBrk="0" hangingPunct="1">
              <a:defRPr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ka-GE" sz="1200" b="0" dirty="0" smtClean="0">
                <a:solidFill>
                  <a:schemeClr val="tx1"/>
                </a:solidFill>
              </a:rPr>
              <a:t>2</a:t>
            </a:r>
            <a:r>
              <a:rPr lang="ka-GE" sz="1200" b="0" dirty="0">
                <a:solidFill>
                  <a:schemeClr val="tx1"/>
                </a:solidFill>
              </a:rPr>
              <a:t>6</a:t>
            </a:r>
            <a:endParaRPr lang="en-US" sz="1200" b="0" dirty="0">
              <a:solidFill>
                <a:schemeClr val="tx1"/>
              </a:solidFill>
            </a:endParaRPr>
          </a:p>
        </p:txBody>
      </p:sp>
      <p:sp>
        <p:nvSpPr>
          <p:cNvPr id="5" name="Объект 2"/>
          <p:cNvSpPr>
            <a:spLocks noGrp="1"/>
          </p:cNvSpPr>
          <p:nvPr>
            <p:ph idx="1"/>
          </p:nvPr>
        </p:nvSpPr>
        <p:spPr>
          <a:xfrm>
            <a:off x="25400" y="418146"/>
            <a:ext cx="9084733" cy="6439854"/>
          </a:xfrm>
        </p:spPr>
        <p:txBody>
          <a:bodyPr>
            <a:normAutofit/>
          </a:bodyPr>
          <a:lstStyle/>
          <a:p>
            <a:pPr marL="0" marR="0" lvl="0" indent="0" algn="just">
              <a:lnSpc>
                <a:spcPct val="150000"/>
              </a:lnSpc>
              <a:spcBef>
                <a:spcPts val="0"/>
              </a:spcBef>
              <a:spcAft>
                <a:spcPts val="0"/>
              </a:spcAft>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Lst>
            </a:pPr>
            <a:r>
              <a:rPr lang="ka-GE" sz="1200" b="1" dirty="0" smtClean="0">
                <a:latin typeface="+mj-lt"/>
                <a:ea typeface="Sylfaen" panose="010A0502050306030303" pitchFamily="18" charset="0"/>
                <a:cs typeface="Sylfaen" panose="010A0502050306030303" pitchFamily="18" charset="0"/>
              </a:rPr>
              <a:t>სამსახურის </a:t>
            </a:r>
            <a:r>
              <a:rPr lang="ka-GE" sz="1200" b="1" dirty="0">
                <a:latin typeface="+mj-lt"/>
                <a:ea typeface="Sylfaen" panose="010A0502050306030303" pitchFamily="18" charset="0"/>
                <a:cs typeface="Sylfaen" panose="010A0502050306030303" pitchFamily="18" charset="0"/>
              </a:rPr>
              <a:t>წარმომადგენლობა </a:t>
            </a:r>
            <a:r>
              <a:rPr lang="ka-GE" sz="1200" b="1" dirty="0" smtClean="0">
                <a:latin typeface="+mj-lt"/>
                <a:ea typeface="Sylfaen" panose="010A0502050306030303" pitchFamily="18" charset="0"/>
                <a:cs typeface="Sylfaen" panose="010A0502050306030303" pitchFamily="18" charset="0"/>
              </a:rPr>
              <a:t>სასამართლოში</a:t>
            </a:r>
          </a:p>
          <a:p>
            <a:pPr marL="0" marR="0" lvl="0" indent="0" algn="just">
              <a:lnSpc>
                <a:spcPct val="150000"/>
              </a:lnSpc>
              <a:spcBef>
                <a:spcPts val="0"/>
              </a:spcBef>
              <a:spcAft>
                <a:spcPts val="0"/>
              </a:spcAft>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Lst>
            </a:pPr>
            <a:endParaRPr lang="en-US" sz="1200" dirty="0">
              <a:latin typeface="+mj-lt"/>
              <a:ea typeface="Sylfaen" panose="010A0502050306030303" pitchFamily="18" charset="0"/>
              <a:cs typeface="Times New Roman" panose="02020603050405020304" pitchFamily="18" charset="0"/>
            </a:endParaRPr>
          </a:p>
          <a:p>
            <a:pPr>
              <a:lnSpc>
                <a:spcPct val="150000"/>
              </a:lnSpc>
            </a:pPr>
            <a:r>
              <a:rPr lang="ka-GE" sz="1200" dirty="0"/>
              <a:t>საანგარიშო   პერიოდში დეპარტამენტში შემოვიდა 1</a:t>
            </a:r>
            <a:r>
              <a:rPr lang="en-US" sz="1200" dirty="0"/>
              <a:t>9 </a:t>
            </a:r>
            <a:r>
              <a:rPr lang="ka-GE" sz="1200" dirty="0"/>
              <a:t>სარჩელი, ხოლო სამსახურის მიერ შეტანილ იქნა 1 სარჩელი.  მონაწილეობა მიღებული გვაქვს 67 საქმის განხილვაში, საიდანაც</a:t>
            </a:r>
            <a:r>
              <a:rPr lang="ka-GE" sz="1200" dirty="0" smtClean="0"/>
              <a:t>:</a:t>
            </a:r>
            <a:r>
              <a:rPr lang="ka-GE" sz="1200" dirty="0"/>
              <a:t> </a:t>
            </a:r>
            <a:endParaRPr lang="en-US" sz="1200" dirty="0"/>
          </a:p>
          <a:p>
            <a:pPr lvl="0">
              <a:lnSpc>
                <a:spcPct val="150000"/>
              </a:lnSpc>
            </a:pPr>
            <a:r>
              <a:rPr lang="ka-GE" sz="1200" dirty="0"/>
              <a:t>პირველ ინსტანციის სასამართლოში</a:t>
            </a:r>
            <a:r>
              <a:rPr lang="ka-GE" sz="1200" b="1" dirty="0"/>
              <a:t>:</a:t>
            </a:r>
            <a:r>
              <a:rPr lang="ka-GE" sz="1200" dirty="0"/>
              <a:t> დაკმაყოფილდა 1, განუხილველი დარჩა  2, არ დაკმაყოფილდა 3;</a:t>
            </a:r>
            <a:endParaRPr lang="en-US" sz="1200" dirty="0"/>
          </a:p>
          <a:p>
            <a:pPr lvl="0">
              <a:lnSpc>
                <a:spcPct val="150000"/>
              </a:lnSpc>
            </a:pPr>
            <a:r>
              <a:rPr lang="ka-GE" sz="1200" dirty="0"/>
              <a:t>სააპელაციო სასამართლოში</a:t>
            </a:r>
            <a:r>
              <a:rPr lang="ka-GE" sz="1200" b="1" dirty="0"/>
              <a:t>:</a:t>
            </a:r>
            <a:r>
              <a:rPr lang="ka-GE" sz="1200" dirty="0"/>
              <a:t> დაუშვებლად იქნა ცნობილი 1, არ დაკმაყოფილდა ერთი სააპელაციო საჩივარი, 2 დამთავრდა სამსახურის სასარგებლოდ, 1 საქმეში სამსახური  მე-3 პირად იყო ჩართული;</a:t>
            </a:r>
            <a:endParaRPr lang="en-US" sz="1200" dirty="0"/>
          </a:p>
          <a:p>
            <a:pPr lvl="0">
              <a:lnSpc>
                <a:spcPct val="150000"/>
              </a:lnSpc>
            </a:pPr>
            <a:r>
              <a:rPr lang="ka-GE" sz="1200" dirty="0"/>
              <a:t>საკასაციო სასამართლო</a:t>
            </a:r>
            <a:r>
              <a:rPr lang="ka-GE" sz="1200" b="1" dirty="0"/>
              <a:t>:</a:t>
            </a:r>
            <a:r>
              <a:rPr lang="ka-GE" sz="1200" dirty="0"/>
              <a:t> 1 საქმეში სამსახური  მე-3 პირად იყო ჩართული; 1 განუხილველი დარჩა.</a:t>
            </a:r>
            <a:endParaRPr lang="en-US" sz="1200" dirty="0"/>
          </a:p>
          <a:p>
            <a:pPr marL="0" lvl="0" indent="0">
              <a:lnSpc>
                <a:spcPct val="150000"/>
              </a:lnSpc>
              <a:buNone/>
            </a:pPr>
            <a:endParaRPr lang="ka-GE" sz="1200" dirty="0">
              <a:latin typeface="+mj-lt"/>
            </a:endParaRPr>
          </a:p>
          <a:p>
            <a:pPr marL="0" indent="0">
              <a:buNone/>
            </a:pPr>
            <a:r>
              <a:rPr lang="ka-GE" sz="1200" b="1" dirty="0"/>
              <a:t>ვეტერანთა სახელმწიფო ჯილდოებზე წარდგენის საინფორმაციო-სამართლებრივი ხელშეწყობა</a:t>
            </a:r>
            <a:endParaRPr lang="en-US" sz="1200" b="1" dirty="0"/>
          </a:p>
          <a:p>
            <a:pPr lvl="0"/>
            <a:endParaRPr lang="ka-GE" sz="1200" dirty="0" smtClean="0">
              <a:latin typeface="+mj-lt"/>
            </a:endParaRPr>
          </a:p>
          <a:p>
            <a:pPr marL="0" lvl="0" indent="0" algn="just">
              <a:lnSpc>
                <a:spcPct val="150000"/>
              </a:lnSpc>
              <a:buNone/>
            </a:pPr>
            <a:r>
              <a:rPr lang="ka-GE" sz="1200" dirty="0"/>
              <a:t>დეპარტამენტმა უზრუნველყო საქართველოს ტერიტორიული მთლიანობისათვის ბრძოლაში გამოჩენილი განსაკუთრებული მამაცობისა და თავდადებისათვის საქართველოს შეიარაღებული ძალების სამხედრო მოსამსახურეთა </a:t>
            </a:r>
            <a:r>
              <a:rPr lang="ka-GE" sz="1200" dirty="0" smtClean="0"/>
              <a:t>სხვადასხვა </a:t>
            </a:r>
            <a:r>
              <a:rPr lang="ka-GE" sz="1200" dirty="0"/>
              <a:t>ჯილდოზე წარდგენის მიზნით საჭირო დოკუმენტაციის მომზადება. </a:t>
            </a:r>
            <a:endParaRPr lang="ka-GE" sz="1200" dirty="0" smtClean="0"/>
          </a:p>
          <a:p>
            <a:pPr marL="0" indent="0" algn="just">
              <a:lnSpc>
                <a:spcPct val="150000"/>
              </a:lnSpc>
              <a:buNone/>
            </a:pPr>
            <a:r>
              <a:rPr lang="ka-GE" sz="1200" dirty="0" smtClean="0"/>
              <a:t>დეპარტამენტის </a:t>
            </a:r>
            <a:r>
              <a:rPr lang="ka-GE" sz="1200" dirty="0"/>
              <a:t>მიერ მომზადებული დოკუმენტაციის საფუძველზე, საბრძოლო მოქმედებებში დაღუპული </a:t>
            </a:r>
            <a:r>
              <a:rPr lang="ka-GE" sz="1200" dirty="0" smtClean="0"/>
              <a:t>48 </a:t>
            </a:r>
            <a:r>
              <a:rPr lang="ka-GE" sz="1200" dirty="0"/>
              <a:t>მებრძოლის სხვადასხვა სახელმწიფო ჯიდლოზე წარდგენა;</a:t>
            </a:r>
            <a:endParaRPr lang="en-US" sz="1200" dirty="0"/>
          </a:p>
          <a:p>
            <a:pPr marL="0" lvl="0" indent="0">
              <a:buNone/>
            </a:pPr>
            <a:endParaRPr lang="ka-GE" sz="1200" dirty="0" smtClean="0"/>
          </a:p>
          <a:p>
            <a:pPr marL="0" lvl="0" indent="0">
              <a:buNone/>
            </a:pPr>
            <a:r>
              <a:rPr lang="ka-GE" sz="1200" b="1" dirty="0"/>
              <a:t>საჯარო ინფორმაციის გაცემის უზრუნველყოფა</a:t>
            </a:r>
            <a:endParaRPr lang="en-US" sz="1200" b="1" dirty="0"/>
          </a:p>
          <a:p>
            <a:pPr algn="just">
              <a:lnSpc>
                <a:spcPct val="170000"/>
              </a:lnSpc>
            </a:pPr>
            <a:r>
              <a:rPr lang="ka-GE" sz="1200" dirty="0" smtClean="0"/>
              <a:t>საანგარიშო </a:t>
            </a:r>
            <a:r>
              <a:rPr lang="ka-GE" sz="1200" dirty="0"/>
              <a:t>პერიოდში საჯარო ინფორმაციის </a:t>
            </a:r>
            <a:r>
              <a:rPr lang="ka-GE" sz="1200" dirty="0" smtClean="0"/>
              <a:t>გაცემ - </a:t>
            </a:r>
            <a:r>
              <a:rPr lang="ka-GE" sz="1200" dirty="0"/>
              <a:t> </a:t>
            </a:r>
            <a:r>
              <a:rPr lang="ka-GE" sz="1200" dirty="0" smtClean="0"/>
              <a:t>6 შემთხვევა.</a:t>
            </a:r>
          </a:p>
          <a:p>
            <a:pPr marL="0" indent="0" algn="just">
              <a:lnSpc>
                <a:spcPct val="170000"/>
              </a:lnSpc>
              <a:buNone/>
            </a:pPr>
            <a:endParaRPr lang="ka-GE" sz="1200" dirty="0"/>
          </a:p>
          <a:p>
            <a:pPr marL="0" indent="0" algn="just">
              <a:lnSpc>
                <a:spcPct val="170000"/>
              </a:lnSpc>
              <a:buNone/>
            </a:pPr>
            <a:r>
              <a:rPr lang="ka-GE" sz="1200" dirty="0">
                <a:ea typeface="Sylfaen" panose="010A0502050306030303" pitchFamily="18" charset="0"/>
                <a:cs typeface="Times New Roman" panose="02020603050405020304" pitchFamily="18" charset="0"/>
              </a:rPr>
              <a:t>საანგარიშო პერიოდში დეპარტამენტში სულ </a:t>
            </a:r>
            <a:r>
              <a:rPr lang="ka-GE" sz="1200" dirty="0" smtClean="0">
                <a:ea typeface="Sylfaen" panose="010A0502050306030303" pitchFamily="18" charset="0"/>
                <a:cs typeface="Times New Roman" panose="02020603050405020304" pitchFamily="18" charset="0"/>
              </a:rPr>
              <a:t>შემოვიდა </a:t>
            </a:r>
            <a:r>
              <a:rPr lang="ka-GE" sz="1200" dirty="0" smtClean="0"/>
              <a:t>2 </a:t>
            </a:r>
            <a:r>
              <a:rPr lang="en-US" sz="1200" dirty="0" smtClean="0"/>
              <a:t>9</a:t>
            </a:r>
            <a:r>
              <a:rPr lang="ka-GE" sz="1200" dirty="0"/>
              <a:t>00</a:t>
            </a:r>
            <a:r>
              <a:rPr lang="ka-GE" sz="1200" dirty="0" smtClean="0">
                <a:ea typeface="Sylfaen" panose="010A0502050306030303" pitchFamily="18" charset="0"/>
                <a:cs typeface="Times New Roman" panose="02020603050405020304" pitchFamily="18" charset="0"/>
              </a:rPr>
              <a:t> კორესპონდენცია.</a:t>
            </a:r>
            <a:endParaRPr lang="en-US" sz="1200" dirty="0"/>
          </a:p>
        </p:txBody>
      </p:sp>
    </p:spTree>
    <p:extLst>
      <p:ext uri="{BB962C8B-B14F-4D97-AF65-F5344CB8AC3E}">
        <p14:creationId xmlns:p14="http://schemas.microsoft.com/office/powerpoint/2010/main" val="271646338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313265"/>
            <a:ext cx="9144000" cy="6340197"/>
          </a:xfrm>
          <a:prstGeom prst="rect">
            <a:avLst/>
          </a:prstGeom>
        </p:spPr>
        <p:txBody>
          <a:bodyPr wrap="square">
            <a:spAutoFit/>
          </a:bodyPr>
          <a:lstStyle/>
          <a:p>
            <a:pPr algn="ctr"/>
            <a:r>
              <a:rPr lang="ka-GE" sz="1400" b="1" dirty="0"/>
              <a:t>ლოგისტიკის </a:t>
            </a:r>
            <a:r>
              <a:rPr lang="ka-GE" sz="1400" b="1" dirty="0" smtClean="0"/>
              <a:t>დეპარტამენტი</a:t>
            </a:r>
          </a:p>
          <a:p>
            <a:pPr algn="ctr"/>
            <a:endParaRPr lang="en-US" sz="1400" b="1" dirty="0"/>
          </a:p>
          <a:p>
            <a:pPr algn="just">
              <a:lnSpc>
                <a:spcPct val="150000"/>
              </a:lnSpc>
            </a:pPr>
            <a:r>
              <a:rPr lang="ka-GE" sz="1200" b="1" dirty="0"/>
              <a:t>ლოგისტიკის დეპარტამენტის მიერ </a:t>
            </a:r>
            <a:r>
              <a:rPr lang="ka-GE" sz="1200" dirty="0"/>
              <a:t>საანგარიშო დროის მანძილზე სამსახურის ადმინისტრაციული შენობა უზრუნველყოფილი იყო ინტერნეტით, ინტერნეტტელევიზიით, სპეცკავშირით, გამართულად მუშაობდა ელექტრომომარაგების, კავშირგაბმულობის, წყალმომარაგების, გათბობა/ვენტილაციის სისტემები და ლიფტი, დაცული იყო სანიტარული და სახანძრო ნორმები, უზრუნველყოფილია შენობა დაცვის სამსახურით და ხდება კონტროლი 24 საათის განმავლობაში, ასევე სამსახურის მისაღებში გამშვები პუნქტის და რიგის მარეგულირებელი სისტემების დამონტაჟება/გაშვება. </a:t>
            </a:r>
            <a:endParaRPr lang="ka-GE" sz="1200" dirty="0" smtClean="0"/>
          </a:p>
          <a:p>
            <a:pPr marL="171450" indent="-171450" algn="just">
              <a:lnSpc>
                <a:spcPct val="150000"/>
              </a:lnSpc>
              <a:buFont typeface="Arial" panose="020B0604020202020204" pitchFamily="34" charset="0"/>
              <a:buChar char="•"/>
            </a:pPr>
            <a:r>
              <a:rPr lang="ka-GE" sz="1200" dirty="0" smtClean="0"/>
              <a:t>27 სექტემბერს გაიხსნა ვ.სანიკიძის </a:t>
            </a:r>
            <a:r>
              <a:rPr lang="ka-GE" sz="1200" dirty="0"/>
              <a:t>სახელობის ომის ვეტერანთა კლინიკური </a:t>
            </a:r>
            <a:r>
              <a:rPr lang="ka-GE" sz="1200" dirty="0" smtClean="0"/>
              <a:t>ჰოსპიტალი.</a:t>
            </a:r>
          </a:p>
          <a:p>
            <a:pPr marL="119063" indent="-119063" algn="just">
              <a:lnSpc>
                <a:spcPct val="150000"/>
              </a:lnSpc>
              <a:buFont typeface="Arial" panose="020B0604020202020204" pitchFamily="34" charset="0"/>
              <a:buChar char="•"/>
            </a:pPr>
            <a:r>
              <a:rPr lang="ka-GE" sz="1200" dirty="0" smtClean="0"/>
              <a:t>„</a:t>
            </a:r>
            <a:r>
              <a:rPr lang="en-US" sz="1200" dirty="0" smtClean="0"/>
              <a:t>COVID</a:t>
            </a:r>
            <a:r>
              <a:rPr lang="ka-GE" sz="1200" dirty="0" smtClean="0"/>
              <a:t> </a:t>
            </a:r>
            <a:r>
              <a:rPr lang="ka-GE" sz="1200" dirty="0"/>
              <a:t>19“-ის პანდემიის პრევენციისათვის შეძენილ </a:t>
            </a:r>
            <a:r>
              <a:rPr lang="ka-GE" sz="1200" dirty="0" smtClean="0"/>
              <a:t>იქნა და  </a:t>
            </a:r>
            <a:r>
              <a:rPr lang="ka-GE" sz="1200" dirty="0"/>
              <a:t>სადეზინფექციო საშუალება. </a:t>
            </a:r>
          </a:p>
          <a:p>
            <a:pPr marL="119063" indent="-119063" algn="just">
              <a:lnSpc>
                <a:spcPct val="150000"/>
              </a:lnSpc>
              <a:buFont typeface="Arial" panose="020B0604020202020204" pitchFamily="34" charset="0"/>
              <a:buChar char="•"/>
            </a:pPr>
            <a:r>
              <a:rPr lang="ka-GE" sz="1200" dirty="0"/>
              <a:t>საანგარიშო პერიოდში, გაიგზავნა წერილი საქართველოს თავდაცვის მინისტრთან თხოვნით, კლინიკური ჰოსპიტალის განთავსების მიზნით, </a:t>
            </a:r>
            <a:r>
              <a:rPr lang="en-US" sz="1200" dirty="0" err="1"/>
              <a:t>უძრავი</a:t>
            </a:r>
            <a:r>
              <a:rPr lang="en-US" sz="1200" dirty="0"/>
              <a:t> </a:t>
            </a:r>
            <a:r>
              <a:rPr lang="en-US" sz="1200" dirty="0" err="1"/>
              <a:t>ქონება</a:t>
            </a:r>
            <a:r>
              <a:rPr lang="en-US" sz="1200" dirty="0"/>
              <a:t>, </a:t>
            </a:r>
            <a:r>
              <a:rPr lang="ka-GE" sz="1200" dirty="0"/>
              <a:t>მდებარე </a:t>
            </a:r>
            <a:r>
              <a:rPr lang="en-US" sz="1200" dirty="0"/>
              <a:t>ქ. </a:t>
            </a:r>
            <a:r>
              <a:rPr lang="en-US" sz="1200" dirty="0" err="1"/>
              <a:t>თბილისში</a:t>
            </a:r>
            <a:r>
              <a:rPr lang="en-US" sz="1200" dirty="0"/>
              <a:t>, </a:t>
            </a:r>
            <a:r>
              <a:rPr lang="en-US" sz="1200" dirty="0" err="1"/>
              <a:t>სპირიდონ</a:t>
            </a:r>
            <a:r>
              <a:rPr lang="en-US" sz="1200" dirty="0"/>
              <a:t> </a:t>
            </a:r>
            <a:r>
              <a:rPr lang="en-US" sz="1200" dirty="0" err="1"/>
              <a:t>კედიას</a:t>
            </a:r>
            <a:r>
              <a:rPr lang="en-US" sz="1200" dirty="0"/>
              <a:t> </a:t>
            </a:r>
            <a:r>
              <a:rPr lang="en-US" sz="1200" dirty="0" err="1"/>
              <a:t>ქუჩა</a:t>
            </a:r>
            <a:r>
              <a:rPr lang="en-US" sz="1200" dirty="0"/>
              <a:t> N7-ში </a:t>
            </a:r>
            <a:r>
              <a:rPr lang="en-US" sz="1200" dirty="0" err="1"/>
              <a:t>მდებარე</a:t>
            </a:r>
            <a:r>
              <a:rPr lang="en-US" sz="1200" dirty="0"/>
              <a:t> </a:t>
            </a:r>
            <a:r>
              <a:rPr lang="en-US" sz="1200" dirty="0" err="1"/>
              <a:t>ფართი</a:t>
            </a:r>
            <a:r>
              <a:rPr lang="en-US" sz="1200" dirty="0"/>
              <a:t> (ს/კ 01.13.06.009.020.) </a:t>
            </a:r>
            <a:r>
              <a:rPr lang="en-US" sz="1200" dirty="0" err="1"/>
              <a:t>შენობა</a:t>
            </a:r>
            <a:r>
              <a:rPr lang="en-US" sz="1200" dirty="0"/>
              <a:t> N2  (963კვ.მ., 33,04 </a:t>
            </a:r>
            <a:r>
              <a:rPr lang="en-US" sz="1200" dirty="0" err="1"/>
              <a:t>კვ.მ</a:t>
            </a:r>
            <a:r>
              <a:rPr lang="en-US" sz="1200" dirty="0"/>
              <a:t>., 165,32კვ.მ.),  </a:t>
            </a:r>
            <a:r>
              <a:rPr lang="en-US" sz="1200" dirty="0" err="1"/>
              <a:t>შენობა</a:t>
            </a:r>
            <a:r>
              <a:rPr lang="en-US" sz="1200" dirty="0"/>
              <a:t> N1 (96,9კვ.მ.) </a:t>
            </a:r>
            <a:r>
              <a:rPr lang="en-US" sz="1200" dirty="0" err="1"/>
              <a:t>და</a:t>
            </a:r>
            <a:r>
              <a:rPr lang="en-US" sz="1200" dirty="0"/>
              <a:t> </a:t>
            </a:r>
            <a:r>
              <a:rPr lang="en-US" sz="1200" dirty="0" err="1"/>
              <a:t>ნაგებობა</a:t>
            </a:r>
            <a:r>
              <a:rPr lang="en-US" sz="1200" dirty="0"/>
              <a:t> N1 (201 </a:t>
            </a:r>
            <a:r>
              <a:rPr lang="en-US" sz="1200" dirty="0" err="1"/>
              <a:t>კვ.მ</a:t>
            </a:r>
            <a:r>
              <a:rPr lang="en-US" sz="1200" dirty="0"/>
              <a:t>.) </a:t>
            </a:r>
            <a:r>
              <a:rPr lang="en-US" sz="1200" dirty="0" err="1"/>
              <a:t>გადმოგვცენ</a:t>
            </a:r>
            <a:r>
              <a:rPr lang="en-US" sz="1200" dirty="0"/>
              <a:t> </a:t>
            </a:r>
            <a:r>
              <a:rPr lang="en-US" sz="1200" dirty="0" err="1"/>
              <a:t>უვადო</a:t>
            </a:r>
            <a:r>
              <a:rPr lang="en-US" sz="1200" dirty="0"/>
              <a:t> </a:t>
            </a:r>
            <a:r>
              <a:rPr lang="en-US" sz="1200" dirty="0" err="1"/>
              <a:t>სარგებლობის</a:t>
            </a:r>
            <a:r>
              <a:rPr lang="en-US" sz="1200" dirty="0"/>
              <a:t> </a:t>
            </a:r>
            <a:r>
              <a:rPr lang="en-US" sz="1200" dirty="0" err="1"/>
              <a:t>ვადით</a:t>
            </a:r>
            <a:r>
              <a:rPr lang="ka-GE" sz="1200" dirty="0"/>
              <a:t>. ვინაიდან </a:t>
            </a:r>
            <a:r>
              <a:rPr lang="en-US" sz="1200" dirty="0" err="1"/>
              <a:t>უზურფრუქტის</a:t>
            </a:r>
            <a:r>
              <a:rPr lang="en-US" sz="1200" dirty="0"/>
              <a:t> </a:t>
            </a:r>
            <a:r>
              <a:rPr lang="en-US" sz="1200" dirty="0" err="1"/>
              <a:t>ხელშეკრულებები</a:t>
            </a:r>
            <a:r>
              <a:rPr lang="ka-GE" sz="1200" dirty="0"/>
              <a:t>, მითითებული ფართების გადმოცემის შესახებ, </a:t>
            </a:r>
            <a:r>
              <a:rPr lang="en-US" sz="1200" dirty="0" err="1"/>
              <a:t>გაფორმებულია</a:t>
            </a:r>
            <a:r>
              <a:rPr lang="en-US" sz="1200" dirty="0"/>
              <a:t> </a:t>
            </a:r>
            <a:r>
              <a:rPr lang="ka-GE" sz="1200" dirty="0"/>
              <a:t>25.05.</a:t>
            </a:r>
            <a:r>
              <a:rPr lang="en-US" sz="1200" dirty="0"/>
              <a:t>2017</a:t>
            </a:r>
            <a:r>
              <a:rPr lang="ka-GE" sz="1200" dirty="0"/>
              <a:t> </a:t>
            </a:r>
            <a:r>
              <a:rPr lang="en-US" sz="1200" dirty="0" err="1"/>
              <a:t>და</a:t>
            </a:r>
            <a:r>
              <a:rPr lang="ka-GE" sz="1200" dirty="0"/>
              <a:t> 30.06.2017წ. </a:t>
            </a:r>
            <a:r>
              <a:rPr lang="en-US" sz="1200" dirty="0" err="1"/>
              <a:t>ხელშეკრულებების</a:t>
            </a:r>
            <a:r>
              <a:rPr lang="en-US" sz="1200" dirty="0"/>
              <a:t> </a:t>
            </a:r>
            <a:r>
              <a:rPr lang="en-US" sz="1200" dirty="0" err="1"/>
              <a:t>შესამაბისად</a:t>
            </a:r>
            <a:r>
              <a:rPr lang="en-US" sz="1200" dirty="0"/>
              <a:t> </a:t>
            </a:r>
            <a:r>
              <a:rPr lang="en-US" sz="1200" dirty="0" err="1"/>
              <a:t>ხელშეკრულებები</a:t>
            </a:r>
            <a:r>
              <a:rPr lang="ka-GE" sz="1200" dirty="0"/>
              <a:t>ს მოქმედების ვადა განსაზღვრულია</a:t>
            </a:r>
            <a:r>
              <a:rPr lang="en-US" sz="1200" dirty="0"/>
              <a:t> 3 წ</a:t>
            </a:r>
            <a:r>
              <a:rPr lang="ka-GE" sz="1200" dirty="0"/>
              <a:t>ე</a:t>
            </a:r>
            <a:r>
              <a:rPr lang="en-US" sz="1200" dirty="0" err="1"/>
              <a:t>ლი</a:t>
            </a:r>
            <a:r>
              <a:rPr lang="ka-GE" sz="1200" dirty="0"/>
              <a:t>თ</a:t>
            </a:r>
            <a:r>
              <a:rPr lang="en-US" sz="1200" dirty="0" smtClean="0"/>
              <a:t>.</a:t>
            </a:r>
          </a:p>
          <a:p>
            <a:pPr marL="119063" indent="-119063" algn="just">
              <a:lnSpc>
                <a:spcPct val="150000"/>
              </a:lnSpc>
              <a:buFont typeface="Arial" panose="020B0604020202020204" pitchFamily="34" charset="0"/>
              <a:buChar char="•"/>
            </a:pPr>
            <a:r>
              <a:rPr lang="ka-GE" sz="1200" dirty="0"/>
              <a:t>მ/წ 28 </a:t>
            </a:r>
            <a:r>
              <a:rPr lang="ka-GE" sz="1200" dirty="0" smtClean="0"/>
              <a:t>მაისს</a:t>
            </a:r>
            <a:r>
              <a:rPr lang="en-US" sz="1200" dirty="0" smtClean="0"/>
              <a:t> </a:t>
            </a:r>
            <a:r>
              <a:rPr lang="ka-GE" sz="1200" dirty="0" smtClean="0"/>
              <a:t>განადგურდა სამსახურის </a:t>
            </a:r>
            <a:r>
              <a:rPr lang="ka-GE" sz="1200" dirty="0"/>
              <a:t>ბალანსზე რიცხული ამორტიზებული და გამოუყენებელი მოძრავი </a:t>
            </a:r>
            <a:r>
              <a:rPr lang="ka-GE" sz="1200" dirty="0" smtClean="0"/>
              <a:t>ქონება (სახიფათო </a:t>
            </a:r>
            <a:r>
              <a:rPr lang="ka-GE" sz="1200" dirty="0"/>
              <a:t>ნარჩენები) </a:t>
            </a:r>
            <a:r>
              <a:rPr lang="ka-GE" sz="1200" dirty="0" smtClean="0"/>
              <a:t> </a:t>
            </a:r>
            <a:r>
              <a:rPr lang="ka-GE" sz="1200" dirty="0"/>
              <a:t>(ღირებულებით 3906,71</a:t>
            </a:r>
            <a:r>
              <a:rPr lang="ka-GE" sz="1200" dirty="0" smtClean="0"/>
              <a:t> ლარი), ხოლო მ/წ </a:t>
            </a:r>
            <a:r>
              <a:rPr lang="ka-GE" sz="1200" dirty="0"/>
              <a:t>4 ივნისს </a:t>
            </a:r>
            <a:r>
              <a:rPr lang="ka-GE" sz="1200" dirty="0" smtClean="0"/>
              <a:t>საყოფაცხოვრებო ნარჩენები. </a:t>
            </a:r>
          </a:p>
          <a:p>
            <a:pPr marL="119063" indent="-119063" algn="just">
              <a:lnSpc>
                <a:spcPct val="150000"/>
              </a:lnSpc>
              <a:buFont typeface="Arial" panose="020B0604020202020204" pitchFamily="34" charset="0"/>
              <a:buChar char="•"/>
            </a:pPr>
            <a:r>
              <a:rPr lang="ka-GE" sz="1200" dirty="0" smtClean="0"/>
              <a:t>უზრუნველყოფილი </a:t>
            </a:r>
            <a:r>
              <a:rPr lang="ka-GE" sz="1200" dirty="0"/>
              <a:t>იქნა სსიპ ვეტერანების საქმეთა სახელმწიფო სამსახურის ქვემო ქართლის, </a:t>
            </a:r>
            <a:r>
              <a:rPr lang="ka-GE" sz="1200" dirty="0" smtClean="0"/>
              <a:t>გურიისა (ქ.ლანჩხუთი ჩოხატაურში) </a:t>
            </a:r>
            <a:r>
              <a:rPr lang="ka-GE" sz="1200" dirty="0"/>
              <a:t>და სამეგრელო ზემო სვანეთის (ქ. ფოითი</a:t>
            </a:r>
            <a:r>
              <a:rPr lang="ka-GE" sz="1200" dirty="0" smtClean="0"/>
              <a:t>), იმერეთის (ქ.თერჯოლა, სამტრედია,ზესტაფონი),</a:t>
            </a:r>
            <a:r>
              <a:rPr lang="ka-GE" sz="1200" dirty="0"/>
              <a:t> </a:t>
            </a:r>
            <a:r>
              <a:rPr lang="ka-GE" sz="1200" dirty="0" smtClean="0"/>
              <a:t>სამმართველოებისთვის </a:t>
            </a:r>
            <a:r>
              <a:rPr lang="ka-GE" sz="1200" dirty="0"/>
              <a:t>ახალი საოფისე ფართის გადმოცემის დოკუმენტაცია და დარეგისტრირება საჯარო რეესტრში.</a:t>
            </a:r>
            <a:endParaRPr lang="en-US" sz="1200" dirty="0"/>
          </a:p>
          <a:p>
            <a:pPr marL="119063" indent="-119063" algn="just">
              <a:lnSpc>
                <a:spcPct val="150000"/>
              </a:lnSpc>
              <a:buFont typeface="Arial" panose="020B0604020202020204" pitchFamily="34" charset="0"/>
              <a:buChar char="•"/>
            </a:pPr>
            <a:r>
              <a:rPr lang="ka-GE" sz="1200" dirty="0"/>
              <a:t>სამსახურის 11 რეგიონალური სამმართველო და ქ.თბილისის 10 რაიონი უზრუნველყოფილია ტექნიკითა და ყველა დამხმარე საშუალებებით. ამჟამად მიმდინარეობს რეგიონული სამმართველოების  სხვადსხვა ქალაქებში წარმომადგენლების კომპიუტერული ტექნიკით აღჭურვა</a:t>
            </a:r>
            <a:r>
              <a:rPr lang="ka-GE" sz="1200" dirty="0" smtClean="0"/>
              <a:t>.</a:t>
            </a:r>
            <a:endParaRPr lang="en-US" sz="1200" dirty="0"/>
          </a:p>
        </p:txBody>
      </p:sp>
      <p:sp>
        <p:nvSpPr>
          <p:cNvPr id="3" name="Номер слайда 6"/>
          <p:cNvSpPr txBox="1">
            <a:spLocks/>
          </p:cNvSpPr>
          <p:nvPr/>
        </p:nvSpPr>
        <p:spPr>
          <a:xfrm>
            <a:off x="8077200" y="6601277"/>
            <a:ext cx="1066800" cy="329184"/>
          </a:xfrm>
          <a:prstGeom prst="rect">
            <a:avLst/>
          </a:prstGeom>
        </p:spPr>
        <p:txBody>
          <a:bodyPr vert="horz" lIns="91440" tIns="45720" rIns="91440" bIns="45720" rtlCol="0" anchor="ctr"/>
          <a:lstStyle>
            <a:defPPr>
              <a:defRPr lang="en-US"/>
            </a:defPPr>
            <a:lvl1pPr marL="0" algn="l" defTabSz="914400" rtl="0" eaLnBrk="1" latinLnBrk="0" hangingPunct="1">
              <a:defRPr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ka-GE" sz="1200" b="0" dirty="0" smtClean="0">
                <a:solidFill>
                  <a:schemeClr val="tx1"/>
                </a:solidFill>
              </a:rPr>
              <a:t>2</a:t>
            </a:r>
            <a:r>
              <a:rPr lang="ka-GE" sz="1200" b="0" dirty="0">
                <a:solidFill>
                  <a:schemeClr val="tx1"/>
                </a:solidFill>
              </a:rPr>
              <a:t>7</a:t>
            </a:r>
            <a:endParaRPr lang="en-US" sz="1200" b="0" dirty="0">
              <a:solidFill>
                <a:schemeClr val="tx1"/>
              </a:solidFill>
            </a:endParaRPr>
          </a:p>
        </p:txBody>
      </p:sp>
    </p:spTree>
    <p:extLst>
      <p:ext uri="{BB962C8B-B14F-4D97-AF65-F5344CB8AC3E}">
        <p14:creationId xmlns:p14="http://schemas.microsoft.com/office/powerpoint/2010/main" val="128120958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6199" y="410180"/>
            <a:ext cx="8873067" cy="6377964"/>
          </a:xfrm>
          <a:prstGeom prst="rect">
            <a:avLst/>
          </a:prstGeom>
        </p:spPr>
        <p:txBody>
          <a:bodyPr wrap="square">
            <a:spAutoFit/>
          </a:bodyPr>
          <a:lstStyle/>
          <a:p>
            <a:pPr marL="119063" indent="-119063" algn="just">
              <a:lnSpc>
                <a:spcPct val="150000"/>
              </a:lnSpc>
              <a:buFont typeface="Arial" panose="020B0604020202020204" pitchFamily="34" charset="0"/>
              <a:buChar char="•"/>
            </a:pPr>
            <a:r>
              <a:rPr lang="ka-GE" sz="1200" dirty="0"/>
              <a:t>საანგარიშო პერიოდში, მოთხოვნების შესაბამისად, შემოტანილი იქნა მატერიალური და ტექნიკური საშუალებები (საოფისე ტექნიკა და კომპიუტერული აქსესუარები, სასტამბო, სამეურნეო და საკანცელარიო საქონელი</a:t>
            </a:r>
            <a:r>
              <a:rPr lang="ka-GE" sz="1200" dirty="0" smtClean="0"/>
              <a:t>),</a:t>
            </a:r>
            <a:endParaRPr lang="ka-GE" sz="1200" dirty="0" smtClean="0">
              <a:latin typeface="Sylfaen" panose="010A0502050306030303" pitchFamily="18" charset="0"/>
            </a:endParaRPr>
          </a:p>
          <a:p>
            <a:pPr marL="119063" indent="-119063" algn="just">
              <a:lnSpc>
                <a:spcPct val="150000"/>
              </a:lnSpc>
              <a:buFont typeface="Arial" panose="020B0604020202020204" pitchFamily="34" charset="0"/>
              <a:buChar char="•"/>
            </a:pPr>
            <a:r>
              <a:rPr lang="en-US" sz="1200" dirty="0" err="1" smtClean="0">
                <a:latin typeface="Sylfaen" panose="010A0502050306030303" pitchFamily="18" charset="0"/>
              </a:rPr>
              <a:t>ჩატარდა</a:t>
            </a:r>
            <a:r>
              <a:rPr lang="en-US" sz="1200" dirty="0" smtClean="0">
                <a:latin typeface="Sylfaen" panose="010A0502050306030303" pitchFamily="18" charset="0"/>
              </a:rPr>
              <a:t> </a:t>
            </a:r>
            <a:r>
              <a:rPr lang="en-US" sz="1200" dirty="0" err="1">
                <a:latin typeface="Sylfaen" panose="010A0502050306030303" pitchFamily="18" charset="0"/>
              </a:rPr>
              <a:t>ღონისძიებები</a:t>
            </a:r>
            <a:r>
              <a:rPr lang="en-US" sz="1200" dirty="0">
                <a:latin typeface="Sylfaen" panose="010A0502050306030303" pitchFamily="18" charset="0"/>
              </a:rPr>
              <a:t>, </a:t>
            </a:r>
            <a:r>
              <a:rPr lang="en-US" sz="1200" dirty="0" err="1">
                <a:latin typeface="Sylfaen" panose="010A0502050306030303" pitchFamily="18" charset="0"/>
              </a:rPr>
              <a:t>რომელთა</a:t>
            </a:r>
            <a:r>
              <a:rPr lang="en-US" sz="1200" dirty="0">
                <a:latin typeface="Sylfaen" panose="010A0502050306030303" pitchFamily="18" charset="0"/>
              </a:rPr>
              <a:t> </a:t>
            </a:r>
            <a:r>
              <a:rPr lang="en-US" sz="1200" dirty="0" err="1">
                <a:latin typeface="Sylfaen" panose="010A0502050306030303" pitchFamily="18" charset="0"/>
              </a:rPr>
              <a:t>მატერიალური</a:t>
            </a:r>
            <a:r>
              <a:rPr lang="en-US" sz="1200" dirty="0">
                <a:latin typeface="Sylfaen" panose="010A0502050306030303" pitchFamily="18" charset="0"/>
              </a:rPr>
              <a:t> </a:t>
            </a:r>
            <a:r>
              <a:rPr lang="en-US" sz="1200" dirty="0" err="1">
                <a:latin typeface="Sylfaen" panose="010A0502050306030303" pitchFamily="18" charset="0"/>
              </a:rPr>
              <a:t>და</a:t>
            </a:r>
            <a:r>
              <a:rPr lang="en-US" sz="1200" dirty="0">
                <a:latin typeface="Sylfaen" panose="010A0502050306030303" pitchFamily="18" charset="0"/>
              </a:rPr>
              <a:t> </a:t>
            </a:r>
            <a:r>
              <a:rPr lang="en-US" sz="1200" dirty="0" err="1">
                <a:latin typeface="Sylfaen" panose="010A0502050306030303" pitchFamily="18" charset="0"/>
              </a:rPr>
              <a:t>ტექნიკური</a:t>
            </a:r>
            <a:r>
              <a:rPr lang="en-US" sz="1200" dirty="0">
                <a:latin typeface="Sylfaen" panose="010A0502050306030303" pitchFamily="18" charset="0"/>
              </a:rPr>
              <a:t> </a:t>
            </a:r>
            <a:r>
              <a:rPr lang="en-US" sz="1200" dirty="0" err="1">
                <a:latin typeface="Sylfaen" panose="010A0502050306030303" pitchFamily="18" charset="0"/>
              </a:rPr>
              <a:t>უზრუნველყოფა</a:t>
            </a:r>
            <a:r>
              <a:rPr lang="en-US" sz="1200" dirty="0">
                <a:latin typeface="Sylfaen" panose="010A0502050306030303" pitchFamily="18" charset="0"/>
              </a:rPr>
              <a:t> </a:t>
            </a:r>
            <a:r>
              <a:rPr lang="en-US" sz="1200" dirty="0" err="1">
                <a:latin typeface="Sylfaen" panose="010A0502050306030303" pitchFamily="18" charset="0"/>
              </a:rPr>
              <a:t>ხდება</a:t>
            </a:r>
            <a:r>
              <a:rPr lang="en-US" sz="1200" dirty="0">
                <a:latin typeface="Sylfaen" panose="010A0502050306030303" pitchFamily="18" charset="0"/>
              </a:rPr>
              <a:t> </a:t>
            </a:r>
            <a:r>
              <a:rPr lang="en-US" sz="1200" dirty="0" err="1">
                <a:latin typeface="Sylfaen" panose="010A0502050306030303" pitchFamily="18" charset="0"/>
              </a:rPr>
              <a:t>ლოგისტიკის</a:t>
            </a:r>
            <a:r>
              <a:rPr lang="en-US" sz="1200" dirty="0">
                <a:latin typeface="Sylfaen" panose="010A0502050306030303" pitchFamily="18" charset="0"/>
              </a:rPr>
              <a:t> </a:t>
            </a:r>
            <a:r>
              <a:rPr lang="en-US" sz="1200" dirty="0" err="1">
                <a:latin typeface="Sylfaen" panose="010A0502050306030303" pitchFamily="18" charset="0"/>
              </a:rPr>
              <a:t>დეპარტამენტის</a:t>
            </a:r>
            <a:r>
              <a:rPr lang="en-US" sz="1200" dirty="0">
                <a:latin typeface="Sylfaen" panose="010A0502050306030303" pitchFamily="18" charset="0"/>
              </a:rPr>
              <a:t> </a:t>
            </a:r>
            <a:r>
              <a:rPr lang="en-US" sz="1200" dirty="0" err="1">
                <a:latin typeface="Sylfaen" panose="010A0502050306030303" pitchFamily="18" charset="0"/>
              </a:rPr>
              <a:t>მიერ</a:t>
            </a:r>
            <a:r>
              <a:rPr lang="en-US" sz="1200" dirty="0">
                <a:latin typeface="Sylfaen" panose="010A0502050306030303" pitchFamily="18" charset="0"/>
              </a:rPr>
              <a:t>.</a:t>
            </a:r>
            <a:endParaRPr lang="ka-GE" sz="1200" dirty="0"/>
          </a:p>
          <a:p>
            <a:pPr marL="119063" indent="-119063" algn="just">
              <a:lnSpc>
                <a:spcPct val="150000"/>
              </a:lnSpc>
              <a:buFont typeface="Arial" panose="020B0604020202020204" pitchFamily="34" charset="0"/>
              <a:buChar char="•"/>
            </a:pPr>
            <a:r>
              <a:rPr lang="en-US" sz="1200" dirty="0" err="1">
                <a:latin typeface="Sylfaen" panose="010A0502050306030303" pitchFamily="18" charset="0"/>
              </a:rPr>
              <a:t>შესრულდა</a:t>
            </a:r>
            <a:r>
              <a:rPr lang="en-US" sz="1200" dirty="0">
                <a:latin typeface="Sylfaen" panose="010A0502050306030303" pitchFamily="18" charset="0"/>
              </a:rPr>
              <a:t> </a:t>
            </a:r>
            <a:r>
              <a:rPr lang="en-US" sz="1200" dirty="0" err="1">
                <a:latin typeface="Sylfaen" panose="010A0502050306030303" pitchFamily="18" charset="0"/>
              </a:rPr>
              <a:t>ყველა</a:t>
            </a:r>
            <a:r>
              <a:rPr lang="en-US" sz="1200" dirty="0">
                <a:latin typeface="Sylfaen" panose="010A0502050306030303" pitchFamily="18" charset="0"/>
              </a:rPr>
              <a:t> </a:t>
            </a:r>
            <a:r>
              <a:rPr lang="en-US" sz="1200" dirty="0" err="1">
                <a:latin typeface="Sylfaen" panose="010A0502050306030303" pitchFamily="18" charset="0"/>
              </a:rPr>
              <a:t>მოთხოვნა</a:t>
            </a:r>
            <a:r>
              <a:rPr lang="en-US" sz="1200" dirty="0">
                <a:latin typeface="Sylfaen" panose="010A0502050306030303" pitchFamily="18" charset="0"/>
              </a:rPr>
              <a:t> </a:t>
            </a:r>
            <a:r>
              <a:rPr lang="en-US" sz="1200" dirty="0" err="1">
                <a:latin typeface="Sylfaen" panose="010A0502050306030303" pitchFamily="18" charset="0"/>
              </a:rPr>
              <a:t>გარდაცვლილი</a:t>
            </a:r>
            <a:r>
              <a:rPr lang="en-US" sz="1200" dirty="0">
                <a:latin typeface="Sylfaen" panose="010A0502050306030303" pitchFamily="18" charset="0"/>
              </a:rPr>
              <a:t> </a:t>
            </a:r>
            <a:r>
              <a:rPr lang="en-US" sz="1200" dirty="0" err="1">
                <a:latin typeface="Sylfaen" panose="010A0502050306030303" pitchFamily="18" charset="0"/>
              </a:rPr>
              <a:t>ვეტერანის</a:t>
            </a:r>
            <a:r>
              <a:rPr lang="en-US" sz="1200" dirty="0">
                <a:latin typeface="Sylfaen" panose="010A0502050306030303" pitchFamily="18" charset="0"/>
              </a:rPr>
              <a:t> </a:t>
            </a:r>
            <a:r>
              <a:rPr lang="en-US" sz="1200" dirty="0" err="1">
                <a:latin typeface="Sylfaen" panose="010A0502050306030303" pitchFamily="18" charset="0"/>
              </a:rPr>
              <a:t>სამხედრო</a:t>
            </a:r>
            <a:r>
              <a:rPr lang="en-US" sz="1200" dirty="0">
                <a:latin typeface="Sylfaen" panose="010A0502050306030303" pitchFamily="18" charset="0"/>
              </a:rPr>
              <a:t> </a:t>
            </a:r>
            <a:r>
              <a:rPr lang="en-US" sz="1200" dirty="0" err="1">
                <a:latin typeface="Sylfaen" panose="010A0502050306030303" pitchFamily="18" charset="0"/>
              </a:rPr>
              <a:t>პატივით</a:t>
            </a:r>
            <a:r>
              <a:rPr lang="en-US" sz="1200" dirty="0">
                <a:latin typeface="Sylfaen" panose="010A0502050306030303" pitchFamily="18" charset="0"/>
              </a:rPr>
              <a:t> </a:t>
            </a:r>
            <a:r>
              <a:rPr lang="en-US" sz="1200" dirty="0" err="1">
                <a:latin typeface="Sylfaen" panose="010A0502050306030303" pitchFamily="18" charset="0"/>
              </a:rPr>
              <a:t>დაკრძალვის</a:t>
            </a:r>
            <a:r>
              <a:rPr lang="en-US" sz="1200" dirty="0">
                <a:latin typeface="Sylfaen" panose="010A0502050306030303" pitchFamily="18" charset="0"/>
              </a:rPr>
              <a:t> </a:t>
            </a:r>
            <a:r>
              <a:rPr lang="en-US" sz="1200" dirty="0" err="1">
                <a:latin typeface="Sylfaen" panose="010A0502050306030303" pitchFamily="18" charset="0"/>
              </a:rPr>
              <a:t>შესახებ</a:t>
            </a:r>
            <a:r>
              <a:rPr lang="en-US" sz="1200" dirty="0">
                <a:latin typeface="Sylfaen" panose="010A0502050306030303" pitchFamily="18" charset="0"/>
              </a:rPr>
              <a:t>.</a:t>
            </a:r>
            <a:endParaRPr lang="ka-GE" sz="1200" dirty="0"/>
          </a:p>
          <a:p>
            <a:pPr marL="119063" indent="-119063" algn="just">
              <a:lnSpc>
                <a:spcPct val="150000"/>
              </a:lnSpc>
              <a:buFont typeface="Arial" panose="020B0604020202020204" pitchFamily="34" charset="0"/>
              <a:buChar char="•"/>
            </a:pPr>
            <a:r>
              <a:rPr lang="ka-GE" sz="1200" dirty="0"/>
              <a:t>სსიპ ვეტერანების საქმეთა სახელმწიფო სამსახურის დირექტორის 2020  წლის 10 აპრილის  N   </a:t>
            </a:r>
            <a:r>
              <a:rPr lang="en-US" sz="1200" dirty="0">
                <a:latin typeface="Sylfaen" panose="010A0502050306030303" pitchFamily="18" charset="0"/>
              </a:rPr>
              <a:t>SSVA 000</a:t>
            </a:r>
            <a:r>
              <a:rPr lang="ka-GE" sz="1200" dirty="0"/>
              <a:t>07694 ბრძანების შესაბამისად, სოციალურად შეჭირვებულ ვეტერანებზე გაიცა 2200 ცალი სასაჩუქრე სასურსათო პაკეტი.</a:t>
            </a:r>
          </a:p>
          <a:p>
            <a:pPr marL="119063" indent="-119063" algn="just">
              <a:lnSpc>
                <a:spcPct val="150000"/>
              </a:lnSpc>
              <a:buFont typeface="Arial" panose="020B0604020202020204" pitchFamily="34" charset="0"/>
              <a:buChar char="•"/>
            </a:pPr>
            <a:r>
              <a:rPr lang="ka-GE" sz="1200" dirty="0"/>
              <a:t>სამსახურის ბალანსზე რიცხული ავტოსატრანსპორტო საშუალებები უზრუნველყოფილი იყო დაზღვევით და საწვავით. უზრუნველყოფილი იყო ყველა მოთხოვნა მივლინებისათვის ა/მანქანით და საწვავით უზრუნველყოფის შესახებ. აგრეთვე მიმდინარეობდა, მოთხოვნების და საჭიროებების შესაბამისად, ავტომანქანების ტექნიკური დათვალიერება და შეკეთება. შექმნილია შესაბამისი დოკუმენტაცია. მოწესრიგებულია საწვავის ხარჯვის და ა/მანქანების ტექმომსახურების დოკუმენტაცია. ხდება მათი ყოველთვიური ანგრიშის შედგენა და ყოველ კვარტალში საფინანსო-საბიუჯეტო განყოფილების მონაცემებთან შედარება. </a:t>
            </a:r>
            <a:endParaRPr lang="ka-GE" sz="1200" dirty="0">
              <a:ea typeface="Calibri" panose="020F0502020204030204" pitchFamily="34" charset="0"/>
              <a:cs typeface="Sylfaen" panose="010A0502050306030303" pitchFamily="18" charset="0"/>
            </a:endParaRPr>
          </a:p>
          <a:p>
            <a:pPr marL="171450" indent="-171450" algn="just">
              <a:lnSpc>
                <a:spcPct val="150000"/>
              </a:lnSpc>
              <a:spcAft>
                <a:spcPts val="800"/>
              </a:spcAft>
              <a:buFont typeface="Arial" panose="020B0604020202020204" pitchFamily="34" charset="0"/>
              <a:buChar char="•"/>
            </a:pPr>
            <a:r>
              <a:rPr lang="ka-GE" sz="1200" dirty="0" smtClean="0">
                <a:ea typeface="Calibri" panose="020F0502020204030204" pitchFamily="34" charset="0"/>
                <a:cs typeface="Times New Roman" panose="02020603050405020304" pitchFamily="18" charset="0"/>
              </a:rPr>
              <a:t>ფაშიზმზე </a:t>
            </a:r>
            <a:r>
              <a:rPr lang="ka-GE" sz="1200" dirty="0">
                <a:ea typeface="Calibri" panose="020F0502020204030204" pitchFamily="34" charset="0"/>
                <a:cs typeface="Times New Roman" panose="02020603050405020304" pitchFamily="18" charset="0"/>
              </a:rPr>
              <a:t>გამარჯვების 75 წლისთავთან დაკავშირებით, დამზადდა და საქართველოში მცხოვრებ მეორე მსოფლიო ომის ყველა მონაწილეზე გაიცა საიუბილეო მედალი „ფაშიზმზე გამარჯვების 75 წელი“.  ლოგისტიკის დეპარტამენტის მიერ განაწილდა საქართველოს პრეზიდენტის ადმინისტრაციიდან შემოსული მისალოცი წერილები და მედიკამენტების შესაძენი ვაუჩერები (თითოეულ ომის ვეტერანზე 100 ლარის). განაწილდა აგრეთვე საქართველოს პარლამენტიდან შემოსული სასაჩუქრე პაკეტები, შპს „ფრესკო“-ს საქველმოქმედო ფონდიდან შემოსული სასაჩუქრე პაკეტები. გაფორმებულია შესაბამისი დოკუმენტაცია</a:t>
            </a:r>
            <a:r>
              <a:rPr lang="ka-GE" sz="1200" dirty="0" smtClean="0">
                <a:ea typeface="Calibri" panose="020F0502020204030204" pitchFamily="34" charset="0"/>
                <a:cs typeface="Times New Roman" panose="02020603050405020304" pitchFamily="18" charset="0"/>
              </a:rPr>
              <a:t>.</a:t>
            </a:r>
          </a:p>
          <a:p>
            <a:pPr marL="171450" indent="-171450" algn="just">
              <a:lnSpc>
                <a:spcPct val="150000"/>
              </a:lnSpc>
              <a:spcAft>
                <a:spcPts val="800"/>
              </a:spcAft>
              <a:buFont typeface="Arial" panose="020B0604020202020204" pitchFamily="34" charset="0"/>
              <a:buChar char="•"/>
            </a:pPr>
            <a:r>
              <a:rPr lang="ka-GE" sz="1200" dirty="0"/>
              <a:t>სამსახურში არსებული დოკუმენტაციის ელექტრობრუნვის მიხედვით ლოგისტიკის დეპარტამენტმა განიხილა და შეასრულა 3358 სხვადასხვა სახის კორესპონდენცია, მათ შორის შესრულდა 140 ბრძანება.</a:t>
            </a:r>
            <a:endParaRPr lang="en-US" sz="1200" dirty="0"/>
          </a:p>
          <a:p>
            <a:pPr algn="just">
              <a:lnSpc>
                <a:spcPct val="107000"/>
              </a:lnSpc>
              <a:spcAft>
                <a:spcPts val="800"/>
              </a:spcAft>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Номер слайда 6"/>
          <p:cNvSpPr txBox="1">
            <a:spLocks/>
          </p:cNvSpPr>
          <p:nvPr/>
        </p:nvSpPr>
        <p:spPr>
          <a:xfrm>
            <a:off x="8077200" y="6492957"/>
            <a:ext cx="1066800" cy="329184"/>
          </a:xfrm>
          <a:prstGeom prst="rect">
            <a:avLst/>
          </a:prstGeom>
        </p:spPr>
        <p:txBody>
          <a:bodyPr vert="horz" lIns="91440" tIns="45720" rIns="91440" bIns="45720" rtlCol="0" anchor="ctr"/>
          <a:lstStyle>
            <a:defPPr>
              <a:defRPr lang="en-US"/>
            </a:defPPr>
            <a:lvl1pPr marL="0" algn="l" defTabSz="914400" rtl="0" eaLnBrk="1" latinLnBrk="0" hangingPunct="1">
              <a:defRPr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ka-GE" sz="1200" b="0" dirty="0" smtClean="0">
                <a:solidFill>
                  <a:schemeClr val="tx1"/>
                </a:solidFill>
              </a:rPr>
              <a:t>28</a:t>
            </a:r>
            <a:endParaRPr lang="en-US" sz="1200" b="0" dirty="0">
              <a:solidFill>
                <a:schemeClr val="tx1"/>
              </a:solidFill>
            </a:endParaRPr>
          </a:p>
        </p:txBody>
      </p:sp>
    </p:spTree>
    <p:extLst>
      <p:ext uri="{BB962C8B-B14F-4D97-AF65-F5344CB8AC3E}">
        <p14:creationId xmlns:p14="http://schemas.microsoft.com/office/powerpoint/2010/main" val="18264012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7800" y="1363134"/>
            <a:ext cx="8720665" cy="4682066"/>
          </a:xfrm>
        </p:spPr>
        <p:txBody>
          <a:bodyPr>
            <a:noAutofit/>
          </a:bodyPr>
          <a:lstStyle/>
          <a:p>
            <a:pPr algn="just">
              <a:lnSpc>
                <a:spcPct val="150000"/>
              </a:lnSpc>
            </a:pPr>
            <a:r>
              <a:rPr lang="ka-GE" sz="1200" dirty="0"/>
              <a:t>2011 წლის 30 მაისს განხორციელდა ტერიტორიული ორგანოების ლიკვიდაცია საქართველოს შრომის, ჯანმრთელობისა და სოციალური დაცვის მინისტრის N01-28/ნ ბრძანებით. </a:t>
            </a:r>
            <a:endParaRPr lang="en-US" sz="1200" dirty="0"/>
          </a:p>
          <a:p>
            <a:pPr algn="just">
              <a:lnSpc>
                <a:spcPct val="150000"/>
              </a:lnSpc>
            </a:pPr>
            <a:r>
              <a:rPr lang="ka-GE" sz="1200" dirty="0"/>
              <a:t>საქართველოს მთავრობის 2011 წლის 20 ივლისის №287 დადგენილების მიხედვით, სახელმწიფო საქვეუწყებო დაწესებულება-ვეტერანთა საქმეების დეპარტამენტი გადაეცა თავდაცვის სამინისტროს. </a:t>
            </a:r>
            <a:endParaRPr lang="en-US" sz="1200" dirty="0"/>
          </a:p>
          <a:p>
            <a:pPr algn="just">
              <a:lnSpc>
                <a:spcPct val="150000"/>
              </a:lnSpc>
            </a:pPr>
            <a:r>
              <a:rPr lang="ka-GE" sz="1200" dirty="0"/>
              <a:t>საქართველოს მთავრობის 2011 წლის 9 დეკემბრის №471 დადგენილების თანახმად, საქართველოს თავდაცვის სამინისტროს მმართველობის სფეროში არსებულ სახელმწიფო საქვეუწყებო დაწესებულებას - ვეტერანთა საქმეების დეპარტამენტს შეეცვალა სტატუსი და გარდაიქმნა საქართველოს შეიარაღებული ძალების გაერთიანებული შტაბის სტრუქტურულ ქვედანაყოფად. </a:t>
            </a:r>
            <a:endParaRPr lang="en-US" sz="1200" dirty="0"/>
          </a:p>
          <a:p>
            <a:pPr algn="just">
              <a:lnSpc>
                <a:spcPct val="150000"/>
              </a:lnSpc>
            </a:pPr>
            <a:r>
              <a:rPr lang="ka-GE" sz="1200" dirty="0"/>
              <a:t>2013 წლის 29 ნოემბერს „ომისა და სამხედრო ძალების ვეტერანების შესახებ“ საქართველოს კანონში განხორციელებული ცვლილებების შედეგად, შეიქმნა საჯარო სამართლის იურიდიული პირი - ვეტერანების საქმეთა სახელმწიფო სამსახური, რომლის სახელმწიფო კონტროლს  საქართველოს მთავრობა ახორციელებს. აღნიშნული დაწესებულება 2014 წლის პირველი იანვრიდან საქართველოს შეირაღებული ძალების გენერალური შტაბის - ვეტერანთა საქმეების დეპარტამენტის უფლებამონაცვლედ განისაზღვრა.</a:t>
            </a:r>
            <a:endParaRPr lang="en-US" sz="1200" dirty="0"/>
          </a:p>
          <a:p>
            <a:pPr algn="just">
              <a:lnSpc>
                <a:spcPct val="150000"/>
              </a:lnSpc>
            </a:pPr>
            <a:r>
              <a:rPr lang="ka-GE" sz="1200" dirty="0"/>
              <a:t>2016 წლის 21 ივლისის საქართველოს მთავრობის №342 დადგენილების თანახმად, 2016 წლის 1 აგვისტოდან სამსახური </a:t>
            </a:r>
            <a:r>
              <a:rPr lang="en-US" sz="1200" dirty="0" err="1"/>
              <a:t>დაკისრებულ</a:t>
            </a:r>
            <a:r>
              <a:rPr lang="en-US" sz="1200" dirty="0"/>
              <a:t> </a:t>
            </a:r>
            <a:r>
              <a:rPr lang="en-US" sz="1200" dirty="0" err="1"/>
              <a:t>უფლებამოსილებას</a:t>
            </a:r>
            <a:r>
              <a:rPr lang="en-US" sz="1200" dirty="0"/>
              <a:t> </a:t>
            </a:r>
            <a:r>
              <a:rPr lang="en-US" sz="1200" dirty="0" err="1"/>
              <a:t>ახორციელებს</a:t>
            </a:r>
            <a:r>
              <a:rPr lang="en-US" sz="1200" dirty="0"/>
              <a:t> </a:t>
            </a:r>
            <a:r>
              <a:rPr lang="en-US" sz="1200" dirty="0" err="1"/>
              <a:t>სტრუქტურული</a:t>
            </a:r>
            <a:r>
              <a:rPr lang="en-US" sz="1200" dirty="0"/>
              <a:t> </a:t>
            </a:r>
            <a:r>
              <a:rPr lang="en-US" sz="1200" dirty="0" err="1"/>
              <a:t>ერთეულებისა</a:t>
            </a:r>
            <a:r>
              <a:rPr lang="en-US" sz="1200" dirty="0"/>
              <a:t> </a:t>
            </a:r>
            <a:r>
              <a:rPr lang="en-US" sz="1200" dirty="0" err="1"/>
              <a:t>და</a:t>
            </a:r>
            <a:r>
              <a:rPr lang="en-US" sz="1200" dirty="0"/>
              <a:t> </a:t>
            </a:r>
            <a:r>
              <a:rPr lang="en-US" sz="1200" dirty="0" err="1"/>
              <a:t>ტერიტორიული</a:t>
            </a:r>
            <a:r>
              <a:rPr lang="en-US" sz="1200" dirty="0"/>
              <a:t> </a:t>
            </a:r>
            <a:r>
              <a:rPr lang="en-US" sz="1200" dirty="0" err="1"/>
              <a:t>ორგანოების</a:t>
            </a:r>
            <a:r>
              <a:rPr lang="en-US" sz="1200" dirty="0"/>
              <a:t> </a:t>
            </a:r>
            <a:r>
              <a:rPr lang="en-US" sz="1200" dirty="0" err="1"/>
              <a:t>მეშვეობით</a:t>
            </a:r>
            <a:r>
              <a:rPr lang="en-US" sz="1200" dirty="0"/>
              <a:t>.</a:t>
            </a:r>
          </a:p>
          <a:p>
            <a:pPr marL="0" indent="0" algn="just">
              <a:buNone/>
            </a:pPr>
            <a:endParaRPr lang="en-US" sz="1600" dirty="0"/>
          </a:p>
        </p:txBody>
      </p:sp>
      <p:sp>
        <p:nvSpPr>
          <p:cNvPr id="6" name="Номер слайда 5"/>
          <p:cNvSpPr>
            <a:spLocks noGrp="1"/>
          </p:cNvSpPr>
          <p:nvPr>
            <p:ph type="sldNum" sz="quarter" idx="12"/>
          </p:nvPr>
        </p:nvSpPr>
        <p:spPr>
          <a:xfrm>
            <a:off x="8077200" y="6528816"/>
            <a:ext cx="1066800" cy="329184"/>
          </a:xfrm>
        </p:spPr>
        <p:txBody>
          <a:bodyPr/>
          <a:lstStyle/>
          <a:p>
            <a:pPr algn="r"/>
            <a:r>
              <a:rPr lang="en-US" sz="1200" b="0" dirty="0">
                <a:solidFill>
                  <a:schemeClr val="tx1"/>
                </a:solidFill>
                <a:latin typeface="Sylfaen" panose="010A0502050306030303" pitchFamily="18" charset="0"/>
              </a:rPr>
              <a:t>2</a:t>
            </a:r>
          </a:p>
        </p:txBody>
      </p:sp>
    </p:spTree>
    <p:extLst>
      <p:ext uri="{BB962C8B-B14F-4D97-AF65-F5344CB8AC3E}">
        <p14:creationId xmlns:p14="http://schemas.microsoft.com/office/powerpoint/2010/main" val="113224270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 y="406400"/>
            <a:ext cx="9144000" cy="6451600"/>
          </a:xfrm>
        </p:spPr>
        <p:txBody>
          <a:bodyPr>
            <a:normAutofit fontScale="92500" lnSpcReduction="10000"/>
          </a:bodyPr>
          <a:lstStyle/>
          <a:p>
            <a:pPr marL="169863" lvl="0" indent="0" algn="just">
              <a:lnSpc>
                <a:spcPct val="150000"/>
              </a:lnSpc>
              <a:buNone/>
            </a:pPr>
            <a:r>
              <a:rPr lang="ka-GE" sz="1300" b="1" dirty="0" smtClean="0"/>
              <a:t>მონიტორინგისა </a:t>
            </a:r>
            <a:r>
              <a:rPr lang="ka-GE" sz="1300" b="1" dirty="0"/>
              <a:t>და აუდიტის სამმართველოს</a:t>
            </a:r>
            <a:r>
              <a:rPr lang="ka-GE" sz="1300" dirty="0"/>
              <a:t> </a:t>
            </a:r>
            <a:r>
              <a:rPr lang="ka-GE" sz="1200" dirty="0"/>
              <a:t>მიერ </a:t>
            </a:r>
            <a:r>
              <a:rPr lang="en-US" sz="1200" dirty="0"/>
              <a:t> </a:t>
            </a:r>
            <a:r>
              <a:rPr lang="en-US" sz="1200" dirty="0" err="1"/>
              <a:t>წარდეგნილი</a:t>
            </a:r>
            <a:r>
              <a:rPr lang="en-US" sz="1200" dirty="0"/>
              <a:t> </a:t>
            </a:r>
            <a:r>
              <a:rPr lang="en-US" sz="1200" dirty="0" err="1"/>
              <a:t>იქნა</a:t>
            </a:r>
            <a:r>
              <a:rPr lang="en-US" sz="1200" dirty="0"/>
              <a:t> </a:t>
            </a:r>
            <a:r>
              <a:rPr lang="en-US" sz="1200" dirty="0" err="1"/>
              <a:t>მონიტორინგისა</a:t>
            </a:r>
            <a:r>
              <a:rPr lang="en-US" sz="1200" dirty="0"/>
              <a:t> </a:t>
            </a:r>
            <a:r>
              <a:rPr lang="en-US" sz="1200" dirty="0" err="1"/>
              <a:t>და</a:t>
            </a:r>
            <a:r>
              <a:rPr lang="en-US" sz="1200" dirty="0"/>
              <a:t> </a:t>
            </a:r>
            <a:r>
              <a:rPr lang="en-US" sz="1200" dirty="0" err="1"/>
              <a:t>აუდიტის</a:t>
            </a:r>
            <a:r>
              <a:rPr lang="en-US" sz="1200" dirty="0"/>
              <a:t> </a:t>
            </a:r>
            <a:r>
              <a:rPr lang="en-US" sz="1200" dirty="0" err="1"/>
              <a:t>სამმართველოს</a:t>
            </a:r>
            <a:r>
              <a:rPr lang="en-US" sz="1200" dirty="0"/>
              <a:t> 2020 </a:t>
            </a:r>
            <a:r>
              <a:rPr lang="en-US" sz="1200" dirty="0" err="1"/>
              <a:t>წლის</a:t>
            </a:r>
            <a:r>
              <a:rPr lang="en-US" sz="1200" dirty="0"/>
              <a:t> </a:t>
            </a:r>
            <a:r>
              <a:rPr lang="en-US" sz="1200" dirty="0" err="1">
                <a:latin typeface="Sylfaen" panose="010A0502050306030303" pitchFamily="18" charset="0"/>
              </a:rPr>
              <a:t>სამუშაო</a:t>
            </a:r>
            <a:r>
              <a:rPr lang="en-US" sz="1200" dirty="0">
                <a:latin typeface="Sylfaen" panose="010A0502050306030303" pitchFamily="18" charset="0"/>
              </a:rPr>
              <a:t> </a:t>
            </a:r>
            <a:r>
              <a:rPr lang="en-US" sz="1300" dirty="0" err="1">
                <a:latin typeface="Sylfaen" panose="010A0502050306030303" pitchFamily="18" charset="0"/>
              </a:rPr>
              <a:t>გეგმა</a:t>
            </a:r>
            <a:r>
              <a:rPr lang="en-US" sz="1300" dirty="0">
                <a:latin typeface="Sylfaen" panose="010A0502050306030303" pitchFamily="18" charset="0"/>
              </a:rPr>
              <a:t> </a:t>
            </a:r>
            <a:r>
              <a:rPr lang="ka-GE" sz="1300" dirty="0" smtClean="0">
                <a:latin typeface="Sylfaen" panose="010A0502050306030303" pitchFamily="18" charset="0"/>
              </a:rPr>
              <a:t>,</a:t>
            </a:r>
            <a:r>
              <a:rPr lang="en-US" sz="1300" dirty="0" smtClean="0">
                <a:latin typeface="Sylfaen" panose="010A0502050306030303" pitchFamily="18" charset="0"/>
              </a:rPr>
              <a:t> </a:t>
            </a:r>
            <a:r>
              <a:rPr lang="en-US" sz="1300" dirty="0" err="1">
                <a:latin typeface="Sylfaen" panose="010A0502050306030303" pitchFamily="18" charset="0"/>
              </a:rPr>
              <a:t>ასევე</a:t>
            </a:r>
            <a:r>
              <a:rPr lang="en-US" sz="1300" dirty="0">
                <a:latin typeface="Sylfaen" panose="010A0502050306030303" pitchFamily="18" charset="0"/>
              </a:rPr>
              <a:t> </a:t>
            </a:r>
            <a:r>
              <a:rPr lang="en-US" sz="1300" dirty="0" err="1">
                <a:latin typeface="Sylfaen" panose="010A0502050306030303" pitchFamily="18" charset="0"/>
              </a:rPr>
              <a:t>შემოწმების</a:t>
            </a:r>
            <a:r>
              <a:rPr lang="en-US" sz="1300" dirty="0">
                <a:latin typeface="Sylfaen" panose="010A0502050306030303" pitchFamily="18" charset="0"/>
              </a:rPr>
              <a:t> </a:t>
            </a:r>
            <a:r>
              <a:rPr lang="en-US" sz="1300" dirty="0" err="1">
                <a:latin typeface="Sylfaen" panose="010A0502050306030303" pitchFamily="18" charset="0"/>
              </a:rPr>
              <a:t>გეგმა</a:t>
            </a:r>
            <a:r>
              <a:rPr lang="en-US" sz="1300" dirty="0">
                <a:latin typeface="Sylfaen" panose="010A0502050306030303" pitchFamily="18" charset="0"/>
              </a:rPr>
              <a:t> </a:t>
            </a:r>
            <a:r>
              <a:rPr lang="en-US" sz="1300" dirty="0" err="1">
                <a:latin typeface="Sylfaen" panose="010A0502050306030303" pitchFamily="18" charset="0"/>
              </a:rPr>
              <a:t>და</a:t>
            </a:r>
            <a:r>
              <a:rPr lang="en-US" sz="1300" dirty="0">
                <a:latin typeface="Sylfaen" panose="010A0502050306030303" pitchFamily="18" charset="0"/>
              </a:rPr>
              <a:t> </a:t>
            </a:r>
            <a:r>
              <a:rPr lang="en-US" sz="1300" dirty="0" err="1">
                <a:latin typeface="Sylfaen" panose="010A0502050306030303" pitchFamily="18" charset="0"/>
              </a:rPr>
              <a:t>პროგრამა</a:t>
            </a:r>
            <a:r>
              <a:rPr lang="en-US" sz="1300" dirty="0">
                <a:latin typeface="Sylfaen" panose="010A0502050306030303" pitchFamily="18" charset="0"/>
              </a:rPr>
              <a:t>.</a:t>
            </a:r>
          </a:p>
          <a:p>
            <a:pPr lvl="0" algn="just">
              <a:lnSpc>
                <a:spcPct val="150000"/>
              </a:lnSpc>
            </a:pPr>
            <a:r>
              <a:rPr lang="en-US" sz="1300" dirty="0" err="1" smtClean="0">
                <a:latin typeface="Sylfaen" panose="010A0502050306030303" pitchFamily="18" charset="0"/>
              </a:rPr>
              <a:t>ჩატარებული</a:t>
            </a:r>
            <a:r>
              <a:rPr lang="en-US" sz="1300" dirty="0" smtClean="0">
                <a:latin typeface="Sylfaen" panose="010A0502050306030303" pitchFamily="18" charset="0"/>
              </a:rPr>
              <a:t> </a:t>
            </a:r>
            <a:r>
              <a:rPr lang="en-US" sz="1300" dirty="0" err="1">
                <a:latin typeface="Sylfaen" panose="010A0502050306030303" pitchFamily="18" charset="0"/>
              </a:rPr>
              <a:t>იქნა</a:t>
            </a:r>
            <a:r>
              <a:rPr lang="en-US" sz="1300" dirty="0">
                <a:latin typeface="Sylfaen" panose="010A0502050306030303" pitchFamily="18" charset="0"/>
              </a:rPr>
              <a:t> </a:t>
            </a:r>
            <a:r>
              <a:rPr lang="en-US" sz="1300" dirty="0" err="1">
                <a:latin typeface="Sylfaen" panose="010A0502050306030303" pitchFamily="18" charset="0"/>
              </a:rPr>
              <a:t>სსიპ</a:t>
            </a:r>
            <a:r>
              <a:rPr lang="en-US" sz="1300" dirty="0">
                <a:latin typeface="Sylfaen" panose="010A0502050306030303" pitchFamily="18" charset="0"/>
              </a:rPr>
              <a:t> </a:t>
            </a:r>
            <a:r>
              <a:rPr lang="en-US" sz="1300" dirty="0" err="1">
                <a:latin typeface="Sylfaen" panose="010A0502050306030303" pitchFamily="18" charset="0"/>
              </a:rPr>
              <a:t>ვეტერანების</a:t>
            </a:r>
            <a:r>
              <a:rPr lang="en-US" sz="1300" dirty="0">
                <a:latin typeface="Sylfaen" panose="010A0502050306030303" pitchFamily="18" charset="0"/>
              </a:rPr>
              <a:t> </a:t>
            </a:r>
            <a:r>
              <a:rPr lang="en-US" sz="1300" dirty="0" err="1">
                <a:latin typeface="Sylfaen" panose="010A0502050306030303" pitchFamily="18" charset="0"/>
              </a:rPr>
              <a:t>საქმეთა</a:t>
            </a:r>
            <a:r>
              <a:rPr lang="en-US" sz="1300" dirty="0">
                <a:latin typeface="Sylfaen" panose="010A0502050306030303" pitchFamily="18" charset="0"/>
              </a:rPr>
              <a:t> </a:t>
            </a:r>
            <a:r>
              <a:rPr lang="en-US" sz="1300" dirty="0" err="1">
                <a:latin typeface="Sylfaen" panose="010A0502050306030303" pitchFamily="18" charset="0"/>
              </a:rPr>
              <a:t>სახელმწიფო</a:t>
            </a:r>
            <a:r>
              <a:rPr lang="en-US" sz="1300" dirty="0">
                <a:latin typeface="Sylfaen" panose="010A0502050306030303" pitchFamily="18" charset="0"/>
              </a:rPr>
              <a:t> </a:t>
            </a:r>
            <a:r>
              <a:rPr lang="en-US" sz="1300" dirty="0" err="1">
                <a:latin typeface="Sylfaen" panose="010A0502050306030303" pitchFamily="18" charset="0"/>
              </a:rPr>
              <a:t>სამსახურში</a:t>
            </a:r>
            <a:r>
              <a:rPr lang="en-US" sz="1300" dirty="0">
                <a:latin typeface="Sylfaen" panose="010A0502050306030303" pitchFamily="18" charset="0"/>
              </a:rPr>
              <a:t> </a:t>
            </a:r>
            <a:r>
              <a:rPr lang="en-US" sz="1300" dirty="0" err="1">
                <a:latin typeface="Sylfaen" panose="010A0502050306030303" pitchFamily="18" charset="0"/>
              </a:rPr>
              <a:t>შემოსული</a:t>
            </a:r>
            <a:r>
              <a:rPr lang="en-US" sz="1300" dirty="0">
                <a:latin typeface="Sylfaen" panose="010A0502050306030303" pitchFamily="18" charset="0"/>
              </a:rPr>
              <a:t> </a:t>
            </a:r>
            <a:r>
              <a:rPr lang="en-US" sz="1300" dirty="0" err="1">
                <a:latin typeface="Sylfaen" panose="010A0502050306030303" pitchFamily="18" charset="0"/>
              </a:rPr>
              <a:t>შპს</a:t>
            </a:r>
            <a:r>
              <a:rPr lang="en-US" sz="1300" dirty="0">
                <a:latin typeface="Sylfaen" panose="010A0502050306030303" pitchFamily="18" charset="0"/>
              </a:rPr>
              <a:t> „</a:t>
            </a:r>
            <a:r>
              <a:rPr lang="en-US" sz="1300" dirty="0" err="1">
                <a:latin typeface="Sylfaen" panose="010A0502050306030303" pitchFamily="18" charset="0"/>
              </a:rPr>
              <a:t>მაღალტექნოლოგიური</a:t>
            </a:r>
            <a:r>
              <a:rPr lang="en-US" sz="1300" dirty="0">
                <a:latin typeface="Sylfaen" panose="010A0502050306030303" pitchFamily="18" charset="0"/>
              </a:rPr>
              <a:t> </a:t>
            </a:r>
            <a:r>
              <a:rPr lang="en-US" sz="1300" dirty="0" err="1">
                <a:latin typeface="Sylfaen" panose="010A0502050306030303" pitchFamily="18" charset="0"/>
              </a:rPr>
              <a:t>ჰოსპიტალი</a:t>
            </a:r>
            <a:r>
              <a:rPr lang="en-US" sz="1300" dirty="0">
                <a:latin typeface="Sylfaen" panose="010A0502050306030303" pitchFamily="18" charset="0"/>
              </a:rPr>
              <a:t> </a:t>
            </a:r>
            <a:r>
              <a:rPr lang="en-US" sz="1300" dirty="0" err="1">
                <a:latin typeface="Sylfaen" panose="010A0502050306030303" pitchFamily="18" charset="0"/>
              </a:rPr>
              <a:t>მედ</a:t>
            </a:r>
            <a:r>
              <a:rPr lang="en-US" sz="1300" dirty="0">
                <a:latin typeface="Sylfaen" panose="010A0502050306030303" pitchFamily="18" charset="0"/>
              </a:rPr>
              <a:t> </a:t>
            </a:r>
            <a:r>
              <a:rPr lang="en-US" sz="1300" dirty="0" err="1">
                <a:latin typeface="Sylfaen" panose="010A0502050306030303" pitchFamily="18" charset="0"/>
              </a:rPr>
              <a:t>ცენტრი</a:t>
            </a:r>
            <a:r>
              <a:rPr lang="en-US" sz="1300" dirty="0">
                <a:latin typeface="Sylfaen" panose="010A0502050306030303" pitchFamily="18" charset="0"/>
              </a:rPr>
              <a:t>“-ს </a:t>
            </a:r>
            <a:r>
              <a:rPr lang="en-US" sz="1300" dirty="0" err="1">
                <a:latin typeface="Sylfaen" panose="010A0502050306030303" pitchFamily="18" charset="0"/>
              </a:rPr>
              <a:t>წერილში</a:t>
            </a:r>
            <a:r>
              <a:rPr lang="en-US" sz="1300" dirty="0">
                <a:latin typeface="Sylfaen" panose="010A0502050306030303" pitchFamily="18" charset="0"/>
              </a:rPr>
              <a:t> </a:t>
            </a:r>
            <a:r>
              <a:rPr lang="en-US" sz="1300" dirty="0" err="1">
                <a:latin typeface="Sylfaen" panose="010A0502050306030303" pitchFamily="18" charset="0"/>
              </a:rPr>
              <a:t>აღნიშნული</a:t>
            </a:r>
            <a:r>
              <a:rPr lang="en-US" sz="1300" dirty="0">
                <a:latin typeface="Sylfaen" panose="010A0502050306030303" pitchFamily="18" charset="0"/>
              </a:rPr>
              <a:t> </a:t>
            </a:r>
            <a:r>
              <a:rPr lang="en-US" sz="1300" dirty="0" err="1">
                <a:latin typeface="Sylfaen" panose="010A0502050306030303" pitchFamily="18" charset="0"/>
              </a:rPr>
              <a:t>გარემოებების</a:t>
            </a:r>
            <a:r>
              <a:rPr lang="en-US" sz="1300" dirty="0">
                <a:latin typeface="Sylfaen" panose="010A0502050306030303" pitchFamily="18" charset="0"/>
              </a:rPr>
              <a:t> </a:t>
            </a:r>
            <a:r>
              <a:rPr lang="en-US" sz="1300" dirty="0" err="1">
                <a:latin typeface="Sylfaen" panose="010A0502050306030303" pitchFamily="18" charset="0"/>
              </a:rPr>
              <a:t>შესწავლა</a:t>
            </a:r>
            <a:r>
              <a:rPr lang="en-US" sz="1300" dirty="0">
                <a:latin typeface="Sylfaen" panose="010A0502050306030303" pitchFamily="18" charset="0"/>
              </a:rPr>
              <a:t>, </a:t>
            </a:r>
            <a:r>
              <a:rPr lang="en-US" sz="1300" dirty="0" err="1">
                <a:latin typeface="Sylfaen" panose="010A0502050306030303" pitchFamily="18" charset="0"/>
              </a:rPr>
              <a:t>რაზედაც</a:t>
            </a:r>
            <a:r>
              <a:rPr lang="en-US" sz="1300" dirty="0">
                <a:latin typeface="Sylfaen" panose="010A0502050306030303" pitchFamily="18" charset="0"/>
              </a:rPr>
              <a:t> </a:t>
            </a:r>
            <a:r>
              <a:rPr lang="en-US" sz="1300" dirty="0" err="1">
                <a:latin typeface="Sylfaen" panose="010A0502050306030303" pitchFamily="18" charset="0"/>
              </a:rPr>
              <a:t>წარდგენილი</a:t>
            </a:r>
            <a:r>
              <a:rPr lang="en-US" sz="1300" dirty="0">
                <a:latin typeface="Sylfaen" panose="010A0502050306030303" pitchFamily="18" charset="0"/>
              </a:rPr>
              <a:t> </a:t>
            </a:r>
            <a:r>
              <a:rPr lang="en-US" sz="1300" dirty="0" err="1">
                <a:latin typeface="Sylfaen" panose="010A0502050306030303" pitchFamily="18" charset="0"/>
              </a:rPr>
              <a:t>იქნა</a:t>
            </a:r>
            <a:r>
              <a:rPr lang="en-US" sz="1300" dirty="0">
                <a:latin typeface="Sylfaen" panose="010A0502050306030303" pitchFamily="18" charset="0"/>
              </a:rPr>
              <a:t> </a:t>
            </a:r>
            <a:r>
              <a:rPr lang="en-US" sz="1300" dirty="0" err="1">
                <a:latin typeface="Sylfaen" panose="010A0502050306030303" pitchFamily="18" charset="0"/>
              </a:rPr>
              <a:t>შესაბამისი</a:t>
            </a:r>
            <a:r>
              <a:rPr lang="en-US" sz="1300" dirty="0">
                <a:latin typeface="Sylfaen" panose="010A0502050306030303" pitchFamily="18" charset="0"/>
              </a:rPr>
              <a:t> </a:t>
            </a:r>
            <a:r>
              <a:rPr lang="en-US" sz="1300" dirty="0" err="1">
                <a:latin typeface="Sylfaen" panose="010A0502050306030303" pitchFamily="18" charset="0"/>
              </a:rPr>
              <a:t>სამსახურებრივი</a:t>
            </a:r>
            <a:r>
              <a:rPr lang="en-US" sz="1300" dirty="0">
                <a:latin typeface="Sylfaen" panose="010A0502050306030303" pitchFamily="18" charset="0"/>
              </a:rPr>
              <a:t> </a:t>
            </a:r>
            <a:r>
              <a:rPr lang="en-US" sz="1300" dirty="0" err="1">
                <a:latin typeface="Sylfaen" panose="010A0502050306030303" pitchFamily="18" charset="0"/>
              </a:rPr>
              <a:t>ბარათი</a:t>
            </a:r>
            <a:r>
              <a:rPr lang="en-US" sz="1300" dirty="0">
                <a:latin typeface="Sylfaen" panose="010A0502050306030303" pitchFamily="18" charset="0"/>
              </a:rPr>
              <a:t> </a:t>
            </a:r>
            <a:r>
              <a:rPr lang="en-US" sz="1300" dirty="0" err="1">
                <a:latin typeface="Sylfaen" panose="010A0502050306030303" pitchFamily="18" charset="0"/>
              </a:rPr>
              <a:t>და</a:t>
            </a:r>
            <a:r>
              <a:rPr lang="en-US" sz="1300" dirty="0">
                <a:latin typeface="Sylfaen" panose="010A0502050306030303" pitchFamily="18" charset="0"/>
              </a:rPr>
              <a:t> </a:t>
            </a:r>
            <a:r>
              <a:rPr lang="en-US" sz="1300" dirty="0" err="1">
                <a:latin typeface="Sylfaen" panose="010A0502050306030303" pitchFamily="18" charset="0"/>
              </a:rPr>
              <a:t>წერილის</a:t>
            </a:r>
            <a:r>
              <a:rPr lang="en-US" sz="1300" dirty="0">
                <a:latin typeface="Sylfaen" panose="010A0502050306030303" pitchFamily="18" charset="0"/>
              </a:rPr>
              <a:t> </a:t>
            </a:r>
            <a:r>
              <a:rPr lang="en-US" sz="1300" dirty="0" err="1">
                <a:latin typeface="Sylfaen" panose="010A0502050306030303" pitchFamily="18" charset="0"/>
              </a:rPr>
              <a:t>ავტორს</a:t>
            </a:r>
            <a:r>
              <a:rPr lang="en-US" sz="1300" dirty="0">
                <a:latin typeface="Sylfaen" panose="010A0502050306030303" pitchFamily="18" charset="0"/>
              </a:rPr>
              <a:t> </a:t>
            </a:r>
            <a:r>
              <a:rPr lang="en-US" sz="1300" dirty="0" err="1">
                <a:latin typeface="Sylfaen" panose="010A0502050306030303" pitchFamily="18" charset="0"/>
              </a:rPr>
              <a:t>გაეგზავნა</a:t>
            </a:r>
            <a:r>
              <a:rPr lang="en-US" sz="1300" dirty="0">
                <a:latin typeface="Sylfaen" panose="010A0502050306030303" pitchFamily="18" charset="0"/>
              </a:rPr>
              <a:t> </a:t>
            </a:r>
            <a:r>
              <a:rPr lang="en-US" sz="1300" dirty="0" err="1">
                <a:latin typeface="Sylfaen" panose="010A0502050306030303" pitchFamily="18" charset="0"/>
              </a:rPr>
              <a:t>შესაბამისი</a:t>
            </a:r>
            <a:r>
              <a:rPr lang="en-US" sz="1300" dirty="0">
                <a:latin typeface="Sylfaen" panose="010A0502050306030303" pitchFamily="18" charset="0"/>
              </a:rPr>
              <a:t> </a:t>
            </a:r>
            <a:r>
              <a:rPr lang="en-US" sz="1300" dirty="0" err="1">
                <a:latin typeface="Sylfaen" panose="010A0502050306030303" pitchFamily="18" charset="0"/>
              </a:rPr>
              <a:t>პასუხი</a:t>
            </a:r>
            <a:r>
              <a:rPr lang="en-US" sz="1300" dirty="0">
                <a:latin typeface="Sylfaen" panose="010A0502050306030303" pitchFamily="18" charset="0"/>
              </a:rPr>
              <a:t>.</a:t>
            </a:r>
          </a:p>
          <a:p>
            <a:pPr lvl="0" algn="just">
              <a:lnSpc>
                <a:spcPct val="150000"/>
              </a:lnSpc>
            </a:pPr>
            <a:r>
              <a:rPr lang="en-US" sz="1300" dirty="0" err="1" smtClean="0">
                <a:latin typeface="Sylfaen" panose="010A0502050306030303" pitchFamily="18" charset="0"/>
              </a:rPr>
              <a:t>მიმდინარეობს</a:t>
            </a:r>
            <a:r>
              <a:rPr lang="en-US" sz="1300" dirty="0" smtClean="0">
                <a:latin typeface="Sylfaen" panose="010A0502050306030303" pitchFamily="18" charset="0"/>
              </a:rPr>
              <a:t> </a:t>
            </a:r>
            <a:r>
              <a:rPr lang="en-US" sz="1300" dirty="0" err="1">
                <a:latin typeface="Sylfaen" panose="010A0502050306030303" pitchFamily="18" charset="0"/>
              </a:rPr>
              <a:t>სსიპ</a:t>
            </a:r>
            <a:r>
              <a:rPr lang="en-US" sz="1300" dirty="0">
                <a:latin typeface="Sylfaen" panose="010A0502050306030303" pitchFamily="18" charset="0"/>
              </a:rPr>
              <a:t> - </a:t>
            </a:r>
            <a:r>
              <a:rPr lang="en-US" sz="1300" dirty="0" err="1">
                <a:latin typeface="Sylfaen" panose="010A0502050306030303" pitchFamily="18" charset="0"/>
              </a:rPr>
              <a:t>ვეტერანების</a:t>
            </a:r>
            <a:r>
              <a:rPr lang="en-US" sz="1300" dirty="0">
                <a:latin typeface="Sylfaen" panose="010A0502050306030303" pitchFamily="18" charset="0"/>
              </a:rPr>
              <a:t> </a:t>
            </a:r>
            <a:r>
              <a:rPr lang="en-US" sz="1300" dirty="0" err="1">
                <a:latin typeface="Sylfaen" panose="010A0502050306030303" pitchFamily="18" charset="0"/>
              </a:rPr>
              <a:t>საქმეთა</a:t>
            </a:r>
            <a:r>
              <a:rPr lang="en-US" sz="1300" dirty="0">
                <a:latin typeface="Sylfaen" panose="010A0502050306030303" pitchFamily="18" charset="0"/>
              </a:rPr>
              <a:t> </a:t>
            </a:r>
            <a:r>
              <a:rPr lang="en-US" sz="1300" dirty="0" err="1">
                <a:latin typeface="Sylfaen" panose="010A0502050306030303" pitchFamily="18" charset="0"/>
              </a:rPr>
              <a:t>სახელმწიფო</a:t>
            </a:r>
            <a:r>
              <a:rPr lang="en-US" sz="1300" dirty="0">
                <a:latin typeface="Sylfaen" panose="010A0502050306030303" pitchFamily="18" charset="0"/>
              </a:rPr>
              <a:t> </a:t>
            </a:r>
            <a:r>
              <a:rPr lang="en-US" sz="1300" dirty="0" err="1">
                <a:latin typeface="Sylfaen" panose="010A0502050306030303" pitchFamily="18" charset="0"/>
              </a:rPr>
              <a:t>სამსახურში</a:t>
            </a:r>
            <a:r>
              <a:rPr lang="en-US" sz="1300" dirty="0">
                <a:latin typeface="Sylfaen" panose="010A0502050306030303" pitchFamily="18" charset="0"/>
              </a:rPr>
              <a:t> </a:t>
            </a:r>
            <a:r>
              <a:rPr lang="en-US" sz="1300" dirty="0" err="1">
                <a:latin typeface="Sylfaen" panose="010A0502050306030303" pitchFamily="18" charset="0"/>
              </a:rPr>
              <a:t>შემოსული</a:t>
            </a:r>
            <a:r>
              <a:rPr lang="en-US" sz="1300" dirty="0">
                <a:latin typeface="Sylfaen" panose="010A0502050306030303" pitchFamily="18" charset="0"/>
              </a:rPr>
              <a:t>, </a:t>
            </a:r>
            <a:r>
              <a:rPr lang="ka-GE" sz="1300" dirty="0">
                <a:latin typeface="Sylfaen" panose="010A0502050306030303" pitchFamily="18" charset="0"/>
              </a:rPr>
              <a:t>ვეტერანების </a:t>
            </a:r>
            <a:r>
              <a:rPr lang="en-US" sz="1300" dirty="0" err="1">
                <a:latin typeface="Sylfaen" panose="010A0502050306030303" pitchFamily="18" charset="0"/>
              </a:rPr>
              <a:t>კოლექტიურ</a:t>
            </a:r>
            <a:r>
              <a:rPr lang="en-US" sz="1300" dirty="0">
                <a:latin typeface="Sylfaen" panose="010A0502050306030303" pitchFamily="18" charset="0"/>
              </a:rPr>
              <a:t> </a:t>
            </a:r>
            <a:r>
              <a:rPr lang="en-US" sz="1300" dirty="0" err="1">
                <a:latin typeface="Sylfaen" panose="010A0502050306030303" pitchFamily="18" charset="0"/>
              </a:rPr>
              <a:t>განცხადებაში</a:t>
            </a:r>
            <a:r>
              <a:rPr lang="en-US" sz="1300" dirty="0">
                <a:latin typeface="Sylfaen" panose="010A0502050306030303" pitchFamily="18" charset="0"/>
              </a:rPr>
              <a:t> </a:t>
            </a:r>
            <a:r>
              <a:rPr lang="en-US" sz="1300" dirty="0" err="1">
                <a:latin typeface="Sylfaen" panose="010A0502050306030303" pitchFamily="18" charset="0"/>
              </a:rPr>
              <a:t>მოყვანილი</a:t>
            </a:r>
            <a:r>
              <a:rPr lang="en-US" sz="1300" dirty="0">
                <a:latin typeface="Sylfaen" panose="010A0502050306030303" pitchFamily="18" charset="0"/>
              </a:rPr>
              <a:t> </a:t>
            </a:r>
            <a:r>
              <a:rPr lang="en-US" sz="1300" dirty="0" err="1">
                <a:latin typeface="Sylfaen" panose="010A0502050306030303" pitchFamily="18" charset="0"/>
              </a:rPr>
              <a:t>ყველა</a:t>
            </a:r>
            <a:r>
              <a:rPr lang="en-US" sz="1300" dirty="0">
                <a:latin typeface="Sylfaen" panose="010A0502050306030303" pitchFamily="18" charset="0"/>
              </a:rPr>
              <a:t> </a:t>
            </a:r>
            <a:r>
              <a:rPr lang="en-US" sz="1300" dirty="0" err="1">
                <a:latin typeface="Sylfaen" panose="010A0502050306030303" pitchFamily="18" charset="0"/>
              </a:rPr>
              <a:t>გარემოებების</a:t>
            </a:r>
            <a:r>
              <a:rPr lang="en-US" sz="1300" dirty="0">
                <a:latin typeface="Sylfaen" panose="010A0502050306030303" pitchFamily="18" charset="0"/>
              </a:rPr>
              <a:t> </a:t>
            </a:r>
            <a:r>
              <a:rPr lang="en-US" sz="1300" dirty="0" err="1">
                <a:latin typeface="Sylfaen" panose="010A0502050306030303" pitchFamily="18" charset="0"/>
              </a:rPr>
              <a:t>შესწავლა</a:t>
            </a:r>
            <a:r>
              <a:rPr lang="en-US" sz="1300" dirty="0">
                <a:latin typeface="Sylfaen" panose="010A0502050306030303" pitchFamily="18" charset="0"/>
              </a:rPr>
              <a:t>.</a:t>
            </a:r>
          </a:p>
          <a:p>
            <a:pPr lvl="0" algn="just">
              <a:lnSpc>
                <a:spcPct val="150000"/>
              </a:lnSpc>
            </a:pPr>
            <a:r>
              <a:rPr lang="en-US" sz="1300" dirty="0" err="1" smtClean="0">
                <a:latin typeface="Sylfaen" panose="010A0502050306030303" pitchFamily="18" charset="0"/>
              </a:rPr>
              <a:t>მიმდინარეობს</a:t>
            </a:r>
            <a:r>
              <a:rPr lang="en-US" sz="1300" dirty="0" smtClean="0">
                <a:latin typeface="Sylfaen" panose="010A0502050306030303" pitchFamily="18" charset="0"/>
              </a:rPr>
              <a:t> </a:t>
            </a:r>
            <a:r>
              <a:rPr lang="en-US" sz="1300" dirty="0" err="1">
                <a:latin typeface="Sylfaen" panose="010A0502050306030303" pitchFamily="18" charset="0"/>
              </a:rPr>
              <a:t>სსიპ</a:t>
            </a:r>
            <a:r>
              <a:rPr lang="en-US" sz="1300" dirty="0">
                <a:latin typeface="Sylfaen" panose="010A0502050306030303" pitchFamily="18" charset="0"/>
              </a:rPr>
              <a:t> - </a:t>
            </a:r>
            <a:r>
              <a:rPr lang="en-US" sz="1300" dirty="0" err="1">
                <a:latin typeface="Sylfaen" panose="010A0502050306030303" pitchFamily="18" charset="0"/>
              </a:rPr>
              <a:t>ვეტერანების</a:t>
            </a:r>
            <a:r>
              <a:rPr lang="en-US" sz="1300" dirty="0">
                <a:latin typeface="Sylfaen" panose="010A0502050306030303" pitchFamily="18" charset="0"/>
              </a:rPr>
              <a:t> </a:t>
            </a:r>
            <a:r>
              <a:rPr lang="en-US" sz="1300" dirty="0" err="1">
                <a:latin typeface="Sylfaen" panose="010A0502050306030303" pitchFamily="18" charset="0"/>
              </a:rPr>
              <a:t>საქმეთა</a:t>
            </a:r>
            <a:r>
              <a:rPr lang="en-US" sz="1300" dirty="0">
                <a:latin typeface="Sylfaen" panose="010A0502050306030303" pitchFamily="18" charset="0"/>
              </a:rPr>
              <a:t> </a:t>
            </a:r>
            <a:r>
              <a:rPr lang="en-US" sz="1300" dirty="0" err="1">
                <a:latin typeface="Sylfaen" panose="010A0502050306030303" pitchFamily="18" charset="0"/>
              </a:rPr>
              <a:t>სახელმწიფო</a:t>
            </a:r>
            <a:r>
              <a:rPr lang="en-US" sz="1300" dirty="0">
                <a:latin typeface="Sylfaen" panose="010A0502050306030303" pitchFamily="18" charset="0"/>
              </a:rPr>
              <a:t> </a:t>
            </a:r>
            <a:r>
              <a:rPr lang="en-US" sz="1300" dirty="0" err="1">
                <a:latin typeface="Sylfaen" panose="010A0502050306030303" pitchFamily="18" charset="0"/>
              </a:rPr>
              <a:t>სამსახურში</a:t>
            </a:r>
            <a:r>
              <a:rPr lang="en-US" sz="1300" dirty="0">
                <a:latin typeface="Sylfaen" panose="010A0502050306030303" pitchFamily="18" charset="0"/>
              </a:rPr>
              <a:t>, </a:t>
            </a:r>
            <a:r>
              <a:rPr lang="en-US" sz="1300" dirty="0" err="1">
                <a:latin typeface="Sylfaen" panose="010A0502050306030303" pitchFamily="18" charset="0"/>
              </a:rPr>
              <a:t>სახელმწიფო</a:t>
            </a:r>
            <a:r>
              <a:rPr lang="en-US" sz="1300" dirty="0">
                <a:latin typeface="Sylfaen" panose="010A0502050306030303" pitchFamily="18" charset="0"/>
              </a:rPr>
              <a:t> </a:t>
            </a:r>
            <a:r>
              <a:rPr lang="en-US" sz="1300" dirty="0" err="1">
                <a:latin typeface="Sylfaen" panose="010A0502050306030303" pitchFamily="18" charset="0"/>
              </a:rPr>
              <a:t>უსაფრთხოების</a:t>
            </a:r>
            <a:r>
              <a:rPr lang="en-US" sz="1300" dirty="0">
                <a:latin typeface="Sylfaen" panose="010A0502050306030303" pitchFamily="18" charset="0"/>
              </a:rPr>
              <a:t> </a:t>
            </a:r>
            <a:r>
              <a:rPr lang="en-US" sz="1300" dirty="0" err="1">
                <a:latin typeface="Sylfaen" panose="010A0502050306030303" pitchFamily="18" charset="0"/>
              </a:rPr>
              <a:t>სამსახურის</a:t>
            </a:r>
            <a:r>
              <a:rPr lang="en-US" sz="1300" dirty="0">
                <a:latin typeface="Sylfaen" panose="010A0502050306030303" pitchFamily="18" charset="0"/>
              </a:rPr>
              <a:t> </a:t>
            </a:r>
            <a:r>
              <a:rPr lang="en-US" sz="1300" dirty="0" err="1">
                <a:latin typeface="Sylfaen" panose="010A0502050306030303" pitchFamily="18" charset="0"/>
              </a:rPr>
              <a:t>ადმინისტრაციიდან</a:t>
            </a:r>
            <a:r>
              <a:rPr lang="en-US" sz="1300" dirty="0">
                <a:latin typeface="Sylfaen" panose="010A0502050306030303" pitchFamily="18" charset="0"/>
              </a:rPr>
              <a:t> </a:t>
            </a:r>
            <a:r>
              <a:rPr lang="en-US" sz="1300" dirty="0" err="1">
                <a:latin typeface="Sylfaen" panose="010A0502050306030303" pitchFamily="18" charset="0"/>
              </a:rPr>
              <a:t>შემოსულ</a:t>
            </a:r>
            <a:r>
              <a:rPr lang="en-US" sz="1300" dirty="0">
                <a:latin typeface="Sylfaen" panose="010A0502050306030303" pitchFamily="18" charset="0"/>
              </a:rPr>
              <a:t>  </a:t>
            </a:r>
            <a:r>
              <a:rPr lang="en-US" sz="1300" dirty="0" err="1">
                <a:latin typeface="Sylfaen" panose="010A0502050306030303" pitchFamily="18" charset="0"/>
              </a:rPr>
              <a:t>წერილზე</a:t>
            </a:r>
            <a:r>
              <a:rPr lang="en-US" sz="1300" dirty="0">
                <a:latin typeface="Sylfaen" panose="010A0502050306030303" pitchFamily="18" charset="0"/>
              </a:rPr>
              <a:t> </a:t>
            </a:r>
            <a:r>
              <a:rPr lang="en-US" sz="1300" dirty="0" err="1">
                <a:latin typeface="Sylfaen" panose="010A0502050306030303" pitchFamily="18" charset="0"/>
              </a:rPr>
              <a:t>თანდართული</a:t>
            </a:r>
            <a:r>
              <a:rPr lang="en-US" sz="1300" dirty="0">
                <a:latin typeface="Sylfaen" panose="010A0502050306030303" pitchFamily="18" charset="0"/>
              </a:rPr>
              <a:t> </a:t>
            </a:r>
            <a:r>
              <a:rPr lang="en-US" sz="1300" dirty="0" err="1">
                <a:latin typeface="Sylfaen" panose="010A0502050306030303" pitchFamily="18" charset="0"/>
              </a:rPr>
              <a:t>მოქალაქის</a:t>
            </a:r>
            <a:r>
              <a:rPr lang="en-US" sz="1300" dirty="0">
                <a:latin typeface="Sylfaen" panose="010A0502050306030303" pitchFamily="18" charset="0"/>
              </a:rPr>
              <a:t>/</a:t>
            </a:r>
            <a:r>
              <a:rPr lang="en-US" sz="1300" dirty="0" err="1">
                <a:latin typeface="Sylfaen" panose="010A0502050306030303" pitchFamily="18" charset="0"/>
              </a:rPr>
              <a:t>ვეტერანი</a:t>
            </a:r>
            <a:r>
              <a:rPr lang="ka-GE" sz="1300" dirty="0">
                <a:latin typeface="Sylfaen" panose="010A0502050306030303" pitchFamily="18" charset="0"/>
              </a:rPr>
              <a:t>ს </a:t>
            </a:r>
            <a:r>
              <a:rPr lang="en-US" sz="1300" dirty="0" err="1">
                <a:latin typeface="Sylfaen" panose="010A0502050306030303" pitchFamily="18" charset="0"/>
              </a:rPr>
              <a:t>განცხადებაში</a:t>
            </a:r>
            <a:r>
              <a:rPr lang="en-US" sz="1300" dirty="0">
                <a:latin typeface="Sylfaen" panose="010A0502050306030303" pitchFamily="18" charset="0"/>
              </a:rPr>
              <a:t> </a:t>
            </a:r>
            <a:r>
              <a:rPr lang="en-US" sz="1300" dirty="0" err="1">
                <a:latin typeface="Sylfaen" panose="010A0502050306030303" pitchFamily="18" charset="0"/>
              </a:rPr>
              <a:t>აღნიშნული</a:t>
            </a:r>
            <a:r>
              <a:rPr lang="en-US" sz="1300" dirty="0">
                <a:latin typeface="Sylfaen" panose="010A0502050306030303" pitchFamily="18" charset="0"/>
              </a:rPr>
              <a:t> </a:t>
            </a:r>
            <a:r>
              <a:rPr lang="en-US" sz="1300" dirty="0" err="1">
                <a:latin typeface="Sylfaen" panose="010A0502050306030303" pitchFamily="18" charset="0"/>
              </a:rPr>
              <a:t>გარემოებების</a:t>
            </a:r>
            <a:r>
              <a:rPr lang="en-US" sz="1300" dirty="0">
                <a:latin typeface="Sylfaen" panose="010A0502050306030303" pitchFamily="18" charset="0"/>
              </a:rPr>
              <a:t> </a:t>
            </a:r>
            <a:r>
              <a:rPr lang="en-US" sz="1300" dirty="0" err="1">
                <a:latin typeface="Sylfaen" panose="010A0502050306030303" pitchFamily="18" charset="0"/>
              </a:rPr>
              <a:t>შესწავლა</a:t>
            </a:r>
            <a:r>
              <a:rPr lang="en-US" sz="1300" dirty="0" smtClean="0">
                <a:latin typeface="Sylfaen" panose="010A0502050306030303" pitchFamily="18" charset="0"/>
              </a:rPr>
              <a:t>.</a:t>
            </a:r>
            <a:endParaRPr lang="ka-GE" sz="1300" dirty="0" smtClean="0">
              <a:latin typeface="Sylfaen" panose="010A0502050306030303" pitchFamily="18" charset="0"/>
            </a:endParaRPr>
          </a:p>
          <a:p>
            <a:pPr lvl="0" algn="just"/>
            <a:r>
              <a:rPr lang="en-US" sz="1300" dirty="0" err="1">
                <a:latin typeface="Sylfaen" panose="010A0502050306030303" pitchFamily="18" charset="0"/>
              </a:rPr>
              <a:t>შესწავლილი</a:t>
            </a:r>
            <a:r>
              <a:rPr lang="en-US" sz="1300" dirty="0">
                <a:latin typeface="Sylfaen" panose="010A0502050306030303" pitchFamily="18" charset="0"/>
              </a:rPr>
              <a:t> </a:t>
            </a:r>
            <a:r>
              <a:rPr lang="en-US" sz="1300" dirty="0" err="1">
                <a:latin typeface="Sylfaen" panose="010A0502050306030303" pitchFamily="18" charset="0"/>
              </a:rPr>
              <a:t>იქნა</a:t>
            </a:r>
            <a:r>
              <a:rPr lang="en-US" sz="1300" dirty="0">
                <a:latin typeface="Sylfaen" panose="010A0502050306030303" pitchFamily="18" charset="0"/>
              </a:rPr>
              <a:t> </a:t>
            </a:r>
            <a:r>
              <a:rPr lang="en-US" sz="1300" dirty="0" err="1">
                <a:latin typeface="Sylfaen" panose="010A0502050306030303" pitchFamily="18" charset="0"/>
              </a:rPr>
              <a:t>სსიპ</a:t>
            </a:r>
            <a:r>
              <a:rPr lang="en-US" sz="1300" dirty="0">
                <a:latin typeface="Sylfaen" panose="010A0502050306030303" pitchFamily="18" charset="0"/>
              </a:rPr>
              <a:t> - </a:t>
            </a:r>
            <a:r>
              <a:rPr lang="en-US" sz="1300" dirty="0" err="1">
                <a:latin typeface="Sylfaen" panose="010A0502050306030303" pitchFamily="18" charset="0"/>
              </a:rPr>
              <a:t>ვეტერანების</a:t>
            </a:r>
            <a:r>
              <a:rPr lang="en-US" sz="1300" dirty="0">
                <a:latin typeface="Sylfaen" panose="010A0502050306030303" pitchFamily="18" charset="0"/>
              </a:rPr>
              <a:t> </a:t>
            </a:r>
            <a:r>
              <a:rPr lang="en-US" sz="1300" dirty="0" err="1">
                <a:latin typeface="Sylfaen" panose="010A0502050306030303" pitchFamily="18" charset="0"/>
              </a:rPr>
              <a:t>საქმეთა</a:t>
            </a:r>
            <a:r>
              <a:rPr lang="en-US" sz="1300" dirty="0">
                <a:latin typeface="Sylfaen" panose="010A0502050306030303" pitchFamily="18" charset="0"/>
              </a:rPr>
              <a:t> </a:t>
            </a:r>
            <a:r>
              <a:rPr lang="en-US" sz="1300" dirty="0" err="1">
                <a:latin typeface="Sylfaen" panose="010A0502050306030303" pitchFamily="18" charset="0"/>
              </a:rPr>
              <a:t>სახელმწიფო</a:t>
            </a:r>
            <a:r>
              <a:rPr lang="en-US" sz="1300" dirty="0">
                <a:latin typeface="Sylfaen" panose="010A0502050306030303" pitchFamily="18" charset="0"/>
              </a:rPr>
              <a:t> </a:t>
            </a:r>
            <a:r>
              <a:rPr lang="en-US" sz="1300" dirty="0" err="1">
                <a:latin typeface="Sylfaen" panose="010A0502050306030303" pitchFamily="18" charset="0"/>
              </a:rPr>
              <a:t>სამსახურში</a:t>
            </a:r>
            <a:r>
              <a:rPr lang="en-US" sz="1300" dirty="0">
                <a:latin typeface="Sylfaen" panose="010A0502050306030303" pitchFamily="18" charset="0"/>
              </a:rPr>
              <a:t> </a:t>
            </a:r>
            <a:r>
              <a:rPr lang="en-US" sz="1300" dirty="0" err="1">
                <a:latin typeface="Sylfaen" panose="010A0502050306030303" pitchFamily="18" charset="0"/>
              </a:rPr>
              <a:t>შემოსული</a:t>
            </a:r>
            <a:r>
              <a:rPr lang="en-US" sz="1300" dirty="0">
                <a:latin typeface="Sylfaen" panose="010A0502050306030303" pitchFamily="18" charset="0"/>
              </a:rPr>
              <a:t>, </a:t>
            </a:r>
            <a:r>
              <a:rPr lang="en-US" sz="1300" dirty="0" err="1">
                <a:latin typeface="Sylfaen" panose="010A0502050306030303" pitchFamily="18" charset="0"/>
              </a:rPr>
              <a:t>შ.პ.ს</a:t>
            </a:r>
            <a:r>
              <a:rPr lang="en-US" sz="1300" dirty="0">
                <a:latin typeface="Sylfaen" panose="010A0502050306030303" pitchFamily="18" charset="0"/>
              </a:rPr>
              <a:t>. </a:t>
            </a:r>
            <a:r>
              <a:rPr lang="en-US" sz="1300" dirty="0" err="1">
                <a:latin typeface="Sylfaen" panose="010A0502050306030303" pitchFamily="18" charset="0"/>
              </a:rPr>
              <a:t>ვლადიმერ</a:t>
            </a:r>
            <a:r>
              <a:rPr lang="en-US" sz="1300" dirty="0">
                <a:latin typeface="Sylfaen" panose="010A0502050306030303" pitchFamily="18" charset="0"/>
              </a:rPr>
              <a:t> </a:t>
            </a:r>
            <a:r>
              <a:rPr lang="en-US" sz="1300" dirty="0" err="1">
                <a:latin typeface="Sylfaen" panose="010A0502050306030303" pitchFamily="18" charset="0"/>
              </a:rPr>
              <a:t>სანიკიძის</a:t>
            </a:r>
            <a:r>
              <a:rPr lang="en-US" sz="1300" dirty="0">
                <a:latin typeface="Sylfaen" panose="010A0502050306030303" pitchFamily="18" charset="0"/>
              </a:rPr>
              <a:t> </a:t>
            </a:r>
            <a:r>
              <a:rPr lang="en-US" sz="1300" dirty="0" err="1">
                <a:latin typeface="Sylfaen" panose="010A0502050306030303" pitchFamily="18" charset="0"/>
              </a:rPr>
              <a:t>სახელობის</a:t>
            </a:r>
            <a:r>
              <a:rPr lang="en-US" sz="1300" dirty="0">
                <a:latin typeface="Sylfaen" panose="010A0502050306030303" pitchFamily="18" charset="0"/>
              </a:rPr>
              <a:t> </a:t>
            </a:r>
            <a:r>
              <a:rPr lang="en-US" sz="1300" dirty="0" err="1">
                <a:latin typeface="Sylfaen" panose="010A0502050306030303" pitchFamily="18" charset="0"/>
              </a:rPr>
              <a:t>ომის</a:t>
            </a:r>
            <a:r>
              <a:rPr lang="en-US" sz="1300" dirty="0">
                <a:latin typeface="Sylfaen" panose="010A0502050306030303" pitchFamily="18" charset="0"/>
              </a:rPr>
              <a:t> </a:t>
            </a:r>
            <a:r>
              <a:rPr lang="en-US" sz="1300" dirty="0" err="1">
                <a:latin typeface="Sylfaen" panose="010A0502050306030303" pitchFamily="18" charset="0"/>
              </a:rPr>
              <a:t>ვეტერანთა</a:t>
            </a:r>
            <a:r>
              <a:rPr lang="en-US" sz="1300" dirty="0">
                <a:latin typeface="Sylfaen" panose="010A0502050306030303" pitchFamily="18" charset="0"/>
              </a:rPr>
              <a:t> </a:t>
            </a:r>
            <a:r>
              <a:rPr lang="en-US" sz="1300" dirty="0" err="1">
                <a:latin typeface="Sylfaen" panose="010A0502050306030303" pitchFamily="18" charset="0"/>
              </a:rPr>
              <a:t>კლინიკური</a:t>
            </a:r>
            <a:r>
              <a:rPr lang="en-US" sz="1300" dirty="0">
                <a:latin typeface="Sylfaen" panose="010A0502050306030303" pitchFamily="18" charset="0"/>
              </a:rPr>
              <a:t> </a:t>
            </a:r>
            <a:r>
              <a:rPr lang="en-US" sz="1300" dirty="0" err="1">
                <a:latin typeface="Sylfaen" panose="010A0502050306030303" pitchFamily="18" charset="0"/>
              </a:rPr>
              <a:t>ჰოსპიტლის</a:t>
            </a:r>
            <a:r>
              <a:rPr lang="en-US" sz="1300" dirty="0">
                <a:latin typeface="Sylfaen" panose="010A0502050306030303" pitchFamily="18" charset="0"/>
              </a:rPr>
              <a:t> </a:t>
            </a:r>
            <a:r>
              <a:rPr lang="en-US" sz="1300" dirty="0" err="1">
                <a:latin typeface="Sylfaen" panose="010A0502050306030303" pitchFamily="18" charset="0"/>
              </a:rPr>
              <a:t>ყოფილი</a:t>
            </a:r>
            <a:r>
              <a:rPr lang="en-US" sz="1300" dirty="0">
                <a:latin typeface="Sylfaen" panose="010A0502050306030303" pitchFamily="18" charset="0"/>
              </a:rPr>
              <a:t> </a:t>
            </a:r>
            <a:r>
              <a:rPr lang="en-US" sz="1300" dirty="0" err="1">
                <a:latin typeface="Sylfaen" panose="010A0502050306030303" pitchFamily="18" charset="0"/>
              </a:rPr>
              <a:t>აფთიაქის</a:t>
            </a:r>
            <a:r>
              <a:rPr lang="en-US" sz="1300" dirty="0">
                <a:latin typeface="Sylfaen" panose="010A0502050306030303" pitchFamily="18" charset="0"/>
              </a:rPr>
              <a:t> </a:t>
            </a:r>
            <a:r>
              <a:rPr lang="en-US" sz="1300" dirty="0" err="1">
                <a:latin typeface="Sylfaen" panose="010A0502050306030303" pitchFamily="18" charset="0"/>
              </a:rPr>
              <a:t>გამგის</a:t>
            </a:r>
            <a:r>
              <a:rPr lang="en-US" sz="1300" dirty="0">
                <a:latin typeface="Sylfaen" panose="010A0502050306030303" pitchFamily="18" charset="0"/>
              </a:rPr>
              <a:t>  ქ-</a:t>
            </a:r>
            <a:r>
              <a:rPr lang="en-US" sz="1300" dirty="0" err="1">
                <a:latin typeface="Sylfaen" panose="010A0502050306030303" pitchFamily="18" charset="0"/>
              </a:rPr>
              <a:t>ნი</a:t>
            </a:r>
            <a:r>
              <a:rPr lang="en-US" sz="1300" dirty="0">
                <a:latin typeface="Sylfaen" panose="010A0502050306030303" pitchFamily="18" charset="0"/>
              </a:rPr>
              <a:t> </a:t>
            </a:r>
            <a:r>
              <a:rPr lang="en-US" sz="1300" dirty="0" err="1">
                <a:latin typeface="Sylfaen" panose="010A0502050306030303" pitchFamily="18" charset="0"/>
              </a:rPr>
              <a:t>დარეჯან</a:t>
            </a:r>
            <a:r>
              <a:rPr lang="en-US" sz="1300" dirty="0">
                <a:latin typeface="Sylfaen" panose="010A0502050306030303" pitchFamily="18" charset="0"/>
              </a:rPr>
              <a:t> </a:t>
            </a:r>
            <a:r>
              <a:rPr lang="en-US" sz="1300" dirty="0" err="1">
                <a:latin typeface="Sylfaen" panose="010A0502050306030303" pitchFamily="18" charset="0"/>
              </a:rPr>
              <a:t>ჯაფარიძის</a:t>
            </a:r>
            <a:r>
              <a:rPr lang="en-US" sz="1300" dirty="0">
                <a:latin typeface="Sylfaen" panose="010A0502050306030303" pitchFamily="18" charset="0"/>
              </a:rPr>
              <a:t> </a:t>
            </a:r>
            <a:r>
              <a:rPr lang="en-US" sz="1300" dirty="0" err="1">
                <a:latin typeface="Sylfaen" panose="010A0502050306030303" pitchFamily="18" charset="0"/>
              </a:rPr>
              <a:t>განხადებებში</a:t>
            </a:r>
            <a:r>
              <a:rPr lang="en-US" sz="1300" dirty="0">
                <a:latin typeface="Sylfaen" panose="010A0502050306030303" pitchFamily="18" charset="0"/>
              </a:rPr>
              <a:t> </a:t>
            </a:r>
            <a:r>
              <a:rPr lang="en-US" sz="1300" dirty="0" err="1">
                <a:latin typeface="Sylfaen" panose="010A0502050306030303" pitchFamily="18" charset="0"/>
              </a:rPr>
              <a:t>მოყვანილი</a:t>
            </a:r>
            <a:r>
              <a:rPr lang="en-US" sz="1300" dirty="0">
                <a:latin typeface="Sylfaen" panose="010A0502050306030303" pitchFamily="18" charset="0"/>
              </a:rPr>
              <a:t> </a:t>
            </a:r>
            <a:r>
              <a:rPr lang="en-US" sz="1300" dirty="0" err="1">
                <a:latin typeface="Sylfaen" panose="010A0502050306030303" pitchFamily="18" charset="0"/>
              </a:rPr>
              <a:t>გარემოებების</a:t>
            </a:r>
            <a:r>
              <a:rPr lang="en-US" sz="1300" dirty="0">
                <a:latin typeface="Sylfaen" panose="010A0502050306030303" pitchFamily="18" charset="0"/>
              </a:rPr>
              <a:t> </a:t>
            </a:r>
            <a:r>
              <a:rPr lang="en-US" sz="1300" dirty="0" err="1">
                <a:latin typeface="Sylfaen" panose="010A0502050306030303" pitchFamily="18" charset="0"/>
              </a:rPr>
              <a:t>შესწავლა</a:t>
            </a:r>
            <a:r>
              <a:rPr lang="en-US" sz="1300" dirty="0">
                <a:latin typeface="Sylfaen" panose="010A0502050306030303" pitchFamily="18" charset="0"/>
              </a:rPr>
              <a:t>.</a:t>
            </a:r>
          </a:p>
          <a:p>
            <a:pPr marL="169863" lvl="0" indent="-169863" algn="just"/>
            <a:r>
              <a:rPr lang="en-US" sz="1300" dirty="0" err="1">
                <a:latin typeface="Sylfaen" panose="010A0502050306030303" pitchFamily="18" charset="0"/>
              </a:rPr>
              <a:t>შესწავლილი</a:t>
            </a:r>
            <a:r>
              <a:rPr lang="en-US" sz="1300" dirty="0">
                <a:latin typeface="Sylfaen" panose="010A0502050306030303" pitchFamily="18" charset="0"/>
              </a:rPr>
              <a:t> </a:t>
            </a:r>
            <a:r>
              <a:rPr lang="en-US" sz="1300" dirty="0" err="1">
                <a:latin typeface="Sylfaen" panose="010A0502050306030303" pitchFamily="18" charset="0"/>
              </a:rPr>
              <a:t>იქნა</a:t>
            </a:r>
            <a:r>
              <a:rPr lang="en-US" sz="1300" dirty="0">
                <a:latin typeface="Sylfaen" panose="010A0502050306030303" pitchFamily="18" charset="0"/>
              </a:rPr>
              <a:t> </a:t>
            </a:r>
            <a:r>
              <a:rPr lang="en-US" sz="1300" dirty="0" err="1">
                <a:latin typeface="Sylfaen" panose="010A0502050306030303" pitchFamily="18" charset="0"/>
              </a:rPr>
              <a:t>სსიპ</a:t>
            </a:r>
            <a:r>
              <a:rPr lang="en-US" sz="1300" dirty="0">
                <a:latin typeface="Sylfaen" panose="010A0502050306030303" pitchFamily="18" charset="0"/>
              </a:rPr>
              <a:t> - </a:t>
            </a:r>
            <a:r>
              <a:rPr lang="en-US" sz="1300" dirty="0" err="1">
                <a:latin typeface="Sylfaen" panose="010A0502050306030303" pitchFamily="18" charset="0"/>
              </a:rPr>
              <a:t>ვეტერანების</a:t>
            </a:r>
            <a:r>
              <a:rPr lang="en-US" sz="1300" dirty="0">
                <a:latin typeface="Sylfaen" panose="010A0502050306030303" pitchFamily="18" charset="0"/>
              </a:rPr>
              <a:t> </a:t>
            </a:r>
            <a:r>
              <a:rPr lang="en-US" sz="1300" dirty="0" err="1">
                <a:latin typeface="Sylfaen" panose="010A0502050306030303" pitchFamily="18" charset="0"/>
              </a:rPr>
              <a:t>საქმეთა</a:t>
            </a:r>
            <a:r>
              <a:rPr lang="en-US" sz="1300" dirty="0">
                <a:latin typeface="Sylfaen" panose="010A0502050306030303" pitchFamily="18" charset="0"/>
              </a:rPr>
              <a:t> </a:t>
            </a:r>
            <a:r>
              <a:rPr lang="en-US" sz="1300" dirty="0" err="1">
                <a:latin typeface="Sylfaen" panose="010A0502050306030303" pitchFamily="18" charset="0"/>
              </a:rPr>
              <a:t>სახელმწიფო</a:t>
            </a:r>
            <a:r>
              <a:rPr lang="en-US" sz="1300" dirty="0">
                <a:latin typeface="Sylfaen" panose="010A0502050306030303" pitchFamily="18" charset="0"/>
              </a:rPr>
              <a:t> </a:t>
            </a:r>
            <a:r>
              <a:rPr lang="en-US" sz="1300" dirty="0" err="1">
                <a:latin typeface="Sylfaen" panose="010A0502050306030303" pitchFamily="18" charset="0"/>
              </a:rPr>
              <a:t>სამსახურში</a:t>
            </a:r>
            <a:r>
              <a:rPr lang="en-US" sz="1300" dirty="0">
                <a:latin typeface="Sylfaen" panose="010A0502050306030303" pitchFamily="18" charset="0"/>
              </a:rPr>
              <a:t> </a:t>
            </a:r>
            <a:r>
              <a:rPr lang="en-US" sz="1300" dirty="0" err="1">
                <a:latin typeface="Sylfaen" panose="010A0502050306030303" pitchFamily="18" charset="0"/>
              </a:rPr>
              <a:t>შემოსული</a:t>
            </a:r>
            <a:r>
              <a:rPr lang="en-US" sz="1300" dirty="0">
                <a:latin typeface="Sylfaen" panose="010A0502050306030303" pitchFamily="18" charset="0"/>
              </a:rPr>
              <a:t>, </a:t>
            </a:r>
            <a:r>
              <a:rPr lang="en-US" sz="1300" dirty="0" err="1">
                <a:latin typeface="Sylfaen" panose="010A0502050306030303" pitchFamily="18" charset="0"/>
              </a:rPr>
              <a:t>ამავე</a:t>
            </a:r>
            <a:r>
              <a:rPr lang="en-US" sz="1300" dirty="0">
                <a:latin typeface="Sylfaen" panose="010A0502050306030303" pitchFamily="18" charset="0"/>
              </a:rPr>
              <a:t> </a:t>
            </a:r>
            <a:r>
              <a:rPr lang="en-US" sz="1300" dirty="0" err="1">
                <a:latin typeface="Sylfaen" panose="010A0502050306030303" pitchFamily="18" charset="0"/>
              </a:rPr>
              <a:t>სამსახურის</a:t>
            </a:r>
            <a:r>
              <a:rPr lang="en-US" sz="1300" dirty="0">
                <a:latin typeface="Sylfaen" panose="010A0502050306030303" pitchFamily="18" charset="0"/>
              </a:rPr>
              <a:t> </a:t>
            </a:r>
            <a:r>
              <a:rPr lang="en-US" sz="1300" dirty="0" err="1">
                <a:latin typeface="Sylfaen" panose="010A0502050306030303" pitchFamily="18" charset="0"/>
              </a:rPr>
              <a:t>ლოგისტიკის</a:t>
            </a:r>
            <a:r>
              <a:rPr lang="en-US" sz="1300" dirty="0">
                <a:latin typeface="Sylfaen" panose="010A0502050306030303" pitchFamily="18" charset="0"/>
              </a:rPr>
              <a:t> </a:t>
            </a:r>
            <a:r>
              <a:rPr lang="en-US" sz="1300" dirty="0" err="1">
                <a:latin typeface="Sylfaen" panose="010A0502050306030303" pitchFamily="18" charset="0"/>
              </a:rPr>
              <a:t>დეპარტამენტიდან</a:t>
            </a:r>
            <a:r>
              <a:rPr lang="en-US" sz="1300" dirty="0">
                <a:latin typeface="Sylfaen" panose="010A0502050306030303" pitchFamily="18" charset="0"/>
              </a:rPr>
              <a:t> </a:t>
            </a:r>
            <a:r>
              <a:rPr lang="en-US" sz="1300" dirty="0" err="1">
                <a:latin typeface="Sylfaen" panose="010A0502050306030303" pitchFamily="18" charset="0"/>
              </a:rPr>
              <a:t>მატერიალური</a:t>
            </a:r>
            <a:r>
              <a:rPr lang="en-US" sz="1300" dirty="0">
                <a:latin typeface="Sylfaen" panose="010A0502050306030303" pitchFamily="18" charset="0"/>
              </a:rPr>
              <a:t> </a:t>
            </a:r>
            <a:r>
              <a:rPr lang="en-US" sz="1300" dirty="0" err="1">
                <a:latin typeface="Sylfaen" panose="010A0502050306030303" pitchFamily="18" charset="0"/>
              </a:rPr>
              <a:t>ფასეულობების</a:t>
            </a:r>
            <a:r>
              <a:rPr lang="en-US" sz="1300" dirty="0">
                <a:latin typeface="Sylfaen" panose="010A0502050306030303" pitchFamily="18" charset="0"/>
              </a:rPr>
              <a:t> </a:t>
            </a:r>
            <a:r>
              <a:rPr lang="en-US" sz="1300" dirty="0" err="1">
                <a:latin typeface="Sylfaen" panose="010A0502050306030303" pitchFamily="18" charset="0"/>
              </a:rPr>
              <a:t>ინვენტარიზაციის</a:t>
            </a:r>
            <a:r>
              <a:rPr lang="en-US" sz="1300" dirty="0">
                <a:latin typeface="Sylfaen" panose="010A0502050306030303" pitchFamily="18" charset="0"/>
              </a:rPr>
              <a:t>  </a:t>
            </a:r>
            <a:r>
              <a:rPr lang="en-US" sz="1300" dirty="0" err="1">
                <a:latin typeface="Sylfaen" panose="010A0502050306030303" pitchFamily="18" charset="0"/>
              </a:rPr>
              <a:t>დროს</a:t>
            </a:r>
            <a:r>
              <a:rPr lang="en-US" sz="1300" dirty="0">
                <a:latin typeface="Sylfaen" panose="010A0502050306030303" pitchFamily="18" charset="0"/>
              </a:rPr>
              <a:t> </a:t>
            </a:r>
            <a:r>
              <a:rPr lang="en-US" sz="1300" dirty="0" err="1">
                <a:latin typeface="Sylfaen" panose="010A0502050306030303" pitchFamily="18" charset="0"/>
              </a:rPr>
              <a:t>მომხდარ</a:t>
            </a:r>
            <a:r>
              <a:rPr lang="en-US" sz="1300" dirty="0">
                <a:latin typeface="Sylfaen" panose="010A0502050306030303" pitchFamily="18" charset="0"/>
              </a:rPr>
              <a:t> </a:t>
            </a:r>
            <a:r>
              <a:rPr lang="en-US" sz="1300" dirty="0" err="1">
                <a:latin typeface="Sylfaen" panose="010A0502050306030303" pitchFamily="18" charset="0"/>
              </a:rPr>
              <a:t>ავტოსაგზაო</a:t>
            </a:r>
            <a:r>
              <a:rPr lang="en-US" sz="1300" dirty="0">
                <a:latin typeface="Sylfaen" panose="010A0502050306030303" pitchFamily="18" charset="0"/>
              </a:rPr>
              <a:t> </a:t>
            </a:r>
            <a:r>
              <a:rPr lang="en-US" sz="1300" dirty="0" err="1">
                <a:latin typeface="Sylfaen" panose="010A0502050306030303" pitchFamily="18" charset="0"/>
              </a:rPr>
              <a:t>შემთხვევას</a:t>
            </a:r>
            <a:r>
              <a:rPr lang="en-US" sz="1300" dirty="0" smtClean="0">
                <a:latin typeface="Sylfaen" panose="010A0502050306030303" pitchFamily="18" charset="0"/>
              </a:rPr>
              <a:t>.</a:t>
            </a:r>
            <a:endParaRPr lang="en-US" sz="1300" dirty="0">
              <a:latin typeface="Sylfaen" panose="010A0502050306030303" pitchFamily="18" charset="0"/>
            </a:endParaRPr>
          </a:p>
          <a:p>
            <a:pPr lvl="0" algn="just">
              <a:lnSpc>
                <a:spcPct val="150000"/>
              </a:lnSpc>
            </a:pPr>
            <a:r>
              <a:rPr lang="en-US" sz="1300" dirty="0" err="1" smtClean="0">
                <a:latin typeface="Sylfaen" panose="010A0502050306030303" pitchFamily="18" charset="0"/>
              </a:rPr>
              <a:t>ახალი</a:t>
            </a:r>
            <a:r>
              <a:rPr lang="en-US" sz="1300" dirty="0" smtClean="0">
                <a:latin typeface="Sylfaen" panose="010A0502050306030303" pitchFamily="18" charset="0"/>
              </a:rPr>
              <a:t> </a:t>
            </a:r>
            <a:r>
              <a:rPr lang="en-US" sz="1300" dirty="0" err="1">
                <a:latin typeface="Sylfaen" panose="010A0502050306030303" pitchFamily="18" charset="0"/>
              </a:rPr>
              <a:t>კორონავირუსის</a:t>
            </a:r>
            <a:r>
              <a:rPr lang="en-US" sz="1300" dirty="0">
                <a:latin typeface="Sylfaen" panose="010A0502050306030303" pitchFamily="18" charset="0"/>
              </a:rPr>
              <a:t> (COVID-19) </a:t>
            </a:r>
            <a:r>
              <a:rPr lang="en-US" sz="1300" dirty="0" err="1">
                <a:latin typeface="Sylfaen" panose="010A0502050306030303" pitchFamily="18" charset="0"/>
              </a:rPr>
              <a:t>შესაძლო</a:t>
            </a:r>
            <a:r>
              <a:rPr lang="en-US" sz="1300" dirty="0">
                <a:latin typeface="Sylfaen" panose="010A0502050306030303" pitchFamily="18" charset="0"/>
              </a:rPr>
              <a:t> </a:t>
            </a:r>
            <a:r>
              <a:rPr lang="en-US" sz="1300" dirty="0" err="1">
                <a:latin typeface="Sylfaen" panose="010A0502050306030303" pitchFamily="18" charset="0"/>
              </a:rPr>
              <a:t>გავრცელების</a:t>
            </a:r>
            <a:r>
              <a:rPr lang="en-US" sz="1300" dirty="0">
                <a:latin typeface="Sylfaen" panose="010A0502050306030303" pitchFamily="18" charset="0"/>
              </a:rPr>
              <a:t> </a:t>
            </a:r>
            <a:r>
              <a:rPr lang="en-US" sz="1300" dirty="0" err="1">
                <a:latin typeface="Sylfaen" panose="010A0502050306030303" pitchFamily="18" charset="0"/>
              </a:rPr>
              <a:t>პრევენციის</a:t>
            </a:r>
            <a:r>
              <a:rPr lang="en-US" sz="1300" dirty="0">
                <a:latin typeface="Sylfaen" panose="010A0502050306030303" pitchFamily="18" charset="0"/>
              </a:rPr>
              <a:t> </a:t>
            </a:r>
            <a:r>
              <a:rPr lang="en-US" sz="1300" dirty="0" err="1">
                <a:latin typeface="Sylfaen" panose="010A0502050306030303" pitchFamily="18" charset="0"/>
              </a:rPr>
              <a:t>მიზნით</a:t>
            </a:r>
            <a:r>
              <a:rPr lang="en-US" sz="1300" dirty="0">
                <a:latin typeface="Sylfaen" panose="010A0502050306030303" pitchFamily="18" charset="0"/>
              </a:rPr>
              <a:t> </a:t>
            </a:r>
            <a:r>
              <a:rPr lang="en-US" sz="1300" dirty="0" err="1">
                <a:latin typeface="Sylfaen" panose="010A0502050306030303" pitchFamily="18" charset="0"/>
              </a:rPr>
              <a:t>სსიპ</a:t>
            </a:r>
            <a:r>
              <a:rPr lang="en-US" sz="1300" dirty="0">
                <a:latin typeface="Sylfaen" panose="010A0502050306030303" pitchFamily="18" charset="0"/>
              </a:rPr>
              <a:t> - </a:t>
            </a:r>
            <a:r>
              <a:rPr lang="en-US" sz="1300" dirty="0" err="1">
                <a:latin typeface="Sylfaen" panose="010A0502050306030303" pitchFamily="18" charset="0"/>
              </a:rPr>
              <a:t>ვეტერანების</a:t>
            </a:r>
            <a:r>
              <a:rPr lang="en-US" sz="1300" dirty="0">
                <a:latin typeface="Sylfaen" panose="010A0502050306030303" pitchFamily="18" charset="0"/>
              </a:rPr>
              <a:t> </a:t>
            </a:r>
            <a:r>
              <a:rPr lang="en-US" sz="1300" dirty="0" err="1">
                <a:latin typeface="Sylfaen" panose="010A0502050306030303" pitchFamily="18" charset="0"/>
              </a:rPr>
              <a:t>საქმეთა</a:t>
            </a:r>
            <a:r>
              <a:rPr lang="en-US" sz="1300" dirty="0">
                <a:latin typeface="Sylfaen" panose="010A0502050306030303" pitchFamily="18" charset="0"/>
              </a:rPr>
              <a:t> </a:t>
            </a:r>
            <a:r>
              <a:rPr lang="en-US" sz="1300" dirty="0" err="1">
                <a:latin typeface="Sylfaen" panose="010A0502050306030303" pitchFamily="18" charset="0"/>
              </a:rPr>
              <a:t>სახელმწიფო</a:t>
            </a:r>
            <a:r>
              <a:rPr lang="en-US" sz="1300" dirty="0">
                <a:latin typeface="Sylfaen" panose="010A0502050306030303" pitchFamily="18" charset="0"/>
              </a:rPr>
              <a:t> </a:t>
            </a:r>
            <a:r>
              <a:rPr lang="en-US" sz="1300" dirty="0" err="1">
                <a:latin typeface="Sylfaen" panose="010A0502050306030303" pitchFamily="18" charset="0"/>
              </a:rPr>
              <a:t>სამსახურში</a:t>
            </a:r>
            <a:r>
              <a:rPr lang="en-US" sz="1300" dirty="0">
                <a:latin typeface="Sylfaen" panose="010A0502050306030303" pitchFamily="18" charset="0"/>
              </a:rPr>
              <a:t> </a:t>
            </a:r>
            <a:r>
              <a:rPr lang="en-US" sz="1300" dirty="0" err="1">
                <a:latin typeface="Sylfaen" panose="010A0502050306030303" pitchFamily="18" charset="0"/>
              </a:rPr>
              <a:t>გასატარებელი</a:t>
            </a:r>
            <a:r>
              <a:rPr lang="en-US" sz="1300" dirty="0">
                <a:latin typeface="Sylfaen" panose="010A0502050306030303" pitchFamily="18" charset="0"/>
              </a:rPr>
              <a:t> </a:t>
            </a:r>
            <a:r>
              <a:rPr lang="en-US" sz="1300" dirty="0" err="1">
                <a:latin typeface="Sylfaen" panose="010A0502050306030303" pitchFamily="18" charset="0"/>
              </a:rPr>
              <a:t>ღონისძიებების</a:t>
            </a:r>
            <a:r>
              <a:rPr lang="en-US" sz="1300" dirty="0">
                <a:latin typeface="Sylfaen" panose="010A0502050306030303" pitchFamily="18" charset="0"/>
              </a:rPr>
              <a:t> </a:t>
            </a:r>
            <a:r>
              <a:rPr lang="en-US" sz="1300" dirty="0" err="1">
                <a:latin typeface="Sylfaen" panose="010A0502050306030303" pitchFamily="18" charset="0"/>
              </a:rPr>
              <a:t>განსაზღვრის</a:t>
            </a:r>
            <a:r>
              <a:rPr lang="en-US" sz="1300" dirty="0">
                <a:latin typeface="Sylfaen" panose="010A0502050306030303" pitchFamily="18" charset="0"/>
              </a:rPr>
              <a:t> </a:t>
            </a:r>
            <a:r>
              <a:rPr lang="en-US" sz="1300" dirty="0" err="1">
                <a:latin typeface="Sylfaen" panose="010A0502050306030303" pitchFamily="18" charset="0"/>
              </a:rPr>
              <a:t>შესახებ</a:t>
            </a:r>
            <a:r>
              <a:rPr lang="en-US" sz="1300" dirty="0">
                <a:latin typeface="Sylfaen" panose="010A0502050306030303" pitchFamily="18" charset="0"/>
              </a:rPr>
              <a:t>" </a:t>
            </a:r>
            <a:r>
              <a:rPr lang="en-US" sz="1300" dirty="0" err="1">
                <a:latin typeface="Sylfaen" panose="010A0502050306030303" pitchFamily="18" charset="0"/>
              </a:rPr>
              <a:t>სსიპ</a:t>
            </a:r>
            <a:r>
              <a:rPr lang="en-US" sz="1300" dirty="0">
                <a:latin typeface="Sylfaen" panose="010A0502050306030303" pitchFamily="18" charset="0"/>
              </a:rPr>
              <a:t> </a:t>
            </a:r>
            <a:r>
              <a:rPr lang="en-US" sz="1300" dirty="0" err="1">
                <a:latin typeface="Sylfaen" panose="010A0502050306030303" pitchFamily="18" charset="0"/>
              </a:rPr>
              <a:t>ვეტერანების</a:t>
            </a:r>
            <a:r>
              <a:rPr lang="en-US" sz="1300" dirty="0">
                <a:latin typeface="Sylfaen" panose="010A0502050306030303" pitchFamily="18" charset="0"/>
              </a:rPr>
              <a:t> </a:t>
            </a:r>
            <a:r>
              <a:rPr lang="en-US" sz="1300" dirty="0" err="1">
                <a:latin typeface="Sylfaen" panose="010A0502050306030303" pitchFamily="18" charset="0"/>
              </a:rPr>
              <a:t>საქმეთა</a:t>
            </a:r>
            <a:r>
              <a:rPr lang="en-US" sz="1300" dirty="0">
                <a:latin typeface="Sylfaen" panose="010A0502050306030303" pitchFamily="18" charset="0"/>
              </a:rPr>
              <a:t> </a:t>
            </a:r>
            <a:r>
              <a:rPr lang="en-US" sz="1300" dirty="0" err="1">
                <a:latin typeface="Sylfaen" panose="010A0502050306030303" pitchFamily="18" charset="0"/>
              </a:rPr>
              <a:t>სახელმწიფო</a:t>
            </a:r>
            <a:r>
              <a:rPr lang="en-US" sz="1300" dirty="0">
                <a:latin typeface="Sylfaen" panose="010A0502050306030303" pitchFamily="18" charset="0"/>
              </a:rPr>
              <a:t> </a:t>
            </a:r>
            <a:r>
              <a:rPr lang="en-US" sz="1300" dirty="0" err="1">
                <a:latin typeface="Sylfaen" panose="010A0502050306030303" pitchFamily="18" charset="0"/>
              </a:rPr>
              <a:t>სამსახურის</a:t>
            </a:r>
            <a:r>
              <a:rPr lang="en-US" sz="1300" dirty="0">
                <a:latin typeface="Sylfaen" panose="010A0502050306030303" pitchFamily="18" charset="0"/>
              </a:rPr>
              <a:t> </a:t>
            </a:r>
            <a:r>
              <a:rPr lang="en-US" sz="1300" dirty="0" err="1">
                <a:latin typeface="Sylfaen" panose="010A0502050306030303" pitchFamily="18" charset="0"/>
              </a:rPr>
              <a:t>დირექტორის</a:t>
            </a:r>
            <a:r>
              <a:rPr lang="en-US" sz="1300" dirty="0">
                <a:latin typeface="Sylfaen" panose="010A0502050306030303" pitchFamily="18" charset="0"/>
              </a:rPr>
              <a:t> 2020 </a:t>
            </a:r>
            <a:r>
              <a:rPr lang="en-US" sz="1300" dirty="0" err="1">
                <a:latin typeface="Sylfaen" panose="010A0502050306030303" pitchFamily="18" charset="0"/>
              </a:rPr>
              <a:t>წლის</a:t>
            </a:r>
            <a:r>
              <a:rPr lang="en-US" sz="1300" dirty="0">
                <a:latin typeface="Sylfaen" panose="010A0502050306030303" pitchFamily="18" charset="0"/>
              </a:rPr>
              <a:t> 13 </a:t>
            </a:r>
            <a:r>
              <a:rPr lang="en-US" sz="1300" dirty="0" err="1">
                <a:latin typeface="Sylfaen" panose="010A0502050306030303" pitchFamily="18" charset="0"/>
              </a:rPr>
              <a:t>მარტის</a:t>
            </a:r>
            <a:r>
              <a:rPr lang="en-US" sz="1300" dirty="0">
                <a:latin typeface="Sylfaen" panose="010A0502050306030303" pitchFamily="18" charset="0"/>
              </a:rPr>
              <a:t> N 6500; 18.03.2020წ. N 6844; 30.03.2020წ. N 7261 </a:t>
            </a:r>
            <a:r>
              <a:rPr lang="en-US" sz="1300" dirty="0" err="1">
                <a:latin typeface="Sylfaen" panose="010A0502050306030303" pitchFamily="18" charset="0"/>
              </a:rPr>
              <a:t>და</a:t>
            </a:r>
            <a:r>
              <a:rPr lang="en-US" sz="1300" dirty="0">
                <a:latin typeface="Sylfaen" panose="010A0502050306030303" pitchFamily="18" charset="0"/>
              </a:rPr>
              <a:t> 29.06.2020წ. N 11248 </a:t>
            </a:r>
            <a:r>
              <a:rPr lang="en-US" sz="1300" dirty="0" err="1">
                <a:latin typeface="Sylfaen" panose="010A0502050306030303" pitchFamily="18" charset="0"/>
              </a:rPr>
              <a:t>ბრძანებებით</a:t>
            </a:r>
            <a:r>
              <a:rPr lang="en-US" sz="1300" dirty="0">
                <a:latin typeface="Sylfaen" panose="010A0502050306030303" pitchFamily="18" charset="0"/>
              </a:rPr>
              <a:t> </a:t>
            </a:r>
            <a:r>
              <a:rPr lang="en-US" sz="1300" dirty="0" err="1">
                <a:latin typeface="Sylfaen" panose="010A0502050306030303" pitchFamily="18" charset="0"/>
              </a:rPr>
              <a:t>გათვალისწინებული</a:t>
            </a:r>
            <a:r>
              <a:rPr lang="en-US" sz="1300" dirty="0">
                <a:latin typeface="Sylfaen" panose="010A0502050306030303" pitchFamily="18" charset="0"/>
              </a:rPr>
              <a:t> </a:t>
            </a:r>
            <a:r>
              <a:rPr lang="en-US" sz="1300" dirty="0" err="1">
                <a:latin typeface="Sylfaen" panose="010A0502050306030303" pitchFamily="18" charset="0"/>
              </a:rPr>
              <a:t>მოთხოვნების</a:t>
            </a:r>
            <a:r>
              <a:rPr lang="en-US" sz="1300" dirty="0">
                <a:latin typeface="Sylfaen" panose="010A0502050306030303" pitchFamily="18" charset="0"/>
              </a:rPr>
              <a:t> </a:t>
            </a:r>
            <a:r>
              <a:rPr lang="en-US" sz="1300" dirty="0" err="1">
                <a:latin typeface="Sylfaen" panose="010A0502050306030303" pitchFamily="18" charset="0"/>
              </a:rPr>
              <a:t>დაცვის</a:t>
            </a:r>
            <a:r>
              <a:rPr lang="en-US" sz="1300" dirty="0">
                <a:latin typeface="Sylfaen" panose="010A0502050306030303" pitchFamily="18" charset="0"/>
              </a:rPr>
              <a:t> </a:t>
            </a:r>
            <a:r>
              <a:rPr lang="en-US" sz="1300" dirty="0" err="1">
                <a:latin typeface="Sylfaen" panose="010A0502050306030303" pitchFamily="18" charset="0"/>
              </a:rPr>
              <a:t>მონიტორინგი</a:t>
            </a:r>
            <a:r>
              <a:rPr lang="en-US" sz="1300" dirty="0" smtClean="0">
                <a:latin typeface="Sylfaen" panose="010A0502050306030303" pitchFamily="18" charset="0"/>
              </a:rPr>
              <a:t>.</a:t>
            </a:r>
            <a:endParaRPr lang="ka-GE" sz="1300" dirty="0" smtClean="0">
              <a:latin typeface="Sylfaen" panose="010A0502050306030303" pitchFamily="18" charset="0"/>
            </a:endParaRPr>
          </a:p>
          <a:p>
            <a:pPr marL="0" lvl="0" indent="0" algn="just">
              <a:lnSpc>
                <a:spcPct val="150000"/>
              </a:lnSpc>
              <a:buNone/>
            </a:pPr>
            <a:endParaRPr lang="ka-GE" sz="1200" b="1" dirty="0" smtClean="0">
              <a:latin typeface="Sylfaen" panose="010A0502050306030303" pitchFamily="18" charset="0"/>
            </a:endParaRPr>
          </a:p>
          <a:p>
            <a:pPr marL="0" lvl="0" indent="0" algn="just">
              <a:lnSpc>
                <a:spcPct val="150000"/>
              </a:lnSpc>
              <a:buNone/>
            </a:pPr>
            <a:r>
              <a:rPr lang="ka-GE" sz="1200" b="1" dirty="0" smtClean="0"/>
              <a:t>უსაფრთხოების </a:t>
            </a:r>
            <a:r>
              <a:rPr lang="ka-GE" sz="1200" b="1" dirty="0"/>
              <a:t>სამმართველოს მიერ ხორციელდბოდა </a:t>
            </a:r>
            <a:r>
              <a:rPr lang="ka-GE" sz="1200" dirty="0"/>
              <a:t>ცენტრალური ოფისის ყოველდღიური უსაფრთხოების და წესრიგის დაცვა და მასზე კონტროლი;</a:t>
            </a:r>
            <a:endParaRPr lang="en-US" sz="1200" dirty="0"/>
          </a:p>
          <a:p>
            <a:pPr marL="0" lvl="0" indent="0" algn="just">
              <a:lnSpc>
                <a:spcPct val="150000"/>
              </a:lnSpc>
              <a:buNone/>
            </a:pPr>
            <a:r>
              <a:rPr lang="ka-GE" sz="1200" dirty="0"/>
              <a:t>ვ. სანიკიძის სახელობის ომის ვეტერანთა კლინიკური ჰოსპიტლის შენობის დაცვის თანამშრომელთა ფუნქცია-მოვალეობების  შემოწმება და კონტროლი</a:t>
            </a:r>
            <a:r>
              <a:rPr lang="ka-GE" sz="1200" dirty="0" smtClean="0"/>
              <a:t>;</a:t>
            </a:r>
          </a:p>
          <a:p>
            <a:pPr marL="0" indent="0" algn="just">
              <a:lnSpc>
                <a:spcPct val="150000"/>
              </a:lnSpc>
              <a:buNone/>
            </a:pPr>
            <a:r>
              <a:rPr lang="ka-GE" sz="1200" dirty="0"/>
              <a:t>სამსახურის </a:t>
            </a:r>
            <a:r>
              <a:rPr lang="ka-GE" sz="1200" dirty="0" smtClean="0"/>
              <a:t>სათავო </a:t>
            </a:r>
            <a:r>
              <a:rPr lang="ka-GE" sz="1200" dirty="0"/>
              <a:t>ოფისისში კორონა </a:t>
            </a:r>
            <a:r>
              <a:rPr lang="ka-GE" sz="1200" dirty="0" smtClean="0"/>
              <a:t>ვირუსთან </a:t>
            </a:r>
            <a:r>
              <a:rPr lang="ka-GE" sz="1200" dirty="0"/>
              <a:t>დაკავშირებით სათანადო ზომების მიღება და კონტროლი.</a:t>
            </a:r>
            <a:endParaRPr lang="en-US" sz="1200" dirty="0"/>
          </a:p>
          <a:p>
            <a:pPr marL="0" lvl="0" indent="0" algn="just">
              <a:lnSpc>
                <a:spcPct val="150000"/>
              </a:lnSpc>
              <a:buNone/>
            </a:pPr>
            <a:endParaRPr lang="en-US" sz="1200" dirty="0"/>
          </a:p>
          <a:p>
            <a:pPr marL="0" lvl="0" algn="just"/>
            <a:endParaRPr lang="en-US" sz="1200" dirty="0"/>
          </a:p>
          <a:p>
            <a:pPr algn="just">
              <a:lnSpc>
                <a:spcPct val="150000"/>
              </a:lnSpc>
            </a:pPr>
            <a:endParaRPr lang="en-US" sz="1200" dirty="0"/>
          </a:p>
        </p:txBody>
      </p:sp>
      <p:sp>
        <p:nvSpPr>
          <p:cNvPr id="4" name="Номер слайда 6"/>
          <p:cNvSpPr txBox="1">
            <a:spLocks/>
          </p:cNvSpPr>
          <p:nvPr/>
        </p:nvSpPr>
        <p:spPr>
          <a:xfrm>
            <a:off x="8077200" y="6492957"/>
            <a:ext cx="1066800" cy="329184"/>
          </a:xfrm>
          <a:prstGeom prst="rect">
            <a:avLst/>
          </a:prstGeom>
        </p:spPr>
        <p:txBody>
          <a:bodyPr vert="horz" lIns="91440" tIns="45720" rIns="91440" bIns="45720" rtlCol="0" anchor="ctr"/>
          <a:lstStyle>
            <a:defPPr>
              <a:defRPr lang="en-US"/>
            </a:defPPr>
            <a:lvl1pPr marL="0" algn="l" defTabSz="914400" rtl="0" eaLnBrk="1" latinLnBrk="0" hangingPunct="1">
              <a:defRPr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ka-GE" sz="1200" b="0" dirty="0" smtClean="0">
                <a:solidFill>
                  <a:schemeClr val="tx1"/>
                </a:solidFill>
              </a:rPr>
              <a:t>2</a:t>
            </a:r>
            <a:r>
              <a:rPr lang="ka-GE" sz="1200" b="0" dirty="0">
                <a:solidFill>
                  <a:schemeClr val="tx1"/>
                </a:solidFill>
              </a:rPr>
              <a:t>9</a:t>
            </a:r>
            <a:endParaRPr lang="en-US" sz="1200" b="0" dirty="0">
              <a:solidFill>
                <a:schemeClr val="tx1"/>
              </a:solidFill>
            </a:endParaRPr>
          </a:p>
        </p:txBody>
      </p:sp>
    </p:spTree>
    <p:extLst>
      <p:ext uri="{BB962C8B-B14F-4D97-AF65-F5344CB8AC3E}">
        <p14:creationId xmlns:p14="http://schemas.microsoft.com/office/powerpoint/2010/main" val="89715704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76199" y="406400"/>
            <a:ext cx="8983133" cy="6451600"/>
          </a:xfrm>
        </p:spPr>
        <p:txBody>
          <a:bodyPr>
            <a:normAutofit/>
          </a:bodyPr>
          <a:lstStyle/>
          <a:p>
            <a:pPr algn="just">
              <a:lnSpc>
                <a:spcPct val="150000"/>
              </a:lnSpc>
            </a:pPr>
            <a:r>
              <a:rPr lang="ka-GE" sz="1400" b="1" dirty="0">
                <a:latin typeface="+mj-lt"/>
              </a:rPr>
              <a:t>პროექტების დაგეგმვისა და მართვის ჯუფის </a:t>
            </a:r>
            <a:r>
              <a:rPr lang="ka-GE" sz="1200" dirty="0">
                <a:latin typeface="+mj-lt"/>
              </a:rPr>
              <a:t>მიერ შემუშავდა საქართველოში მომქმედი ბიზნესის მხარდამჭერი სახელმწიფო პროგრამებში ჩართვის მსურველ ვეტერანთა საინფორმაციო ბაზა. </a:t>
            </a:r>
            <a:endParaRPr lang="en-US" sz="1200" dirty="0">
              <a:latin typeface="+mj-lt"/>
            </a:endParaRPr>
          </a:p>
          <a:p>
            <a:pPr marL="228600" indent="0" algn="just">
              <a:lnSpc>
                <a:spcPct val="150000"/>
              </a:lnSpc>
              <a:buNone/>
            </a:pPr>
            <a:r>
              <a:rPr lang="ka-GE" sz="1200" dirty="0">
                <a:latin typeface="+mj-lt"/>
              </a:rPr>
              <a:t>2020 </a:t>
            </a:r>
            <a:r>
              <a:rPr lang="ka-GE" sz="1200" dirty="0" smtClean="0">
                <a:latin typeface="+mj-lt"/>
              </a:rPr>
              <a:t>წელს პროექტების </a:t>
            </a:r>
            <a:r>
              <a:rPr lang="ka-GE" sz="1200" dirty="0">
                <a:latin typeface="+mj-lt"/>
              </a:rPr>
              <a:t>დაგეგმვისა და მართვის ჯგუფს სხვადასხვა ბიზნეს საქმიანობაში ჩართვის,  კონსულტაციისთვის, კონკრეტული ბიზნეს პროექტების მომზადებაში დახმარების  მიზნით მომართა </a:t>
            </a:r>
            <a:r>
              <a:rPr lang="ka-GE" sz="1200" dirty="0" smtClean="0">
                <a:latin typeface="+mj-lt"/>
              </a:rPr>
              <a:t>49</a:t>
            </a:r>
            <a:r>
              <a:rPr lang="en-US" sz="1200" dirty="0" smtClean="0">
                <a:latin typeface="+mj-lt"/>
              </a:rPr>
              <a:t>-</a:t>
            </a:r>
            <a:r>
              <a:rPr lang="ka-GE" sz="1200" dirty="0">
                <a:latin typeface="+mj-lt"/>
              </a:rPr>
              <a:t>მა ბენეფიციარმა.</a:t>
            </a:r>
            <a:endParaRPr lang="en-US" sz="1200" dirty="0">
              <a:latin typeface="+mj-lt"/>
            </a:endParaRPr>
          </a:p>
          <a:p>
            <a:pPr marL="228600" indent="0" algn="just">
              <a:lnSpc>
                <a:spcPct val="150000"/>
              </a:lnSpc>
              <a:buNone/>
            </a:pPr>
            <a:r>
              <a:rPr lang="ka-GE" sz="1200" dirty="0">
                <a:latin typeface="+mj-lt"/>
              </a:rPr>
              <a:t>ყველა მათგანთან მიმდინარეობს ინდივიდუალური მუშაობა, კონსულტაციები,  ბიზნეს-გეგმების შედგენაში.</a:t>
            </a:r>
            <a:endParaRPr lang="en-US" sz="1200" dirty="0">
              <a:latin typeface="+mj-lt"/>
            </a:endParaRPr>
          </a:p>
          <a:p>
            <a:pPr marL="228600" indent="0" algn="just">
              <a:lnSpc>
                <a:spcPct val="150000"/>
              </a:lnSpc>
              <a:buNone/>
            </a:pPr>
            <a:endParaRPr lang="en-US" sz="1200" dirty="0" smtClean="0">
              <a:latin typeface="+mj-lt"/>
            </a:endParaRPr>
          </a:p>
          <a:p>
            <a:pPr marL="228600" indent="0" algn="just">
              <a:lnSpc>
                <a:spcPct val="150000"/>
              </a:lnSpc>
              <a:buNone/>
            </a:pPr>
            <a:r>
              <a:rPr lang="ka-GE" sz="1200" dirty="0" smtClean="0">
                <a:latin typeface="+mj-lt"/>
              </a:rPr>
              <a:t>ყოველდღიურ </a:t>
            </a:r>
            <a:r>
              <a:rPr lang="ka-GE" sz="1200" dirty="0">
                <a:latin typeface="+mj-lt"/>
              </a:rPr>
              <a:t>რეჟიმში მიმდინარეობს მუშაობა დონორ ორგანიზაციებთან, არასამთავრობო სექტორთან, საქართველოში აკრედიტირებულ დიპლომატიურ კორპუსთან.</a:t>
            </a:r>
            <a:endParaRPr lang="en-US" sz="1200" dirty="0">
              <a:latin typeface="+mj-lt"/>
            </a:endParaRPr>
          </a:p>
          <a:p>
            <a:pPr marL="228600" indent="0" algn="just">
              <a:lnSpc>
                <a:spcPct val="150000"/>
              </a:lnSpc>
              <a:buNone/>
            </a:pPr>
            <a:endParaRPr lang="en-US" sz="1200" dirty="0" smtClean="0">
              <a:latin typeface="+mj-lt"/>
            </a:endParaRPr>
          </a:p>
          <a:p>
            <a:pPr marL="228600" indent="0" algn="just">
              <a:lnSpc>
                <a:spcPct val="150000"/>
              </a:lnSpc>
              <a:buNone/>
            </a:pPr>
            <a:r>
              <a:rPr lang="ka-GE" sz="1200" dirty="0" smtClean="0">
                <a:latin typeface="+mj-lt"/>
              </a:rPr>
              <a:t>2020 </a:t>
            </a:r>
            <a:r>
              <a:rPr lang="ka-GE" sz="1200" dirty="0">
                <a:latin typeface="+mj-lt"/>
              </a:rPr>
              <a:t>წლის პირველ 9 თვეში ჯგუფის მიერ ბიზნეს-პროექტის შექმნაში დახმარება გაეწია </a:t>
            </a:r>
            <a:r>
              <a:rPr lang="ka-GE" sz="1200" dirty="0" smtClean="0">
                <a:latin typeface="+mj-lt"/>
              </a:rPr>
              <a:t>1</a:t>
            </a:r>
            <a:r>
              <a:rPr lang="en-US" sz="1200" dirty="0" smtClean="0">
                <a:latin typeface="+mj-lt"/>
              </a:rPr>
              <a:t>8</a:t>
            </a:r>
            <a:r>
              <a:rPr lang="ka-GE" sz="1200" dirty="0" smtClean="0">
                <a:latin typeface="+mj-lt"/>
              </a:rPr>
              <a:t> </a:t>
            </a:r>
            <a:r>
              <a:rPr lang="ka-GE" sz="1200" dirty="0">
                <a:latin typeface="+mj-lt"/>
              </a:rPr>
              <a:t>ვეტერანს. ისინი მონაწილეობას იღებენ სახელმწიფო საგრანტო კონკურსებში (აწარმოე საქართველოში, დანერგე მომავალი, პროექტების მართვის სააგენტო და ა.შ.). </a:t>
            </a:r>
            <a:endParaRPr lang="en-US" sz="1200" dirty="0">
              <a:latin typeface="+mj-lt"/>
            </a:endParaRPr>
          </a:p>
          <a:p>
            <a:pPr marL="228600" indent="0" algn="just">
              <a:lnSpc>
                <a:spcPct val="150000"/>
              </a:lnSpc>
              <a:buNone/>
            </a:pPr>
            <a:r>
              <a:rPr lang="ka-GE" sz="1200" dirty="0" smtClean="0">
                <a:latin typeface="+mj-lt"/>
              </a:rPr>
              <a:t>ვეტერანებისთვის </a:t>
            </a:r>
            <a:r>
              <a:rPr lang="ka-GE" sz="1200" dirty="0">
                <a:latin typeface="+mj-lt"/>
              </a:rPr>
              <a:t>შემაფერხებელ ფაქტორად რჩება ის, რომ მათ არ აქვთ სახელმწიფო პროგრამით გათვალისწინებული თანამონაწილეობის თანხა. ეს არის ის მთავარი მიზეზი, რის გამოც ვეტერანების დიდი ნაწილი ვერ ახერხებს მცირე ბიზნესის წამოწყებას. ბენეფიციარების გარკვეული ნაწილი გახლავთ სოციალურად დაუცველი და სარგებლობს შესაბამისი დახმარებით, სახელმწიფო პროგრამებიდან მიღებული დაფინანსებები კი ნიშნავს სოციალური დახმარების გაუქმებას. </a:t>
            </a:r>
            <a:endParaRPr lang="en-US" sz="1200" dirty="0">
              <a:latin typeface="+mj-lt"/>
            </a:endParaRPr>
          </a:p>
          <a:p>
            <a:pPr marL="228600" indent="0" algn="just">
              <a:lnSpc>
                <a:spcPct val="150000"/>
              </a:lnSpc>
              <a:buNone/>
            </a:pPr>
            <a:r>
              <a:rPr lang="ka-GE" sz="1200" dirty="0" smtClean="0">
                <a:latin typeface="Sylfaen" panose="010A0502050306030303" pitchFamily="18" charset="0"/>
              </a:rPr>
              <a:t>პროექტების </a:t>
            </a:r>
            <a:r>
              <a:rPr lang="ka-GE" sz="1200" dirty="0">
                <a:latin typeface="Sylfaen" panose="010A0502050306030303" pitchFamily="18" charset="0"/>
              </a:rPr>
              <a:t>დაგეგმვისა და </a:t>
            </a:r>
            <a:r>
              <a:rPr lang="ka-GE" sz="1200" dirty="0" smtClean="0">
                <a:latin typeface="Sylfaen" panose="010A0502050306030303" pitchFamily="18" charset="0"/>
              </a:rPr>
              <a:t>მართვის</a:t>
            </a:r>
            <a:r>
              <a:rPr lang="en-US" sz="1200" dirty="0" smtClean="0">
                <a:latin typeface="Sylfaen" panose="010A0502050306030303" pitchFamily="18" charset="0"/>
              </a:rPr>
              <a:t> </a:t>
            </a:r>
            <a:r>
              <a:rPr lang="ka-GE" sz="1200" dirty="0" smtClean="0">
                <a:latin typeface="Sylfaen" panose="010A0502050306030303" pitchFamily="18" charset="0"/>
              </a:rPr>
              <a:t>ჯგუფი </a:t>
            </a:r>
            <a:r>
              <a:rPr lang="ka-GE" sz="1200" dirty="0">
                <a:latin typeface="Sylfaen" panose="010A0502050306030303" pitchFamily="18" charset="0"/>
              </a:rPr>
              <a:t>დაინტერესდა სამუშაოს მაძიებელთა პროფესიული </a:t>
            </a:r>
            <a:r>
              <a:rPr lang="ka-GE" sz="1200" dirty="0" smtClean="0">
                <a:latin typeface="Sylfaen" panose="010A0502050306030303" pitchFamily="18" charset="0"/>
              </a:rPr>
              <a:t>მომზადება-გადამზადები</a:t>
            </a:r>
            <a:r>
              <a:rPr lang="en-US" sz="1200" dirty="0" smtClean="0">
                <a:latin typeface="Sylfaen" panose="010A0502050306030303" pitchFamily="18" charset="0"/>
              </a:rPr>
              <a:t> </a:t>
            </a:r>
            <a:r>
              <a:rPr lang="ka-GE" sz="1200" dirty="0" smtClean="0">
                <a:latin typeface="Sylfaen" panose="010A0502050306030303" pitchFamily="18" charset="0"/>
              </a:rPr>
              <a:t>და</a:t>
            </a:r>
            <a:r>
              <a:rPr lang="en-US" sz="1200" dirty="0" smtClean="0">
                <a:latin typeface="Sylfaen" panose="010A0502050306030303" pitchFamily="18" charset="0"/>
              </a:rPr>
              <a:t> </a:t>
            </a:r>
            <a:r>
              <a:rPr lang="ka-GE" sz="1200" dirty="0" smtClean="0">
                <a:latin typeface="Sylfaen" panose="010A0502050306030303" pitchFamily="18" charset="0"/>
              </a:rPr>
              <a:t>კვალიფიკაციის</a:t>
            </a:r>
            <a:r>
              <a:rPr lang="en-US" sz="1200" dirty="0">
                <a:latin typeface="Sylfaen" panose="010A0502050306030303" pitchFamily="18" charset="0"/>
              </a:rPr>
              <a:t> </a:t>
            </a:r>
            <a:r>
              <a:rPr lang="ka-GE" sz="1200" dirty="0" smtClean="0">
                <a:latin typeface="+mj-lt"/>
              </a:rPr>
              <a:t>ამაღლების </a:t>
            </a:r>
            <a:r>
              <a:rPr lang="ka-GE" sz="1200" dirty="0">
                <a:latin typeface="+mj-lt"/>
              </a:rPr>
              <a:t>სახელმწიფო პროგრამით, რომლის შესახებაც მოამზადა პრეზენტაცია.</a:t>
            </a:r>
            <a:endParaRPr lang="en-US" sz="1200" dirty="0">
              <a:latin typeface="+mj-lt"/>
            </a:endParaRPr>
          </a:p>
          <a:p>
            <a:pPr marL="228600" indent="0" algn="just">
              <a:lnSpc>
                <a:spcPct val="150000"/>
              </a:lnSpc>
              <a:buNone/>
            </a:pPr>
            <a:r>
              <a:rPr lang="ka-GE" sz="1200" dirty="0">
                <a:latin typeface="+mj-lt"/>
              </a:rPr>
              <a:t>ქვეყანაში მიმდინარე და მომავალში დაგეგმილი საგრანტო პროგრამების შესახებ რეგულარულად მიეწოდება ინფორმაცია იმ ვეტერანებს, რომლებიც დაინტერესებულნი არიან ამ სფეროთი.</a:t>
            </a:r>
            <a:endParaRPr lang="en-US" sz="1200" dirty="0">
              <a:latin typeface="+mj-lt"/>
            </a:endParaRPr>
          </a:p>
          <a:p>
            <a:pPr marL="0" indent="228600" algn="just">
              <a:lnSpc>
                <a:spcPct val="150000"/>
              </a:lnSpc>
              <a:buNone/>
            </a:pPr>
            <a:endParaRPr lang="en-US" sz="1200" b="1" dirty="0" smtClean="0">
              <a:latin typeface="+mj-lt"/>
            </a:endParaRPr>
          </a:p>
          <a:p>
            <a:pPr marL="0" indent="228600" algn="just">
              <a:lnSpc>
                <a:spcPct val="150000"/>
              </a:lnSpc>
              <a:buNone/>
            </a:pPr>
            <a:endParaRPr lang="en-US" sz="1200" b="1" dirty="0"/>
          </a:p>
          <a:p>
            <a:pPr marL="0" indent="228600" algn="just">
              <a:lnSpc>
                <a:spcPct val="150000"/>
              </a:lnSpc>
              <a:buNone/>
            </a:pPr>
            <a:endParaRPr lang="en-US" sz="1200" b="1" dirty="0" smtClean="0"/>
          </a:p>
          <a:p>
            <a:pPr marL="0" indent="228600" algn="just">
              <a:lnSpc>
                <a:spcPct val="150000"/>
              </a:lnSpc>
              <a:buNone/>
            </a:pPr>
            <a:endParaRPr lang="en-US" sz="1200" b="1" dirty="0"/>
          </a:p>
        </p:txBody>
      </p:sp>
      <p:sp>
        <p:nvSpPr>
          <p:cNvPr id="4" name="Номер слайда 6"/>
          <p:cNvSpPr txBox="1">
            <a:spLocks/>
          </p:cNvSpPr>
          <p:nvPr/>
        </p:nvSpPr>
        <p:spPr>
          <a:xfrm>
            <a:off x="8077200" y="6492957"/>
            <a:ext cx="1066800" cy="329184"/>
          </a:xfrm>
          <a:prstGeom prst="rect">
            <a:avLst/>
          </a:prstGeom>
        </p:spPr>
        <p:txBody>
          <a:bodyPr vert="horz" lIns="91440" tIns="45720" rIns="91440" bIns="45720" rtlCol="0" anchor="ctr"/>
          <a:lstStyle>
            <a:defPPr>
              <a:defRPr lang="en-US"/>
            </a:defPPr>
            <a:lvl1pPr marL="0" algn="l" defTabSz="914400" rtl="0" eaLnBrk="1" latinLnBrk="0" hangingPunct="1">
              <a:defRPr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ka-GE" sz="1200" b="0" dirty="0" smtClean="0">
                <a:solidFill>
                  <a:schemeClr val="tx1"/>
                </a:solidFill>
              </a:rPr>
              <a:t>30</a:t>
            </a:r>
            <a:endParaRPr lang="en-US" sz="1200" b="0" dirty="0">
              <a:solidFill>
                <a:schemeClr val="tx1"/>
              </a:solidFill>
            </a:endParaRPr>
          </a:p>
        </p:txBody>
      </p:sp>
    </p:spTree>
    <p:extLst>
      <p:ext uri="{BB962C8B-B14F-4D97-AF65-F5344CB8AC3E}">
        <p14:creationId xmlns:p14="http://schemas.microsoft.com/office/powerpoint/2010/main" val="203735168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364067"/>
            <a:ext cx="9144000" cy="6493933"/>
          </a:xfrm>
        </p:spPr>
        <p:txBody>
          <a:bodyPr>
            <a:normAutofit/>
          </a:bodyPr>
          <a:lstStyle/>
          <a:p>
            <a:pPr marL="0" indent="0" algn="ctr">
              <a:lnSpc>
                <a:spcPct val="170000"/>
              </a:lnSpc>
              <a:buNone/>
            </a:pPr>
            <a:endParaRPr lang="ka-GE" sz="1400" b="1" dirty="0" smtClean="0"/>
          </a:p>
          <a:p>
            <a:pPr marL="0" indent="0" algn="ctr">
              <a:lnSpc>
                <a:spcPct val="170000"/>
              </a:lnSpc>
              <a:buNone/>
            </a:pPr>
            <a:r>
              <a:rPr lang="ka-GE" sz="1400" b="1" dirty="0" smtClean="0"/>
              <a:t>რეგიონული </a:t>
            </a:r>
            <a:r>
              <a:rPr lang="ka-GE" sz="1400" b="1" dirty="0"/>
              <a:t>მართვის </a:t>
            </a:r>
            <a:r>
              <a:rPr lang="ka-GE" sz="1400" b="1" dirty="0" smtClean="0"/>
              <a:t>დეპარტამენტი</a:t>
            </a:r>
            <a:endParaRPr lang="ka-GE" sz="1400" dirty="0" smtClean="0"/>
          </a:p>
          <a:p>
            <a:pPr marL="0" indent="0" algn="just">
              <a:lnSpc>
                <a:spcPct val="170000"/>
              </a:lnSpc>
              <a:buNone/>
            </a:pPr>
            <a:r>
              <a:rPr lang="ka-GE" sz="1200" dirty="0" smtClean="0"/>
              <a:t>2015 </a:t>
            </a:r>
            <a:r>
              <a:rPr lang="ka-GE" sz="1200" dirty="0"/>
              <a:t>წლიდან ვეტერანების საქმეთა სახელმწიფო სამსახურმა ქ. თბილისის მერიის ხელშეწყობით დედაქალაქის 10 რაიონში და საქართველოს ყველა რეგიონში საკუთარი წამრმომადგენლობები შექმნა. სამსახურის წარმომადგენლები ვეტერანებს სოციალურ - ეკონომიკური და საყოფაცხოვრებო საკითხების გადაწყვეტაში ეხმარებიან</a:t>
            </a:r>
            <a:r>
              <a:rPr lang="ka-GE" sz="1200" dirty="0" smtClean="0"/>
              <a:t>.</a:t>
            </a:r>
            <a:endParaRPr lang="en-US" sz="1200" dirty="0" smtClean="0"/>
          </a:p>
          <a:p>
            <a:pPr marL="0" lvl="0" indent="0" algn="just">
              <a:lnSpc>
                <a:spcPct val="170000"/>
              </a:lnSpc>
              <a:buNone/>
            </a:pPr>
            <a:endParaRPr lang="en-US" sz="1200" b="1" dirty="0" smtClean="0"/>
          </a:p>
          <a:p>
            <a:pPr marL="0" lvl="0" indent="0" algn="just">
              <a:lnSpc>
                <a:spcPct val="170000"/>
              </a:lnSpc>
              <a:buNone/>
            </a:pPr>
            <a:r>
              <a:rPr lang="ka-GE" sz="1200" b="1" dirty="0" smtClean="0"/>
              <a:t>რეგიონული </a:t>
            </a:r>
            <a:r>
              <a:rPr lang="ka-GE" sz="1200" b="1" dirty="0"/>
              <a:t>მართვის დეპარტამენტის </a:t>
            </a:r>
            <a:r>
              <a:rPr lang="ka-GE" sz="1200" dirty="0"/>
              <a:t>რაიონული და  რეგიონული წარმომადგენლების მიერ </a:t>
            </a:r>
            <a:r>
              <a:rPr lang="ka-GE" sz="1200" dirty="0" smtClean="0"/>
              <a:t>20</a:t>
            </a:r>
            <a:r>
              <a:rPr lang="en-US" sz="1200" dirty="0" smtClean="0"/>
              <a:t>20</a:t>
            </a:r>
            <a:r>
              <a:rPr lang="ka-GE" sz="1200" dirty="0" smtClean="0"/>
              <a:t>  </a:t>
            </a:r>
            <a:r>
              <a:rPr lang="ka-GE" sz="1200" dirty="0" smtClean="0"/>
              <a:t>წელს კონსულტაცია </a:t>
            </a:r>
            <a:r>
              <a:rPr lang="ka-GE" sz="1200" dirty="0"/>
              <a:t>გაეწია - </a:t>
            </a:r>
            <a:r>
              <a:rPr lang="en-US" sz="1200" b="1" dirty="0" smtClean="0"/>
              <a:t>20</a:t>
            </a:r>
            <a:r>
              <a:rPr lang="ka-GE" sz="1200" b="1" dirty="0" smtClean="0"/>
              <a:t> </a:t>
            </a:r>
            <a:r>
              <a:rPr lang="en-US" sz="1200" b="1" dirty="0" smtClean="0"/>
              <a:t>665</a:t>
            </a:r>
            <a:r>
              <a:rPr lang="en-US" sz="1200" b="1" dirty="0"/>
              <a:t> </a:t>
            </a:r>
            <a:r>
              <a:rPr lang="ka-GE" sz="1200" b="1" dirty="0" smtClean="0"/>
              <a:t>  </a:t>
            </a:r>
            <a:r>
              <a:rPr lang="ka-GE" sz="1200" dirty="0" smtClean="0"/>
              <a:t>ვეტერანსა და მათი ოჯახის წევრს.</a:t>
            </a:r>
            <a:endParaRPr lang="ka-GE" sz="1200" dirty="0" smtClean="0"/>
          </a:p>
          <a:p>
            <a:pPr marL="0" lvl="0" indent="0" algn="just">
              <a:lnSpc>
                <a:spcPct val="170000"/>
              </a:lnSpc>
              <a:buNone/>
            </a:pPr>
            <a:endParaRPr lang="ka-GE" sz="1200" dirty="0"/>
          </a:p>
          <a:p>
            <a:pPr marL="0" lvl="0" indent="0" algn="just">
              <a:lnSpc>
                <a:spcPct val="170000"/>
              </a:lnSpc>
              <a:buNone/>
            </a:pPr>
            <a:endParaRPr lang="ka-GE" sz="1200" dirty="0" smtClean="0"/>
          </a:p>
          <a:p>
            <a:pPr lvl="0">
              <a:lnSpc>
                <a:spcPct val="150000"/>
              </a:lnSpc>
            </a:pPr>
            <a:r>
              <a:rPr lang="ka-GE" sz="1200" dirty="0"/>
              <a:t>სამსახურის დირექტორის ბრძანებით, რეგიონული მართვის დეპარტამენტს დაევალა საქართველოს მასშტაბით სოციალურად შეჭირვებული ვეტერანებისთვის სასურსათო სასაჩუქრე პაკეტის გადაცემა. </a:t>
            </a:r>
            <a:endParaRPr lang="en-US" sz="1200" dirty="0"/>
          </a:p>
          <a:p>
            <a:pPr lvl="0">
              <a:lnSpc>
                <a:spcPct val="150000"/>
              </a:lnSpc>
            </a:pPr>
            <a:r>
              <a:rPr lang="ka-GE" sz="1200" dirty="0"/>
              <a:t>სამსახურის მიერ სულ გაიცა - 2 200 სასურსათო სასაჩუქრე პაკეტი.</a:t>
            </a:r>
            <a:endParaRPr lang="en-US" sz="1200" dirty="0"/>
          </a:p>
          <a:p>
            <a:pPr algn="just">
              <a:lnSpc>
                <a:spcPct val="170000"/>
              </a:lnSpc>
            </a:pPr>
            <a:r>
              <a:rPr lang="ka-GE" sz="1200" dirty="0"/>
              <a:t>გაიხსნა ვეტერანის სახელობის </a:t>
            </a:r>
            <a:r>
              <a:rPr lang="ka-GE" sz="1200" dirty="0" smtClean="0"/>
              <a:t>:</a:t>
            </a:r>
          </a:p>
          <a:p>
            <a:pPr algn="just">
              <a:lnSpc>
                <a:spcPct val="170000"/>
              </a:lnSpc>
            </a:pPr>
            <a:r>
              <a:rPr lang="ka-GE" sz="1200" b="1" dirty="0" smtClean="0"/>
              <a:t>3</a:t>
            </a:r>
            <a:r>
              <a:rPr lang="ka-GE" sz="1200" b="1" dirty="0"/>
              <a:t> </a:t>
            </a:r>
            <a:r>
              <a:rPr lang="ka-GE" sz="1200" b="1" dirty="0" smtClean="0"/>
              <a:t>- </a:t>
            </a:r>
            <a:r>
              <a:rPr lang="ka-GE" sz="1200" dirty="0" smtClean="0"/>
              <a:t>მემორიალური </a:t>
            </a:r>
            <a:r>
              <a:rPr lang="ka-GE" sz="1200" dirty="0"/>
              <a:t>დაფა</a:t>
            </a:r>
            <a:r>
              <a:rPr lang="ka-GE" sz="1200" dirty="0" smtClean="0"/>
              <a:t>,;</a:t>
            </a:r>
          </a:p>
          <a:p>
            <a:pPr algn="just">
              <a:lnSpc>
                <a:spcPct val="170000"/>
              </a:lnSpc>
            </a:pPr>
            <a:r>
              <a:rPr lang="ka-GE" sz="1200" b="1" dirty="0" smtClean="0"/>
              <a:t>1</a:t>
            </a:r>
            <a:r>
              <a:rPr lang="ka-GE" sz="1200" b="1" dirty="0"/>
              <a:t> </a:t>
            </a:r>
            <a:r>
              <a:rPr lang="ka-GE" sz="1200" b="1" dirty="0" smtClean="0"/>
              <a:t>- </a:t>
            </a:r>
            <a:r>
              <a:rPr lang="ka-GE" sz="1200" dirty="0" smtClean="0"/>
              <a:t>სკვერი ;</a:t>
            </a:r>
          </a:p>
          <a:p>
            <a:pPr algn="just">
              <a:lnSpc>
                <a:spcPct val="170000"/>
              </a:lnSpc>
            </a:pPr>
            <a:r>
              <a:rPr lang="ka-GE" sz="1200" b="1" dirty="0" smtClean="0"/>
              <a:t>3 -</a:t>
            </a:r>
            <a:r>
              <a:rPr lang="ka-GE" sz="1200" b="1" dirty="0"/>
              <a:t> </a:t>
            </a:r>
            <a:r>
              <a:rPr lang="ka-GE" sz="1200" dirty="0"/>
              <a:t>ქუჩა.</a:t>
            </a:r>
            <a:endParaRPr lang="ka-GE" sz="1200" dirty="0"/>
          </a:p>
        </p:txBody>
      </p:sp>
      <p:sp>
        <p:nvSpPr>
          <p:cNvPr id="4" name="Номер слайда 6"/>
          <p:cNvSpPr txBox="1">
            <a:spLocks/>
          </p:cNvSpPr>
          <p:nvPr/>
        </p:nvSpPr>
        <p:spPr>
          <a:xfrm>
            <a:off x="8077200" y="6492957"/>
            <a:ext cx="1066800" cy="329184"/>
          </a:xfrm>
          <a:prstGeom prst="rect">
            <a:avLst/>
          </a:prstGeom>
        </p:spPr>
        <p:txBody>
          <a:bodyPr vert="horz" lIns="91440" tIns="45720" rIns="91440" bIns="45720" rtlCol="0" anchor="ctr"/>
          <a:lstStyle>
            <a:defPPr>
              <a:defRPr lang="en-US"/>
            </a:defPPr>
            <a:lvl1pPr marL="0" algn="l" defTabSz="914400" rtl="0" eaLnBrk="1" latinLnBrk="0" hangingPunct="1">
              <a:defRPr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ka-GE" sz="1200" b="0" dirty="0" smtClean="0">
                <a:solidFill>
                  <a:schemeClr val="tx1"/>
                </a:solidFill>
              </a:rPr>
              <a:t>31</a:t>
            </a:r>
            <a:endParaRPr lang="en-US" sz="1200" b="0" dirty="0">
              <a:solidFill>
                <a:schemeClr val="tx1"/>
              </a:solidFill>
            </a:endParaRPr>
          </a:p>
        </p:txBody>
      </p:sp>
    </p:spTree>
    <p:extLst>
      <p:ext uri="{BB962C8B-B14F-4D97-AF65-F5344CB8AC3E}">
        <p14:creationId xmlns:p14="http://schemas.microsoft.com/office/powerpoint/2010/main" val="151983449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135467" y="533400"/>
            <a:ext cx="8940799" cy="990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lang="ka-GE" sz="1400" dirty="0"/>
              <a:t>რეგიონული მართვის დეპარტამენტის , რაიონული და რეგიონული წარმოამადგენლების და მუნიციპალიტატების კოორდინირებული მუშაობის შედეგად მიღებული მონაცემები</a:t>
            </a:r>
            <a:endParaRPr lang="en-US" sz="1400" dirty="0"/>
          </a:p>
        </p:txBody>
      </p:sp>
      <p:graphicFrame>
        <p:nvGraphicFramePr>
          <p:cNvPr id="6" name="Объект 3"/>
          <p:cNvGraphicFramePr>
            <a:graphicFrameLocks/>
          </p:cNvGraphicFramePr>
          <p:nvPr>
            <p:extLst>
              <p:ext uri="{D42A27DB-BD31-4B8C-83A1-F6EECF244321}">
                <p14:modId xmlns:p14="http://schemas.microsoft.com/office/powerpoint/2010/main" val="2109866910"/>
              </p:ext>
            </p:extLst>
          </p:nvPr>
        </p:nvGraphicFramePr>
        <p:xfrm>
          <a:off x="76200" y="1744132"/>
          <a:ext cx="4385733" cy="4745829"/>
        </p:xfrm>
        <a:graphic>
          <a:graphicData uri="http://schemas.openxmlformats.org/drawingml/2006/table">
            <a:tbl>
              <a:tblPr firstRow="1" firstCol="1" bandRow="1">
                <a:tableStyleId>{5C22544A-7EE6-4342-B048-85BDC9FD1C3A}</a:tableStyleId>
              </a:tblPr>
              <a:tblGrid>
                <a:gridCol w="332701">
                  <a:extLst>
                    <a:ext uri="{9D8B030D-6E8A-4147-A177-3AD203B41FA5}">
                      <a16:colId xmlns:a16="http://schemas.microsoft.com/office/drawing/2014/main" xmlns="" val="20000"/>
                    </a:ext>
                  </a:extLst>
                </a:gridCol>
                <a:gridCol w="3121699">
                  <a:extLst>
                    <a:ext uri="{9D8B030D-6E8A-4147-A177-3AD203B41FA5}">
                      <a16:colId xmlns:a16="http://schemas.microsoft.com/office/drawing/2014/main" xmlns="" val="20001"/>
                    </a:ext>
                  </a:extLst>
                </a:gridCol>
                <a:gridCol w="931333">
                  <a:extLst>
                    <a:ext uri="{9D8B030D-6E8A-4147-A177-3AD203B41FA5}">
                      <a16:colId xmlns:a16="http://schemas.microsoft.com/office/drawing/2014/main" xmlns="" val="20002"/>
                    </a:ext>
                  </a:extLst>
                </a:gridCol>
              </a:tblGrid>
              <a:tr h="455237">
                <a:tc>
                  <a:txBody>
                    <a:bodyPr/>
                    <a:lstStyle/>
                    <a:p>
                      <a:pPr marL="0" marR="0" algn="ctr">
                        <a:lnSpc>
                          <a:spcPct val="115000"/>
                        </a:lnSpc>
                        <a:spcBef>
                          <a:spcPts val="0"/>
                        </a:spcBef>
                        <a:spcAft>
                          <a:spcPts val="0"/>
                        </a:spcAft>
                        <a:tabLst>
                          <a:tab pos="3581400" algn="l"/>
                        </a:tabLst>
                      </a:pPr>
                      <a:r>
                        <a:rPr lang="ru-RU" sz="1100" dirty="0">
                          <a:effectLst/>
                        </a:rPr>
                        <a:t>№</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tabLst>
                          <a:tab pos="3581400" algn="l"/>
                        </a:tabLst>
                      </a:pPr>
                      <a:r>
                        <a:rPr lang="ka-GE" sz="1200" dirty="0">
                          <a:effectLst/>
                        </a:rPr>
                        <a:t>დასახელება</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l">
                        <a:lnSpc>
                          <a:spcPct val="115000"/>
                        </a:lnSpc>
                        <a:spcBef>
                          <a:spcPts val="0"/>
                        </a:spcBef>
                        <a:spcAft>
                          <a:spcPts val="0"/>
                        </a:spcAft>
                        <a:tabLst>
                          <a:tab pos="3581400" algn="l"/>
                        </a:tabLst>
                      </a:pPr>
                      <a:r>
                        <a:rPr lang="ka-GE" sz="1100" dirty="0">
                          <a:effectLst/>
                        </a:rPr>
                        <a:t>რაოდენობა</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0000"/>
                  </a:ext>
                </a:extLst>
              </a:tr>
              <a:tr h="372494">
                <a:tc>
                  <a:txBody>
                    <a:bodyPr/>
                    <a:lstStyle/>
                    <a:p>
                      <a:pPr marL="0" marR="0" algn="ctr">
                        <a:lnSpc>
                          <a:spcPct val="115000"/>
                        </a:lnSpc>
                        <a:spcBef>
                          <a:spcPts val="0"/>
                        </a:spcBef>
                        <a:spcAft>
                          <a:spcPts val="0"/>
                        </a:spcAft>
                        <a:tabLst>
                          <a:tab pos="3581400" algn="l"/>
                        </a:tabLst>
                      </a:pPr>
                      <a:r>
                        <a:rPr lang="ka-GE" sz="1100" dirty="0">
                          <a:effectLst/>
                        </a:rPr>
                        <a:t>1</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l">
                        <a:lnSpc>
                          <a:spcPct val="115000"/>
                        </a:lnSpc>
                        <a:spcBef>
                          <a:spcPts val="0"/>
                        </a:spcBef>
                        <a:spcAft>
                          <a:spcPts val="0"/>
                        </a:spcAft>
                        <a:tabLst>
                          <a:tab pos="3581400" algn="l"/>
                        </a:tabLst>
                      </a:pPr>
                      <a:r>
                        <a:rPr lang="ka-GE" sz="1200" dirty="0">
                          <a:effectLst/>
                          <a:latin typeface="+mn-lt"/>
                        </a:rPr>
                        <a:t>ვეტერანის ანკეტა-განაცხადი</a:t>
                      </a:r>
                      <a:endParaRPr lang="en-US" sz="1200" dirty="0">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tabLst>
                          <a:tab pos="3581400" algn="l"/>
                        </a:tabLst>
                      </a:pPr>
                      <a:r>
                        <a:rPr lang="en-US" sz="1200" b="0" i="0" kern="1200" dirty="0" smtClean="0">
                          <a:solidFill>
                            <a:schemeClr val="dk1"/>
                          </a:solidFill>
                          <a:effectLst/>
                          <a:latin typeface="+mn-lt"/>
                          <a:ea typeface="+mn-ea"/>
                          <a:cs typeface="+mn-cs"/>
                        </a:rPr>
                        <a:t>4</a:t>
                      </a:r>
                      <a:r>
                        <a:rPr lang="ka-GE" sz="1200" b="0" i="0" kern="1200" dirty="0" smtClean="0">
                          <a:solidFill>
                            <a:schemeClr val="dk1"/>
                          </a:solidFill>
                          <a:effectLst/>
                          <a:latin typeface="+mn-lt"/>
                          <a:ea typeface="+mn-ea"/>
                          <a:cs typeface="+mn-cs"/>
                        </a:rPr>
                        <a:t> </a:t>
                      </a:r>
                      <a:r>
                        <a:rPr lang="en-US" sz="1200" b="0" i="0" kern="1200" dirty="0" smtClean="0">
                          <a:solidFill>
                            <a:schemeClr val="dk1"/>
                          </a:solidFill>
                          <a:effectLst/>
                          <a:latin typeface="+mn-lt"/>
                          <a:ea typeface="+mn-ea"/>
                          <a:cs typeface="+mn-cs"/>
                        </a:rPr>
                        <a:t>818</a:t>
                      </a:r>
                      <a:endParaRPr lang="en-US" sz="1200" b="0" dirty="0">
                        <a:effectLst/>
                        <a:latin typeface="+mn-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0001"/>
                  </a:ext>
                </a:extLst>
              </a:tr>
              <a:tr h="474481">
                <a:tc>
                  <a:txBody>
                    <a:bodyPr/>
                    <a:lstStyle/>
                    <a:p>
                      <a:pPr marL="0" marR="0" algn="ctr">
                        <a:lnSpc>
                          <a:spcPct val="115000"/>
                        </a:lnSpc>
                        <a:spcBef>
                          <a:spcPts val="0"/>
                        </a:spcBef>
                        <a:spcAft>
                          <a:spcPts val="0"/>
                        </a:spcAft>
                        <a:tabLst>
                          <a:tab pos="3581400" algn="l"/>
                        </a:tabLst>
                      </a:pPr>
                      <a:r>
                        <a:rPr lang="ka-GE" sz="1100" dirty="0">
                          <a:effectLst/>
                        </a:rPr>
                        <a:t>2</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l">
                        <a:lnSpc>
                          <a:spcPct val="115000"/>
                        </a:lnSpc>
                        <a:spcBef>
                          <a:spcPts val="0"/>
                        </a:spcBef>
                        <a:spcAft>
                          <a:spcPts val="0"/>
                        </a:spcAft>
                        <a:tabLst>
                          <a:tab pos="3581400" algn="l"/>
                        </a:tabLst>
                      </a:pPr>
                      <a:r>
                        <a:rPr lang="ka-GE" sz="1200" dirty="0" smtClean="0"/>
                        <a:t>მონაცემთა ბაზის განახლების მიზნით</a:t>
                      </a:r>
                      <a:endParaRPr lang="en-US" sz="1200" dirty="0">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defTabSz="914400" rtl="0" eaLnBrk="1" latinLnBrk="0" hangingPunct="1">
                        <a:lnSpc>
                          <a:spcPct val="115000"/>
                        </a:lnSpc>
                        <a:spcBef>
                          <a:spcPts val="0"/>
                        </a:spcBef>
                        <a:spcAft>
                          <a:spcPts val="0"/>
                        </a:spcAft>
                        <a:tabLst>
                          <a:tab pos="3581400" algn="l"/>
                        </a:tabLst>
                      </a:pPr>
                      <a:r>
                        <a:rPr lang="en-US" sz="1200" b="0" i="0" kern="1200" dirty="0" smtClean="0">
                          <a:solidFill>
                            <a:schemeClr val="dk1"/>
                          </a:solidFill>
                          <a:effectLst/>
                          <a:latin typeface="+mn-lt"/>
                          <a:ea typeface="+mn-ea"/>
                          <a:cs typeface="+mn-cs"/>
                        </a:rPr>
                        <a:t>3</a:t>
                      </a:r>
                      <a:r>
                        <a:rPr lang="ka-GE" sz="1200" b="0" i="0" kern="1200" dirty="0" smtClean="0">
                          <a:solidFill>
                            <a:schemeClr val="dk1"/>
                          </a:solidFill>
                          <a:effectLst/>
                          <a:latin typeface="+mn-lt"/>
                          <a:ea typeface="+mn-ea"/>
                          <a:cs typeface="+mn-cs"/>
                        </a:rPr>
                        <a:t> </a:t>
                      </a:r>
                      <a:r>
                        <a:rPr lang="en-US" sz="1200" b="0" i="0" kern="1200" dirty="0" smtClean="0">
                          <a:solidFill>
                            <a:schemeClr val="dk1"/>
                          </a:solidFill>
                          <a:effectLst/>
                          <a:latin typeface="+mn-lt"/>
                          <a:ea typeface="+mn-ea"/>
                          <a:cs typeface="+mn-cs"/>
                        </a:rPr>
                        <a:t>055</a:t>
                      </a:r>
                      <a:endParaRPr lang="en-US" sz="1200" b="0" kern="1200" dirty="0">
                        <a:solidFill>
                          <a:schemeClr val="dk1"/>
                        </a:solidFill>
                        <a:effectLst/>
                        <a:latin typeface="+mn-lt"/>
                        <a:ea typeface="+mn-ea"/>
                        <a:cs typeface="+mn-cs"/>
                      </a:endParaRPr>
                    </a:p>
                  </a:txBody>
                  <a:tcPr marL="68580" marR="68580" marT="0" marB="0" anchor="ctr"/>
                </a:tc>
                <a:extLst>
                  <a:ext uri="{0D108BD9-81ED-4DB2-BD59-A6C34878D82A}">
                    <a16:rowId xmlns:a16="http://schemas.microsoft.com/office/drawing/2014/main" xmlns="" val="10002"/>
                  </a:ext>
                </a:extLst>
              </a:tr>
              <a:tr h="509292">
                <a:tc>
                  <a:txBody>
                    <a:bodyPr/>
                    <a:lstStyle/>
                    <a:p>
                      <a:pPr marL="0" marR="0" algn="ctr">
                        <a:lnSpc>
                          <a:spcPct val="115000"/>
                        </a:lnSpc>
                        <a:spcBef>
                          <a:spcPts val="0"/>
                        </a:spcBef>
                        <a:spcAft>
                          <a:spcPts val="0"/>
                        </a:spcAft>
                        <a:tabLst>
                          <a:tab pos="3581400" algn="l"/>
                        </a:tabLst>
                      </a:pPr>
                      <a:r>
                        <a:rPr lang="ka-GE" sz="1100" dirty="0">
                          <a:effectLst/>
                        </a:rPr>
                        <a:t>3</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l">
                        <a:lnSpc>
                          <a:spcPct val="115000"/>
                        </a:lnSpc>
                        <a:spcBef>
                          <a:spcPts val="0"/>
                        </a:spcBef>
                        <a:spcAft>
                          <a:spcPts val="0"/>
                        </a:spcAft>
                        <a:tabLst>
                          <a:tab pos="3581400" algn="l"/>
                        </a:tabLst>
                      </a:pPr>
                      <a:r>
                        <a:rPr lang="ka-GE" sz="1200" dirty="0" smtClean="0">
                          <a:effectLst/>
                          <a:latin typeface="+mn-lt"/>
                          <a:ea typeface="+mn-ea"/>
                          <a:cs typeface="+mn-cs"/>
                        </a:rPr>
                        <a:t>ვეტერანის</a:t>
                      </a:r>
                      <a:r>
                        <a:rPr lang="ka-GE" sz="1200" baseline="0" dirty="0" smtClean="0">
                          <a:effectLst/>
                          <a:latin typeface="+mn-lt"/>
                          <a:ea typeface="+mn-ea"/>
                          <a:cs typeface="+mn-cs"/>
                        </a:rPr>
                        <a:t> მოწმობის გაცემა</a:t>
                      </a:r>
                      <a:endParaRPr lang="en-US" sz="1200" dirty="0">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defTabSz="914400" rtl="0" eaLnBrk="1" latinLnBrk="0" hangingPunct="1">
                        <a:lnSpc>
                          <a:spcPct val="115000"/>
                        </a:lnSpc>
                        <a:spcBef>
                          <a:spcPts val="0"/>
                        </a:spcBef>
                        <a:spcAft>
                          <a:spcPts val="0"/>
                        </a:spcAft>
                        <a:tabLst>
                          <a:tab pos="3581400" algn="l"/>
                        </a:tabLst>
                      </a:pPr>
                      <a:r>
                        <a:rPr lang="en-US" sz="1200" b="0" i="0" kern="1200" dirty="0" smtClean="0">
                          <a:solidFill>
                            <a:schemeClr val="dk1"/>
                          </a:solidFill>
                          <a:effectLst/>
                          <a:latin typeface="+mn-lt"/>
                          <a:ea typeface="+mn-ea"/>
                          <a:cs typeface="+mn-cs"/>
                        </a:rPr>
                        <a:t>2</a:t>
                      </a:r>
                      <a:r>
                        <a:rPr lang="ka-GE" sz="1200" b="0" i="0" kern="1200" dirty="0" smtClean="0">
                          <a:solidFill>
                            <a:schemeClr val="dk1"/>
                          </a:solidFill>
                          <a:effectLst/>
                          <a:latin typeface="+mn-lt"/>
                          <a:ea typeface="+mn-ea"/>
                          <a:cs typeface="+mn-cs"/>
                        </a:rPr>
                        <a:t> </a:t>
                      </a:r>
                      <a:r>
                        <a:rPr lang="en-US" sz="1200" b="0" i="0" kern="1200" dirty="0" smtClean="0">
                          <a:solidFill>
                            <a:schemeClr val="dk1"/>
                          </a:solidFill>
                          <a:effectLst/>
                          <a:latin typeface="+mn-lt"/>
                          <a:ea typeface="+mn-ea"/>
                          <a:cs typeface="+mn-cs"/>
                        </a:rPr>
                        <a:t>681</a:t>
                      </a:r>
                      <a:endParaRPr lang="en-US" sz="1200" b="0" kern="1200" dirty="0">
                        <a:solidFill>
                          <a:schemeClr val="dk1"/>
                        </a:solidFill>
                        <a:effectLst/>
                        <a:latin typeface="+mn-lt"/>
                        <a:ea typeface="+mn-ea"/>
                        <a:cs typeface="+mn-cs"/>
                      </a:endParaRPr>
                    </a:p>
                  </a:txBody>
                  <a:tcPr marL="68580" marR="68580" marT="0" marB="0" anchor="ctr"/>
                </a:tc>
                <a:extLst>
                  <a:ext uri="{0D108BD9-81ED-4DB2-BD59-A6C34878D82A}">
                    <a16:rowId xmlns:a16="http://schemas.microsoft.com/office/drawing/2014/main" xmlns="" val="10003"/>
                  </a:ext>
                </a:extLst>
              </a:tr>
              <a:tr h="620529">
                <a:tc>
                  <a:txBody>
                    <a:bodyPr/>
                    <a:lstStyle/>
                    <a:p>
                      <a:pPr marL="0" marR="0" algn="ctr">
                        <a:lnSpc>
                          <a:spcPct val="115000"/>
                        </a:lnSpc>
                        <a:spcBef>
                          <a:spcPts val="0"/>
                        </a:spcBef>
                        <a:spcAft>
                          <a:spcPts val="0"/>
                        </a:spcAft>
                        <a:tabLst>
                          <a:tab pos="3581400" algn="l"/>
                        </a:tabLst>
                      </a:pPr>
                      <a:r>
                        <a:rPr lang="ka-GE" sz="1100" dirty="0">
                          <a:effectLst/>
                        </a:rPr>
                        <a:t>4</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l">
                        <a:lnSpc>
                          <a:spcPct val="115000"/>
                        </a:lnSpc>
                        <a:spcBef>
                          <a:spcPts val="0"/>
                        </a:spcBef>
                        <a:spcAft>
                          <a:spcPts val="0"/>
                        </a:spcAft>
                        <a:tabLst>
                          <a:tab pos="3581400" algn="l"/>
                        </a:tabLst>
                      </a:pPr>
                      <a:r>
                        <a:rPr lang="ka-GE" sz="1200" dirty="0">
                          <a:effectLst/>
                          <a:latin typeface="+mn-lt"/>
                        </a:rPr>
                        <a:t>გარდაცვლილი </a:t>
                      </a:r>
                      <a:r>
                        <a:rPr lang="ka-GE" sz="1200" dirty="0" smtClean="0">
                          <a:effectLst/>
                          <a:latin typeface="+mn-lt"/>
                        </a:rPr>
                        <a:t>ვეტერანის ოჯახისთვის სარიტუალო ერთჯერადი მატერ. დახმარება</a:t>
                      </a:r>
                      <a:endParaRPr lang="en-US" sz="1200" dirty="0">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defTabSz="914400" rtl="0" eaLnBrk="1" latinLnBrk="0" hangingPunct="1">
                        <a:lnSpc>
                          <a:spcPct val="115000"/>
                        </a:lnSpc>
                        <a:spcBef>
                          <a:spcPts val="0"/>
                        </a:spcBef>
                        <a:spcAft>
                          <a:spcPts val="0"/>
                        </a:spcAft>
                        <a:tabLst>
                          <a:tab pos="3581400" algn="l"/>
                        </a:tabLst>
                      </a:pPr>
                      <a:r>
                        <a:rPr lang="en-US" sz="1200" b="0" i="0" kern="1200" dirty="0" smtClean="0">
                          <a:solidFill>
                            <a:schemeClr val="dk1"/>
                          </a:solidFill>
                          <a:effectLst/>
                          <a:latin typeface="+mn-lt"/>
                          <a:ea typeface="+mn-ea"/>
                          <a:cs typeface="+mn-cs"/>
                        </a:rPr>
                        <a:t>473 </a:t>
                      </a:r>
                      <a:endParaRPr lang="en-US" sz="1200" b="0" kern="1200" dirty="0">
                        <a:solidFill>
                          <a:schemeClr val="dk1"/>
                        </a:solidFill>
                        <a:effectLst/>
                        <a:latin typeface="+mn-lt"/>
                        <a:ea typeface="+mn-ea"/>
                        <a:cs typeface="+mn-cs"/>
                      </a:endParaRPr>
                    </a:p>
                  </a:txBody>
                  <a:tcPr marL="68580" marR="68580" marT="0" marB="0" anchor="ctr"/>
                </a:tc>
                <a:extLst>
                  <a:ext uri="{0D108BD9-81ED-4DB2-BD59-A6C34878D82A}">
                    <a16:rowId xmlns:a16="http://schemas.microsoft.com/office/drawing/2014/main" xmlns="" val="10004"/>
                  </a:ext>
                </a:extLst>
              </a:tr>
              <a:tr h="372494">
                <a:tc>
                  <a:txBody>
                    <a:bodyPr/>
                    <a:lstStyle/>
                    <a:p>
                      <a:pPr marL="0" marR="0" algn="ctr">
                        <a:lnSpc>
                          <a:spcPct val="115000"/>
                        </a:lnSpc>
                        <a:spcBef>
                          <a:spcPts val="0"/>
                        </a:spcBef>
                        <a:spcAft>
                          <a:spcPts val="0"/>
                        </a:spcAft>
                        <a:tabLst>
                          <a:tab pos="3581400" algn="l"/>
                        </a:tabLst>
                      </a:pPr>
                      <a:r>
                        <a:rPr lang="ka-GE" sz="1100" dirty="0">
                          <a:effectLst/>
                        </a:rPr>
                        <a:t>5</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l">
                        <a:lnSpc>
                          <a:spcPct val="115000"/>
                        </a:lnSpc>
                        <a:spcBef>
                          <a:spcPts val="0"/>
                        </a:spcBef>
                        <a:spcAft>
                          <a:spcPts val="0"/>
                        </a:spcAft>
                        <a:tabLst>
                          <a:tab pos="3581400" algn="l"/>
                        </a:tabLst>
                      </a:pPr>
                      <a:r>
                        <a:rPr lang="ka-GE" sz="1200" dirty="0" smtClean="0">
                          <a:effectLst/>
                          <a:latin typeface="+mn-lt"/>
                        </a:rPr>
                        <a:t>ღონისძიებები</a:t>
                      </a:r>
                      <a:r>
                        <a:rPr lang="ka-GE" sz="1200" baseline="0" dirty="0" smtClean="0">
                          <a:effectLst/>
                          <a:latin typeface="+mn-lt"/>
                        </a:rPr>
                        <a:t> </a:t>
                      </a:r>
                      <a:endParaRPr lang="en-US" sz="1200" dirty="0">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defTabSz="914400" rtl="0" eaLnBrk="1" latinLnBrk="0" hangingPunct="1">
                        <a:lnSpc>
                          <a:spcPct val="115000"/>
                        </a:lnSpc>
                        <a:spcBef>
                          <a:spcPts val="0"/>
                        </a:spcBef>
                        <a:spcAft>
                          <a:spcPts val="0"/>
                        </a:spcAft>
                        <a:tabLst>
                          <a:tab pos="3581400" algn="l"/>
                        </a:tabLst>
                      </a:pPr>
                      <a:r>
                        <a:rPr lang="ka-GE" sz="1200" b="0" kern="1200" dirty="0" smtClean="0">
                          <a:solidFill>
                            <a:schemeClr val="dk1"/>
                          </a:solidFill>
                          <a:effectLst/>
                          <a:latin typeface="+mn-lt"/>
                          <a:ea typeface="+mn-ea"/>
                          <a:cs typeface="+mn-cs"/>
                        </a:rPr>
                        <a:t>40</a:t>
                      </a:r>
                      <a:endParaRPr lang="en-US" sz="1200" b="0" kern="1200" dirty="0">
                        <a:solidFill>
                          <a:schemeClr val="dk1"/>
                        </a:solidFill>
                        <a:effectLst/>
                        <a:latin typeface="+mn-lt"/>
                        <a:ea typeface="+mn-ea"/>
                        <a:cs typeface="+mn-cs"/>
                      </a:endParaRPr>
                    </a:p>
                  </a:txBody>
                  <a:tcPr marL="68580" marR="68580" marT="0" marB="0" anchor="ctr"/>
                </a:tc>
                <a:extLst>
                  <a:ext uri="{0D108BD9-81ED-4DB2-BD59-A6C34878D82A}">
                    <a16:rowId xmlns:a16="http://schemas.microsoft.com/office/drawing/2014/main" xmlns="" val="10005"/>
                  </a:ext>
                </a:extLst>
              </a:tr>
              <a:tr h="372494">
                <a:tc>
                  <a:txBody>
                    <a:bodyPr/>
                    <a:lstStyle/>
                    <a:p>
                      <a:pPr marL="0" marR="0" algn="ctr">
                        <a:lnSpc>
                          <a:spcPct val="115000"/>
                        </a:lnSpc>
                        <a:spcBef>
                          <a:spcPts val="0"/>
                        </a:spcBef>
                        <a:spcAft>
                          <a:spcPts val="0"/>
                        </a:spcAft>
                        <a:tabLst>
                          <a:tab pos="3581400" algn="l"/>
                        </a:tabLst>
                      </a:pPr>
                      <a:r>
                        <a:rPr lang="ka-GE" sz="1100" dirty="0">
                          <a:effectLst/>
                        </a:rPr>
                        <a:t>6</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l">
                        <a:lnSpc>
                          <a:spcPct val="115000"/>
                        </a:lnSpc>
                        <a:spcBef>
                          <a:spcPts val="0"/>
                        </a:spcBef>
                        <a:spcAft>
                          <a:spcPts val="0"/>
                        </a:spcAft>
                        <a:tabLst>
                          <a:tab pos="3581400" algn="l"/>
                        </a:tabLst>
                      </a:pPr>
                      <a:r>
                        <a:rPr lang="ka-GE" sz="1200" dirty="0">
                          <a:effectLst/>
                          <a:latin typeface="+mn-lt"/>
                        </a:rPr>
                        <a:t>სპორტული ღონისძიება</a:t>
                      </a:r>
                      <a:endParaRPr lang="en-US" sz="1200" dirty="0">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defTabSz="914400" rtl="0" eaLnBrk="1" latinLnBrk="0" hangingPunct="1">
                        <a:lnSpc>
                          <a:spcPct val="115000"/>
                        </a:lnSpc>
                        <a:spcBef>
                          <a:spcPts val="0"/>
                        </a:spcBef>
                        <a:spcAft>
                          <a:spcPts val="0"/>
                        </a:spcAft>
                        <a:tabLst>
                          <a:tab pos="3581400" algn="l"/>
                        </a:tabLst>
                      </a:pPr>
                      <a:r>
                        <a:rPr lang="ka-GE" sz="1200" b="0" kern="1200" dirty="0" smtClean="0">
                          <a:solidFill>
                            <a:schemeClr val="dk1"/>
                          </a:solidFill>
                          <a:effectLst/>
                          <a:latin typeface="+mn-lt"/>
                          <a:ea typeface="+mn-ea"/>
                          <a:cs typeface="+mn-cs"/>
                        </a:rPr>
                        <a:t>16</a:t>
                      </a:r>
                      <a:endParaRPr lang="en-US" sz="1200" b="0" kern="1200" dirty="0">
                        <a:solidFill>
                          <a:schemeClr val="dk1"/>
                        </a:solidFill>
                        <a:effectLst/>
                        <a:latin typeface="+mn-lt"/>
                        <a:ea typeface="+mn-ea"/>
                        <a:cs typeface="+mn-cs"/>
                      </a:endParaRPr>
                    </a:p>
                  </a:txBody>
                  <a:tcPr marL="68580" marR="68580" marT="0" marB="0" anchor="ctr"/>
                </a:tc>
                <a:extLst>
                  <a:ext uri="{0D108BD9-81ED-4DB2-BD59-A6C34878D82A}">
                    <a16:rowId xmlns:a16="http://schemas.microsoft.com/office/drawing/2014/main" xmlns="" val="10006"/>
                  </a:ext>
                </a:extLst>
              </a:tr>
              <a:tr h="372494">
                <a:tc>
                  <a:txBody>
                    <a:bodyPr/>
                    <a:lstStyle/>
                    <a:p>
                      <a:pPr marL="0" marR="0" algn="ctr">
                        <a:lnSpc>
                          <a:spcPct val="115000"/>
                        </a:lnSpc>
                        <a:spcBef>
                          <a:spcPts val="0"/>
                        </a:spcBef>
                        <a:spcAft>
                          <a:spcPts val="0"/>
                        </a:spcAft>
                        <a:tabLst>
                          <a:tab pos="3581400" algn="l"/>
                        </a:tabLst>
                      </a:pPr>
                      <a:r>
                        <a:rPr lang="ka-GE" sz="1100" dirty="0">
                          <a:effectLst/>
                        </a:rPr>
                        <a:t>7</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l">
                        <a:lnSpc>
                          <a:spcPct val="115000"/>
                        </a:lnSpc>
                        <a:spcBef>
                          <a:spcPts val="0"/>
                        </a:spcBef>
                        <a:spcAft>
                          <a:spcPts val="0"/>
                        </a:spcAft>
                        <a:tabLst>
                          <a:tab pos="3581400" algn="l"/>
                        </a:tabLst>
                      </a:pPr>
                      <a:r>
                        <a:rPr lang="ka-GE" sz="1200" dirty="0" smtClean="0">
                          <a:effectLst/>
                          <a:latin typeface="+mn-lt"/>
                        </a:rPr>
                        <a:t>საკურორტო/სარეაბილიტაციო კურსი</a:t>
                      </a:r>
                      <a:endParaRPr lang="en-US" sz="1200" dirty="0">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defTabSz="914400" rtl="0" eaLnBrk="1" latinLnBrk="0" hangingPunct="1">
                        <a:lnSpc>
                          <a:spcPct val="115000"/>
                        </a:lnSpc>
                        <a:spcBef>
                          <a:spcPts val="0"/>
                        </a:spcBef>
                        <a:spcAft>
                          <a:spcPts val="0"/>
                        </a:spcAft>
                        <a:tabLst>
                          <a:tab pos="3581400" algn="l"/>
                        </a:tabLst>
                      </a:pPr>
                      <a:r>
                        <a:rPr lang="ka-GE" sz="1200" b="0" kern="1200" dirty="0" smtClean="0">
                          <a:solidFill>
                            <a:schemeClr val="dk1"/>
                          </a:solidFill>
                          <a:effectLst/>
                          <a:latin typeface="+mn-lt"/>
                          <a:ea typeface="+mn-ea"/>
                          <a:cs typeface="+mn-cs"/>
                        </a:rPr>
                        <a:t>46</a:t>
                      </a:r>
                      <a:endParaRPr lang="en-US" sz="1200" b="0" kern="1200" dirty="0">
                        <a:solidFill>
                          <a:schemeClr val="dk1"/>
                        </a:solidFill>
                        <a:effectLst/>
                        <a:latin typeface="+mn-lt"/>
                        <a:ea typeface="+mn-ea"/>
                        <a:cs typeface="+mn-cs"/>
                      </a:endParaRPr>
                    </a:p>
                  </a:txBody>
                  <a:tcPr marL="68580" marR="68580" marT="0" marB="0" anchor="ctr"/>
                </a:tc>
                <a:extLst>
                  <a:ext uri="{0D108BD9-81ED-4DB2-BD59-A6C34878D82A}">
                    <a16:rowId xmlns:a16="http://schemas.microsoft.com/office/drawing/2014/main" xmlns="" val="10007"/>
                  </a:ext>
                </a:extLst>
              </a:tr>
              <a:tr h="372494">
                <a:tc>
                  <a:txBody>
                    <a:bodyPr/>
                    <a:lstStyle/>
                    <a:p>
                      <a:pPr marL="0" marR="0" algn="ctr">
                        <a:lnSpc>
                          <a:spcPct val="115000"/>
                        </a:lnSpc>
                        <a:spcBef>
                          <a:spcPts val="0"/>
                        </a:spcBef>
                        <a:spcAft>
                          <a:spcPts val="0"/>
                        </a:spcAft>
                        <a:tabLst>
                          <a:tab pos="3581400" algn="l"/>
                        </a:tabLst>
                      </a:pPr>
                      <a:r>
                        <a:rPr lang="ka-GE" sz="1100" dirty="0">
                          <a:effectLst/>
                        </a:rPr>
                        <a:t>8</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l">
                        <a:lnSpc>
                          <a:spcPct val="115000"/>
                        </a:lnSpc>
                        <a:spcBef>
                          <a:spcPts val="0"/>
                        </a:spcBef>
                        <a:spcAft>
                          <a:spcPts val="0"/>
                        </a:spcAft>
                        <a:tabLst>
                          <a:tab pos="3581400" algn="l"/>
                        </a:tabLst>
                      </a:pPr>
                      <a:r>
                        <a:rPr lang="ka-GE" sz="1200" dirty="0" smtClean="0">
                          <a:effectLst/>
                          <a:latin typeface="+mn-lt"/>
                        </a:rPr>
                        <a:t>ბინის ქირით უზრუნველყოფა</a:t>
                      </a:r>
                      <a:endParaRPr lang="en-US" sz="1200" dirty="0">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defTabSz="914400" rtl="0" eaLnBrk="1" latinLnBrk="0" hangingPunct="1">
                        <a:lnSpc>
                          <a:spcPct val="115000"/>
                        </a:lnSpc>
                        <a:spcBef>
                          <a:spcPts val="0"/>
                        </a:spcBef>
                        <a:spcAft>
                          <a:spcPts val="0"/>
                        </a:spcAft>
                        <a:tabLst>
                          <a:tab pos="3581400" algn="l"/>
                        </a:tabLst>
                      </a:pPr>
                      <a:r>
                        <a:rPr lang="en-US" sz="1200" b="0" i="0" kern="1200" dirty="0" smtClean="0">
                          <a:solidFill>
                            <a:schemeClr val="dk1"/>
                          </a:solidFill>
                          <a:effectLst/>
                          <a:latin typeface="+mn-lt"/>
                          <a:ea typeface="+mn-ea"/>
                          <a:cs typeface="+mn-cs"/>
                        </a:rPr>
                        <a:t>52</a:t>
                      </a:r>
                      <a:endParaRPr lang="en-US" sz="1200" b="0" kern="1200" dirty="0">
                        <a:solidFill>
                          <a:schemeClr val="dk1"/>
                        </a:solidFill>
                        <a:effectLst/>
                        <a:latin typeface="+mn-lt"/>
                        <a:ea typeface="+mn-ea"/>
                        <a:cs typeface="+mn-cs"/>
                      </a:endParaRPr>
                    </a:p>
                  </a:txBody>
                  <a:tcPr marL="68580" marR="68580" marT="0" marB="0" anchor="ctr"/>
                </a:tc>
                <a:extLst>
                  <a:ext uri="{0D108BD9-81ED-4DB2-BD59-A6C34878D82A}">
                    <a16:rowId xmlns:a16="http://schemas.microsoft.com/office/drawing/2014/main" xmlns="" val="10008"/>
                  </a:ext>
                </a:extLst>
              </a:tr>
              <a:tr h="434438">
                <a:tc>
                  <a:txBody>
                    <a:bodyPr/>
                    <a:lstStyle/>
                    <a:p>
                      <a:pPr marL="0" marR="0" algn="ctr">
                        <a:lnSpc>
                          <a:spcPct val="115000"/>
                        </a:lnSpc>
                        <a:spcBef>
                          <a:spcPts val="0"/>
                        </a:spcBef>
                        <a:spcAft>
                          <a:spcPts val="0"/>
                        </a:spcAft>
                        <a:tabLst>
                          <a:tab pos="3581400" algn="l"/>
                        </a:tabLst>
                      </a:pPr>
                      <a:r>
                        <a:rPr lang="ka-GE" sz="1100" dirty="0">
                          <a:effectLst/>
                        </a:rPr>
                        <a:t>9</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l">
                        <a:lnSpc>
                          <a:spcPct val="115000"/>
                        </a:lnSpc>
                        <a:spcBef>
                          <a:spcPts val="0"/>
                        </a:spcBef>
                        <a:spcAft>
                          <a:spcPts val="0"/>
                        </a:spcAft>
                        <a:tabLst>
                          <a:tab pos="3581400" algn="l"/>
                        </a:tabLst>
                      </a:pPr>
                      <a:r>
                        <a:rPr lang="ka-GE" sz="1200" dirty="0" smtClean="0">
                          <a:effectLst/>
                          <a:latin typeface="+mn-lt"/>
                        </a:rPr>
                        <a:t>საკვებითა და ტანსაცმლით  </a:t>
                      </a:r>
                      <a:r>
                        <a:rPr lang="ka-GE" sz="1200" dirty="0">
                          <a:effectLst/>
                          <a:latin typeface="+mn-lt"/>
                        </a:rPr>
                        <a:t>უზრუნველყოფა</a:t>
                      </a:r>
                      <a:endParaRPr lang="en-US" sz="1200" dirty="0">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defTabSz="914400" rtl="0" eaLnBrk="1" latinLnBrk="0" hangingPunct="1">
                        <a:lnSpc>
                          <a:spcPct val="115000"/>
                        </a:lnSpc>
                        <a:spcBef>
                          <a:spcPts val="0"/>
                        </a:spcBef>
                        <a:spcAft>
                          <a:spcPts val="0"/>
                        </a:spcAft>
                        <a:tabLst>
                          <a:tab pos="3581400" algn="l"/>
                        </a:tabLst>
                      </a:pPr>
                      <a:r>
                        <a:rPr lang="en-US" sz="1200" b="0" i="0" kern="1200" dirty="0" smtClean="0">
                          <a:solidFill>
                            <a:schemeClr val="dk1"/>
                          </a:solidFill>
                          <a:effectLst/>
                          <a:latin typeface="+mn-lt"/>
                          <a:ea typeface="+mn-ea"/>
                          <a:cs typeface="+mn-cs"/>
                        </a:rPr>
                        <a:t>2</a:t>
                      </a:r>
                      <a:r>
                        <a:rPr lang="ka-GE" sz="1200" b="0" i="0" kern="1200" dirty="0" smtClean="0">
                          <a:solidFill>
                            <a:schemeClr val="dk1"/>
                          </a:solidFill>
                          <a:effectLst/>
                          <a:latin typeface="+mn-lt"/>
                          <a:ea typeface="+mn-ea"/>
                          <a:cs typeface="+mn-cs"/>
                        </a:rPr>
                        <a:t> </a:t>
                      </a:r>
                      <a:r>
                        <a:rPr lang="en-US" sz="1200" b="0" i="0" kern="1200" dirty="0" smtClean="0">
                          <a:solidFill>
                            <a:schemeClr val="dk1"/>
                          </a:solidFill>
                          <a:effectLst/>
                          <a:latin typeface="+mn-lt"/>
                          <a:ea typeface="+mn-ea"/>
                          <a:cs typeface="+mn-cs"/>
                        </a:rPr>
                        <a:t>964</a:t>
                      </a:r>
                      <a:endParaRPr lang="en-US" sz="1200" b="0" kern="1200" dirty="0">
                        <a:solidFill>
                          <a:schemeClr val="dk1"/>
                        </a:solidFill>
                        <a:effectLst/>
                        <a:latin typeface="+mn-lt"/>
                        <a:ea typeface="+mn-ea"/>
                        <a:cs typeface="+mn-cs"/>
                      </a:endParaRPr>
                    </a:p>
                  </a:txBody>
                  <a:tcPr marL="68580" marR="68580" marT="0" marB="0" anchor="ctr"/>
                </a:tc>
                <a:extLst>
                  <a:ext uri="{0D108BD9-81ED-4DB2-BD59-A6C34878D82A}">
                    <a16:rowId xmlns:a16="http://schemas.microsoft.com/office/drawing/2014/main" xmlns="" val="10009"/>
                  </a:ext>
                </a:extLst>
              </a:tr>
              <a:tr h="389382">
                <a:tc>
                  <a:txBody>
                    <a:bodyPr/>
                    <a:lstStyle/>
                    <a:p>
                      <a:pPr marL="0" marR="0" algn="ctr">
                        <a:lnSpc>
                          <a:spcPct val="115000"/>
                        </a:lnSpc>
                        <a:spcBef>
                          <a:spcPts val="0"/>
                        </a:spcBef>
                        <a:spcAft>
                          <a:spcPts val="0"/>
                        </a:spcAft>
                        <a:tabLst>
                          <a:tab pos="3581400" algn="l"/>
                        </a:tabLst>
                      </a:pPr>
                      <a:r>
                        <a:rPr lang="ka-GE" sz="1100" dirty="0">
                          <a:effectLst/>
                        </a:rPr>
                        <a:t>10</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l">
                        <a:lnSpc>
                          <a:spcPct val="115000"/>
                        </a:lnSpc>
                        <a:spcBef>
                          <a:spcPts val="0"/>
                        </a:spcBef>
                        <a:spcAft>
                          <a:spcPts val="0"/>
                        </a:spcAft>
                        <a:tabLst>
                          <a:tab pos="3581400" algn="l"/>
                        </a:tabLst>
                      </a:pPr>
                      <a:r>
                        <a:rPr lang="ka-GE" sz="1200" dirty="0">
                          <a:effectLst/>
                          <a:latin typeface="+mn-lt"/>
                        </a:rPr>
                        <a:t>დასაქმება</a:t>
                      </a:r>
                      <a:endParaRPr lang="en-US" sz="1200" dirty="0">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defTabSz="914400" rtl="0" eaLnBrk="1" latinLnBrk="0" hangingPunct="1">
                        <a:lnSpc>
                          <a:spcPct val="115000"/>
                        </a:lnSpc>
                        <a:spcBef>
                          <a:spcPts val="0"/>
                        </a:spcBef>
                        <a:spcAft>
                          <a:spcPts val="0"/>
                        </a:spcAft>
                        <a:tabLst>
                          <a:tab pos="3581400" algn="l"/>
                        </a:tabLst>
                      </a:pPr>
                      <a:r>
                        <a:rPr lang="en-US" sz="1200" b="0" i="0" kern="1200" dirty="0" smtClean="0">
                          <a:solidFill>
                            <a:schemeClr val="dk1"/>
                          </a:solidFill>
                          <a:effectLst/>
                          <a:latin typeface="+mn-lt"/>
                          <a:ea typeface="+mn-ea"/>
                          <a:cs typeface="+mn-cs"/>
                        </a:rPr>
                        <a:t>57</a:t>
                      </a:r>
                      <a:endParaRPr lang="ka-GE" sz="1200" b="0" kern="1200" dirty="0" smtClean="0">
                        <a:solidFill>
                          <a:schemeClr val="dk1"/>
                        </a:solidFill>
                        <a:effectLst/>
                        <a:latin typeface="+mn-lt"/>
                        <a:ea typeface="+mn-ea"/>
                        <a:cs typeface="+mn-cs"/>
                      </a:endParaRPr>
                    </a:p>
                  </a:txBody>
                  <a:tcPr marL="68580" marR="68580" marT="0" marB="0" anchor="ctr"/>
                </a:tc>
                <a:extLst>
                  <a:ext uri="{0D108BD9-81ED-4DB2-BD59-A6C34878D82A}">
                    <a16:rowId xmlns:a16="http://schemas.microsoft.com/office/drawing/2014/main" xmlns="" val="10010"/>
                  </a:ext>
                </a:extLst>
              </a:tr>
            </a:tbl>
          </a:graphicData>
        </a:graphic>
      </p:graphicFrame>
      <p:graphicFrame>
        <p:nvGraphicFramePr>
          <p:cNvPr id="7" name="Таблица 6"/>
          <p:cNvGraphicFramePr>
            <a:graphicFrameLocks noGrp="1"/>
          </p:cNvGraphicFramePr>
          <p:nvPr>
            <p:extLst>
              <p:ext uri="{D42A27DB-BD31-4B8C-83A1-F6EECF244321}">
                <p14:modId xmlns:p14="http://schemas.microsoft.com/office/powerpoint/2010/main" val="3040743331"/>
              </p:ext>
            </p:extLst>
          </p:nvPr>
        </p:nvGraphicFramePr>
        <p:xfrm>
          <a:off x="4605866" y="1744137"/>
          <a:ext cx="4470400" cy="4730071"/>
        </p:xfrm>
        <a:graphic>
          <a:graphicData uri="http://schemas.openxmlformats.org/drawingml/2006/table">
            <a:tbl>
              <a:tblPr firstRow="1" firstCol="1" bandRow="1">
                <a:tableStyleId>{5C22544A-7EE6-4342-B048-85BDC9FD1C3A}</a:tableStyleId>
              </a:tblPr>
              <a:tblGrid>
                <a:gridCol w="423066">
                  <a:extLst>
                    <a:ext uri="{9D8B030D-6E8A-4147-A177-3AD203B41FA5}">
                      <a16:colId xmlns:a16="http://schemas.microsoft.com/office/drawing/2014/main" xmlns="" val="20000"/>
                    </a:ext>
                  </a:extLst>
                </a:gridCol>
                <a:gridCol w="3090601">
                  <a:extLst>
                    <a:ext uri="{9D8B030D-6E8A-4147-A177-3AD203B41FA5}">
                      <a16:colId xmlns:a16="http://schemas.microsoft.com/office/drawing/2014/main" xmlns="" val="20001"/>
                    </a:ext>
                  </a:extLst>
                </a:gridCol>
                <a:gridCol w="956733">
                  <a:extLst>
                    <a:ext uri="{9D8B030D-6E8A-4147-A177-3AD203B41FA5}">
                      <a16:colId xmlns:a16="http://schemas.microsoft.com/office/drawing/2014/main" xmlns="" val="20002"/>
                    </a:ext>
                  </a:extLst>
                </a:gridCol>
              </a:tblGrid>
              <a:tr h="395346">
                <a:tc>
                  <a:txBody>
                    <a:bodyPr/>
                    <a:lstStyle/>
                    <a:p>
                      <a:pPr marL="0" marR="0" algn="ctr">
                        <a:lnSpc>
                          <a:spcPct val="115000"/>
                        </a:lnSpc>
                        <a:spcBef>
                          <a:spcPts val="0"/>
                        </a:spcBef>
                        <a:spcAft>
                          <a:spcPts val="0"/>
                        </a:spcAft>
                        <a:tabLst>
                          <a:tab pos="3581400" algn="l"/>
                        </a:tabLst>
                      </a:pPr>
                      <a:r>
                        <a:rPr lang="ru-RU" sz="1200" dirty="0">
                          <a:effectLst/>
                        </a:rPr>
                        <a:t>№</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tabLst>
                          <a:tab pos="3581400" algn="l"/>
                        </a:tabLst>
                      </a:pPr>
                      <a:r>
                        <a:rPr lang="ka-GE" sz="1200" dirty="0">
                          <a:effectLst/>
                        </a:rPr>
                        <a:t>დასახელება</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l">
                        <a:lnSpc>
                          <a:spcPct val="115000"/>
                        </a:lnSpc>
                        <a:spcBef>
                          <a:spcPts val="0"/>
                        </a:spcBef>
                        <a:spcAft>
                          <a:spcPts val="0"/>
                        </a:spcAft>
                        <a:tabLst>
                          <a:tab pos="3581400" algn="l"/>
                        </a:tabLst>
                      </a:pPr>
                      <a:r>
                        <a:rPr lang="ka-GE" sz="1200" dirty="0">
                          <a:effectLst/>
                        </a:rPr>
                        <a:t>რაოდენობა</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0000"/>
                  </a:ext>
                </a:extLst>
              </a:tr>
              <a:tr h="377186">
                <a:tc>
                  <a:txBody>
                    <a:bodyPr/>
                    <a:lstStyle/>
                    <a:p>
                      <a:pPr marL="0" marR="0" algn="ctr">
                        <a:lnSpc>
                          <a:spcPct val="115000"/>
                        </a:lnSpc>
                        <a:spcBef>
                          <a:spcPts val="0"/>
                        </a:spcBef>
                        <a:spcAft>
                          <a:spcPts val="0"/>
                        </a:spcAft>
                        <a:tabLst>
                          <a:tab pos="3581400" algn="l"/>
                        </a:tabLst>
                      </a:pPr>
                      <a:r>
                        <a:rPr lang="ka-GE" sz="1100" dirty="0">
                          <a:effectLst/>
                        </a:rPr>
                        <a:t>1</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l">
                        <a:lnSpc>
                          <a:spcPct val="115000"/>
                        </a:lnSpc>
                        <a:spcBef>
                          <a:spcPts val="0"/>
                        </a:spcBef>
                        <a:spcAft>
                          <a:spcPts val="0"/>
                        </a:spcAft>
                        <a:tabLst>
                          <a:tab pos="3581400" algn="l"/>
                        </a:tabLst>
                      </a:pPr>
                      <a:r>
                        <a:rPr lang="ka-GE" sz="1200" dirty="0">
                          <a:effectLst/>
                          <a:latin typeface="+mn-lt"/>
                        </a:rPr>
                        <a:t>ერთჯერადი მატერიალური დახმარება</a:t>
                      </a:r>
                      <a:endParaRPr lang="en-US" sz="1200" dirty="0">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defTabSz="914400" rtl="0" eaLnBrk="1" latinLnBrk="0" hangingPunct="1">
                        <a:lnSpc>
                          <a:spcPct val="115000"/>
                        </a:lnSpc>
                        <a:spcBef>
                          <a:spcPts val="0"/>
                        </a:spcBef>
                        <a:spcAft>
                          <a:spcPts val="0"/>
                        </a:spcAft>
                        <a:tabLst>
                          <a:tab pos="3581400" algn="l"/>
                        </a:tabLst>
                      </a:pPr>
                      <a:r>
                        <a:rPr lang="en-US" sz="1200" b="0" i="0" kern="1200" dirty="0" smtClean="0">
                          <a:solidFill>
                            <a:schemeClr val="dk1"/>
                          </a:solidFill>
                          <a:effectLst/>
                          <a:latin typeface="+mn-lt"/>
                          <a:ea typeface="+mn-ea"/>
                          <a:cs typeface="+mn-cs"/>
                        </a:rPr>
                        <a:t>3</a:t>
                      </a:r>
                      <a:r>
                        <a:rPr lang="ka-GE" sz="1200" b="0" i="0" kern="1200" dirty="0" smtClean="0">
                          <a:solidFill>
                            <a:schemeClr val="dk1"/>
                          </a:solidFill>
                          <a:effectLst/>
                          <a:latin typeface="+mn-lt"/>
                          <a:ea typeface="+mn-ea"/>
                          <a:cs typeface="+mn-cs"/>
                        </a:rPr>
                        <a:t> </a:t>
                      </a:r>
                      <a:r>
                        <a:rPr lang="en-US" sz="1200" b="0" i="0" kern="1200" dirty="0" smtClean="0">
                          <a:solidFill>
                            <a:schemeClr val="dk1"/>
                          </a:solidFill>
                          <a:effectLst/>
                          <a:latin typeface="+mn-lt"/>
                          <a:ea typeface="+mn-ea"/>
                          <a:cs typeface="+mn-cs"/>
                        </a:rPr>
                        <a:t>322</a:t>
                      </a:r>
                      <a:endParaRPr lang="en-US" sz="1200" b="0" kern="1200" dirty="0">
                        <a:solidFill>
                          <a:schemeClr val="dk1"/>
                        </a:solidFill>
                        <a:effectLst/>
                        <a:latin typeface="+mn-lt"/>
                        <a:ea typeface="+mn-ea"/>
                        <a:cs typeface="+mn-cs"/>
                      </a:endParaRPr>
                    </a:p>
                  </a:txBody>
                  <a:tcPr marL="68580" marR="68580" marT="0" marB="0" anchor="ctr"/>
                </a:tc>
                <a:extLst>
                  <a:ext uri="{0D108BD9-81ED-4DB2-BD59-A6C34878D82A}">
                    <a16:rowId xmlns:a16="http://schemas.microsoft.com/office/drawing/2014/main" xmlns="" val="10001"/>
                  </a:ext>
                </a:extLst>
              </a:tr>
              <a:tr h="377186">
                <a:tc>
                  <a:txBody>
                    <a:bodyPr/>
                    <a:lstStyle/>
                    <a:p>
                      <a:pPr marL="0" marR="0" algn="ctr">
                        <a:lnSpc>
                          <a:spcPct val="115000"/>
                        </a:lnSpc>
                        <a:spcBef>
                          <a:spcPts val="0"/>
                        </a:spcBef>
                        <a:spcAft>
                          <a:spcPts val="0"/>
                        </a:spcAft>
                        <a:tabLst>
                          <a:tab pos="3581400" algn="l"/>
                        </a:tabLst>
                      </a:pPr>
                      <a:r>
                        <a:rPr lang="ka-GE" sz="1100" dirty="0">
                          <a:effectLst/>
                        </a:rPr>
                        <a:t>2</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l">
                        <a:lnSpc>
                          <a:spcPct val="115000"/>
                        </a:lnSpc>
                        <a:spcBef>
                          <a:spcPts val="0"/>
                        </a:spcBef>
                        <a:spcAft>
                          <a:spcPts val="0"/>
                        </a:spcAft>
                        <a:tabLst>
                          <a:tab pos="3581400" algn="l"/>
                        </a:tabLst>
                      </a:pPr>
                      <a:r>
                        <a:rPr lang="ka-GE" sz="1200" dirty="0" smtClean="0">
                          <a:effectLst/>
                          <a:latin typeface="+mn-lt"/>
                        </a:rPr>
                        <a:t>სამშენებლო მასალით უზრუნველყოფა</a:t>
                      </a:r>
                      <a:endParaRPr lang="en-US" sz="1200" dirty="0">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defTabSz="914400" rtl="0" eaLnBrk="1" latinLnBrk="0" hangingPunct="1">
                        <a:lnSpc>
                          <a:spcPct val="115000"/>
                        </a:lnSpc>
                        <a:spcBef>
                          <a:spcPts val="0"/>
                        </a:spcBef>
                        <a:spcAft>
                          <a:spcPts val="0"/>
                        </a:spcAft>
                        <a:tabLst>
                          <a:tab pos="3581400" algn="l"/>
                        </a:tabLst>
                      </a:pPr>
                      <a:r>
                        <a:rPr lang="ka-GE" sz="1200" b="0" kern="1200" dirty="0" smtClean="0">
                          <a:solidFill>
                            <a:schemeClr val="dk1"/>
                          </a:solidFill>
                          <a:effectLst/>
                          <a:latin typeface="+mn-lt"/>
                          <a:ea typeface="+mn-ea"/>
                          <a:cs typeface="+mn-cs"/>
                        </a:rPr>
                        <a:t>10</a:t>
                      </a:r>
                      <a:endParaRPr lang="en-US" sz="1200" b="0" kern="1200" dirty="0">
                        <a:solidFill>
                          <a:schemeClr val="dk1"/>
                        </a:solidFill>
                        <a:effectLst/>
                        <a:latin typeface="+mn-lt"/>
                        <a:ea typeface="+mn-ea"/>
                        <a:cs typeface="+mn-cs"/>
                      </a:endParaRPr>
                    </a:p>
                  </a:txBody>
                  <a:tcPr marL="68580" marR="68580" marT="0" marB="0" anchor="ctr"/>
                </a:tc>
                <a:extLst>
                  <a:ext uri="{0D108BD9-81ED-4DB2-BD59-A6C34878D82A}">
                    <a16:rowId xmlns:a16="http://schemas.microsoft.com/office/drawing/2014/main" xmlns="" val="10002"/>
                  </a:ext>
                </a:extLst>
              </a:tr>
              <a:tr h="421436">
                <a:tc>
                  <a:txBody>
                    <a:bodyPr/>
                    <a:lstStyle/>
                    <a:p>
                      <a:pPr marL="0" marR="0" algn="ctr">
                        <a:lnSpc>
                          <a:spcPct val="115000"/>
                        </a:lnSpc>
                        <a:spcBef>
                          <a:spcPts val="0"/>
                        </a:spcBef>
                        <a:spcAft>
                          <a:spcPts val="0"/>
                        </a:spcAft>
                        <a:tabLst>
                          <a:tab pos="3581400" algn="l"/>
                        </a:tabLst>
                      </a:pPr>
                      <a:r>
                        <a:rPr lang="ka-GE" sz="1100" dirty="0">
                          <a:effectLst/>
                        </a:rPr>
                        <a:t>3</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l">
                        <a:lnSpc>
                          <a:spcPct val="115000"/>
                        </a:lnSpc>
                        <a:spcBef>
                          <a:spcPts val="0"/>
                        </a:spcBef>
                        <a:spcAft>
                          <a:spcPts val="0"/>
                        </a:spcAft>
                        <a:tabLst>
                          <a:tab pos="3581400" algn="l"/>
                        </a:tabLst>
                      </a:pPr>
                      <a:r>
                        <a:rPr lang="ka-GE" sz="1200" dirty="0" smtClean="0">
                          <a:effectLst/>
                          <a:latin typeface="+mn-lt"/>
                        </a:rPr>
                        <a:t>კომუნალური გადასახადით უზრუნველყოფა</a:t>
                      </a:r>
                      <a:endParaRPr lang="en-US" sz="1200" dirty="0">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defTabSz="914400" rtl="0" eaLnBrk="1" latinLnBrk="0" hangingPunct="1">
                        <a:lnSpc>
                          <a:spcPct val="115000"/>
                        </a:lnSpc>
                        <a:spcBef>
                          <a:spcPts val="0"/>
                        </a:spcBef>
                        <a:spcAft>
                          <a:spcPts val="0"/>
                        </a:spcAft>
                        <a:tabLst>
                          <a:tab pos="3581400" algn="l"/>
                        </a:tabLst>
                      </a:pPr>
                      <a:r>
                        <a:rPr lang="en-US" sz="1200" b="0" i="0" kern="1200" dirty="0" smtClean="0">
                          <a:solidFill>
                            <a:schemeClr val="dk1"/>
                          </a:solidFill>
                          <a:effectLst/>
                          <a:latin typeface="+mn-lt"/>
                          <a:ea typeface="+mn-ea"/>
                          <a:cs typeface="+mn-cs"/>
                        </a:rPr>
                        <a:t>9</a:t>
                      </a:r>
                      <a:endParaRPr lang="en-US" sz="1200" b="0" kern="1200" dirty="0">
                        <a:solidFill>
                          <a:schemeClr val="dk1"/>
                        </a:solidFill>
                        <a:effectLst/>
                        <a:latin typeface="+mn-lt"/>
                        <a:ea typeface="+mn-ea"/>
                        <a:cs typeface="+mn-cs"/>
                      </a:endParaRPr>
                    </a:p>
                  </a:txBody>
                  <a:tcPr marL="68580" marR="68580" marT="0" marB="0" anchor="ctr"/>
                </a:tc>
                <a:extLst>
                  <a:ext uri="{0D108BD9-81ED-4DB2-BD59-A6C34878D82A}">
                    <a16:rowId xmlns:a16="http://schemas.microsoft.com/office/drawing/2014/main" xmlns="" val="10003"/>
                  </a:ext>
                </a:extLst>
              </a:tr>
              <a:tr h="304147">
                <a:tc>
                  <a:txBody>
                    <a:bodyPr/>
                    <a:lstStyle/>
                    <a:p>
                      <a:pPr marL="0" marR="0" algn="ctr">
                        <a:lnSpc>
                          <a:spcPct val="115000"/>
                        </a:lnSpc>
                        <a:spcBef>
                          <a:spcPts val="0"/>
                        </a:spcBef>
                        <a:spcAft>
                          <a:spcPts val="0"/>
                        </a:spcAft>
                        <a:tabLst>
                          <a:tab pos="3581400" algn="l"/>
                        </a:tabLst>
                      </a:pPr>
                      <a:r>
                        <a:rPr lang="ka-GE" sz="1100" dirty="0">
                          <a:effectLst/>
                        </a:rPr>
                        <a:t>4</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l">
                        <a:lnSpc>
                          <a:spcPct val="115000"/>
                        </a:lnSpc>
                        <a:spcBef>
                          <a:spcPts val="0"/>
                        </a:spcBef>
                        <a:spcAft>
                          <a:spcPts val="0"/>
                        </a:spcAft>
                        <a:tabLst>
                          <a:tab pos="3581400" algn="l"/>
                        </a:tabLst>
                      </a:pPr>
                      <a:r>
                        <a:rPr lang="ka-GE" sz="1200" dirty="0" smtClean="0">
                          <a:effectLst/>
                          <a:latin typeface="+mn-lt"/>
                        </a:rPr>
                        <a:t>შეშით უზრუნველყოფა</a:t>
                      </a:r>
                      <a:endParaRPr lang="en-US" sz="1200" dirty="0">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defTabSz="914400" rtl="0" eaLnBrk="1" latinLnBrk="0" hangingPunct="1">
                        <a:lnSpc>
                          <a:spcPct val="115000"/>
                        </a:lnSpc>
                        <a:spcBef>
                          <a:spcPts val="0"/>
                        </a:spcBef>
                        <a:spcAft>
                          <a:spcPts val="0"/>
                        </a:spcAft>
                        <a:tabLst>
                          <a:tab pos="3581400" algn="l"/>
                        </a:tabLst>
                      </a:pPr>
                      <a:r>
                        <a:rPr lang="en-US" sz="1200" b="0" i="0" kern="1200" dirty="0" smtClean="0">
                          <a:solidFill>
                            <a:schemeClr val="dk1"/>
                          </a:solidFill>
                          <a:effectLst/>
                          <a:latin typeface="+mn-lt"/>
                          <a:ea typeface="+mn-ea"/>
                          <a:cs typeface="+mn-cs"/>
                        </a:rPr>
                        <a:t>96</a:t>
                      </a:r>
                      <a:endParaRPr lang="en-US" sz="1200" b="0" kern="1200" dirty="0">
                        <a:solidFill>
                          <a:schemeClr val="tx1"/>
                        </a:solidFill>
                        <a:effectLst/>
                        <a:latin typeface="+mn-lt"/>
                        <a:ea typeface="+mn-ea"/>
                        <a:cs typeface="+mn-cs"/>
                      </a:endParaRPr>
                    </a:p>
                  </a:txBody>
                  <a:tcPr marL="68580" marR="68580" marT="0" marB="0" anchor="ctr"/>
                </a:tc>
                <a:extLst>
                  <a:ext uri="{0D108BD9-81ED-4DB2-BD59-A6C34878D82A}">
                    <a16:rowId xmlns:a16="http://schemas.microsoft.com/office/drawing/2014/main" xmlns="" val="10004"/>
                  </a:ext>
                </a:extLst>
              </a:tr>
              <a:tr h="371449">
                <a:tc>
                  <a:txBody>
                    <a:bodyPr/>
                    <a:lstStyle/>
                    <a:p>
                      <a:pPr marL="0" marR="0" algn="ctr">
                        <a:lnSpc>
                          <a:spcPct val="115000"/>
                        </a:lnSpc>
                        <a:spcBef>
                          <a:spcPts val="0"/>
                        </a:spcBef>
                        <a:spcAft>
                          <a:spcPts val="0"/>
                        </a:spcAft>
                        <a:tabLst>
                          <a:tab pos="3581400" algn="l"/>
                        </a:tabLst>
                      </a:pPr>
                      <a:r>
                        <a:rPr lang="ka-GE" sz="1100">
                          <a:effectLst/>
                        </a:rPr>
                        <a:t>5</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l">
                        <a:lnSpc>
                          <a:spcPct val="115000"/>
                        </a:lnSpc>
                        <a:spcBef>
                          <a:spcPts val="0"/>
                        </a:spcBef>
                        <a:spcAft>
                          <a:spcPts val="0"/>
                        </a:spcAft>
                        <a:tabLst>
                          <a:tab pos="3581400" algn="l"/>
                        </a:tabLst>
                      </a:pPr>
                      <a:r>
                        <a:rPr lang="ka-GE" sz="1200" dirty="0">
                          <a:effectLst/>
                          <a:latin typeface="+mn-lt"/>
                        </a:rPr>
                        <a:t>მედიკამენტების დაფინანსება</a:t>
                      </a:r>
                      <a:endParaRPr lang="en-US" sz="1200" dirty="0">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defTabSz="914400" rtl="0" eaLnBrk="1" latinLnBrk="0" hangingPunct="1">
                        <a:lnSpc>
                          <a:spcPct val="115000"/>
                        </a:lnSpc>
                        <a:spcBef>
                          <a:spcPts val="0"/>
                        </a:spcBef>
                        <a:spcAft>
                          <a:spcPts val="0"/>
                        </a:spcAft>
                        <a:tabLst>
                          <a:tab pos="3581400" algn="l"/>
                        </a:tabLst>
                      </a:pPr>
                      <a:r>
                        <a:rPr lang="en-US" sz="1200" b="0" i="0" kern="1200" dirty="0" smtClean="0">
                          <a:solidFill>
                            <a:schemeClr val="dk1"/>
                          </a:solidFill>
                          <a:effectLst/>
                          <a:latin typeface="+mn-lt"/>
                          <a:ea typeface="+mn-ea"/>
                          <a:cs typeface="+mn-cs"/>
                        </a:rPr>
                        <a:t>1</a:t>
                      </a:r>
                      <a:r>
                        <a:rPr lang="ka-GE" sz="1200" b="0" i="0" kern="1200" dirty="0" smtClean="0">
                          <a:solidFill>
                            <a:schemeClr val="dk1"/>
                          </a:solidFill>
                          <a:effectLst/>
                          <a:latin typeface="+mn-lt"/>
                          <a:ea typeface="+mn-ea"/>
                          <a:cs typeface="+mn-cs"/>
                        </a:rPr>
                        <a:t> </a:t>
                      </a:r>
                      <a:r>
                        <a:rPr lang="en-US" sz="1200" b="0" i="0" kern="1200" dirty="0" smtClean="0">
                          <a:solidFill>
                            <a:schemeClr val="dk1"/>
                          </a:solidFill>
                          <a:effectLst/>
                          <a:latin typeface="+mn-lt"/>
                          <a:ea typeface="+mn-ea"/>
                          <a:cs typeface="+mn-cs"/>
                        </a:rPr>
                        <a:t>429</a:t>
                      </a:r>
                      <a:endParaRPr lang="en-US" sz="1200" b="0" kern="1200" dirty="0">
                        <a:solidFill>
                          <a:schemeClr val="dk1"/>
                        </a:solidFill>
                        <a:effectLst/>
                        <a:latin typeface="+mn-lt"/>
                        <a:ea typeface="+mn-ea"/>
                        <a:cs typeface="+mn-cs"/>
                      </a:endParaRPr>
                    </a:p>
                  </a:txBody>
                  <a:tcPr marL="68580" marR="68580" marT="0" marB="0" anchor="ctr"/>
                </a:tc>
                <a:extLst>
                  <a:ext uri="{0D108BD9-81ED-4DB2-BD59-A6C34878D82A}">
                    <a16:rowId xmlns:a16="http://schemas.microsoft.com/office/drawing/2014/main" xmlns="" val="10005"/>
                  </a:ext>
                </a:extLst>
              </a:tr>
              <a:tr h="492747">
                <a:tc>
                  <a:txBody>
                    <a:bodyPr/>
                    <a:lstStyle/>
                    <a:p>
                      <a:pPr marL="0" marR="0" algn="ctr">
                        <a:lnSpc>
                          <a:spcPct val="115000"/>
                        </a:lnSpc>
                        <a:spcBef>
                          <a:spcPts val="0"/>
                        </a:spcBef>
                        <a:spcAft>
                          <a:spcPts val="0"/>
                        </a:spcAft>
                        <a:tabLst>
                          <a:tab pos="3581400" algn="l"/>
                        </a:tabLst>
                      </a:pPr>
                      <a:r>
                        <a:rPr lang="ka-GE" sz="1100">
                          <a:effectLst/>
                        </a:rPr>
                        <a:t>6</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l">
                        <a:lnSpc>
                          <a:spcPct val="115000"/>
                        </a:lnSpc>
                        <a:spcBef>
                          <a:spcPts val="0"/>
                        </a:spcBef>
                        <a:spcAft>
                          <a:spcPts val="0"/>
                        </a:spcAft>
                        <a:tabLst>
                          <a:tab pos="3581400" algn="l"/>
                        </a:tabLst>
                      </a:pPr>
                      <a:r>
                        <a:rPr lang="ka-GE" sz="1200" dirty="0">
                          <a:effectLst/>
                          <a:latin typeface="+mn-lt"/>
                        </a:rPr>
                        <a:t>სამედიცინო სტაციონარით </a:t>
                      </a:r>
                      <a:r>
                        <a:rPr lang="ka-GE" sz="1200" dirty="0" smtClean="0">
                          <a:effectLst/>
                          <a:latin typeface="+mn-lt"/>
                        </a:rPr>
                        <a:t>უზრუნველყოფა/ოპერაცია</a:t>
                      </a:r>
                      <a:endParaRPr lang="en-US" sz="1200" dirty="0">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defTabSz="914400" rtl="0" eaLnBrk="1" latinLnBrk="0" hangingPunct="1">
                        <a:lnSpc>
                          <a:spcPct val="115000"/>
                        </a:lnSpc>
                        <a:spcBef>
                          <a:spcPts val="0"/>
                        </a:spcBef>
                        <a:spcAft>
                          <a:spcPts val="0"/>
                        </a:spcAft>
                        <a:tabLst>
                          <a:tab pos="3581400" algn="l"/>
                        </a:tabLst>
                      </a:pPr>
                      <a:r>
                        <a:rPr lang="ka-GE" sz="1200" b="0" i="0" kern="1200" dirty="0" smtClean="0">
                          <a:solidFill>
                            <a:schemeClr val="dk1"/>
                          </a:solidFill>
                          <a:effectLst/>
                          <a:latin typeface="+mn-lt"/>
                          <a:ea typeface="+mn-ea"/>
                          <a:cs typeface="+mn-cs"/>
                        </a:rPr>
                        <a:t>235</a:t>
                      </a:r>
                      <a:endParaRPr lang="en-US" sz="1200" b="0" kern="1200" dirty="0">
                        <a:solidFill>
                          <a:schemeClr val="dk1"/>
                        </a:solidFill>
                        <a:effectLst/>
                        <a:latin typeface="+mn-lt"/>
                        <a:ea typeface="+mn-ea"/>
                        <a:cs typeface="+mn-cs"/>
                      </a:endParaRPr>
                    </a:p>
                  </a:txBody>
                  <a:tcPr marL="68580" marR="68580" marT="0" marB="0" anchor="ctr"/>
                </a:tc>
                <a:extLst>
                  <a:ext uri="{0D108BD9-81ED-4DB2-BD59-A6C34878D82A}">
                    <a16:rowId xmlns:a16="http://schemas.microsoft.com/office/drawing/2014/main" xmlns="" val="10006"/>
                  </a:ext>
                </a:extLst>
              </a:tr>
              <a:tr h="474081">
                <a:tc>
                  <a:txBody>
                    <a:bodyPr/>
                    <a:lstStyle/>
                    <a:p>
                      <a:pPr marL="0" marR="0" algn="ctr">
                        <a:lnSpc>
                          <a:spcPct val="115000"/>
                        </a:lnSpc>
                        <a:spcBef>
                          <a:spcPts val="0"/>
                        </a:spcBef>
                        <a:spcAft>
                          <a:spcPts val="0"/>
                        </a:spcAft>
                        <a:tabLst>
                          <a:tab pos="3581400" algn="l"/>
                        </a:tabLst>
                      </a:pPr>
                      <a:r>
                        <a:rPr lang="ka-GE" sz="1100" dirty="0">
                          <a:effectLst/>
                        </a:rPr>
                        <a:t>7</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l">
                        <a:lnSpc>
                          <a:spcPct val="115000"/>
                        </a:lnSpc>
                        <a:spcBef>
                          <a:spcPts val="0"/>
                        </a:spcBef>
                        <a:spcAft>
                          <a:spcPts val="0"/>
                        </a:spcAft>
                        <a:tabLst>
                          <a:tab pos="3581400" algn="l"/>
                        </a:tabLst>
                      </a:pPr>
                      <a:r>
                        <a:rPr lang="ka-GE" sz="1200" dirty="0">
                          <a:effectLst/>
                          <a:latin typeface="+mn-lt"/>
                        </a:rPr>
                        <a:t>სამედიცინო დიაგნოსტიკა/რეაბილიტაცია</a:t>
                      </a:r>
                      <a:endParaRPr lang="en-US" sz="1200" dirty="0">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defTabSz="914400" rtl="0" eaLnBrk="1" latinLnBrk="0" hangingPunct="1">
                        <a:lnSpc>
                          <a:spcPct val="115000"/>
                        </a:lnSpc>
                        <a:spcBef>
                          <a:spcPts val="0"/>
                        </a:spcBef>
                        <a:spcAft>
                          <a:spcPts val="0"/>
                        </a:spcAft>
                        <a:tabLst>
                          <a:tab pos="3581400" algn="l"/>
                        </a:tabLst>
                      </a:pPr>
                      <a:r>
                        <a:rPr lang="en-US" sz="1200" b="0" i="0" kern="1200" dirty="0" smtClean="0">
                          <a:solidFill>
                            <a:schemeClr val="dk1"/>
                          </a:solidFill>
                          <a:effectLst/>
                          <a:latin typeface="+mn-lt"/>
                          <a:ea typeface="+mn-ea"/>
                          <a:cs typeface="+mn-cs"/>
                        </a:rPr>
                        <a:t>522</a:t>
                      </a:r>
                      <a:endParaRPr lang="en-US" sz="1200" b="0" kern="1200" dirty="0">
                        <a:solidFill>
                          <a:schemeClr val="dk1"/>
                        </a:solidFill>
                        <a:effectLst/>
                        <a:latin typeface="+mn-lt"/>
                        <a:ea typeface="+mn-ea"/>
                        <a:cs typeface="+mn-cs"/>
                      </a:endParaRPr>
                    </a:p>
                  </a:txBody>
                  <a:tcPr marL="68580" marR="68580" marT="0" marB="0" anchor="ctr"/>
                </a:tc>
                <a:extLst>
                  <a:ext uri="{0D108BD9-81ED-4DB2-BD59-A6C34878D82A}">
                    <a16:rowId xmlns:a16="http://schemas.microsoft.com/office/drawing/2014/main" xmlns="" val="10007"/>
                  </a:ext>
                </a:extLst>
              </a:tr>
              <a:tr h="474081">
                <a:tc>
                  <a:txBody>
                    <a:bodyPr/>
                    <a:lstStyle/>
                    <a:p>
                      <a:pPr marL="0" marR="0" algn="ctr">
                        <a:lnSpc>
                          <a:spcPct val="115000"/>
                        </a:lnSpc>
                        <a:spcBef>
                          <a:spcPts val="0"/>
                        </a:spcBef>
                        <a:spcAft>
                          <a:spcPts val="0"/>
                        </a:spcAft>
                        <a:tabLst>
                          <a:tab pos="3581400" algn="l"/>
                        </a:tabLst>
                      </a:pPr>
                      <a:r>
                        <a:rPr lang="ka-GE" sz="1100" dirty="0" smtClean="0">
                          <a:effectLst/>
                          <a:latin typeface="Calibri" panose="020F0502020204030204" pitchFamily="34" charset="0"/>
                          <a:ea typeface="Times New Roman" panose="02020603050405020304" pitchFamily="18" charset="0"/>
                          <a:cs typeface="Times New Roman" panose="02020603050405020304" pitchFamily="18" charset="0"/>
                        </a:rPr>
                        <a:t>8</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l" defTabSz="914400" rtl="0" eaLnBrk="1" latinLnBrk="0" hangingPunct="1">
                        <a:lnSpc>
                          <a:spcPct val="115000"/>
                        </a:lnSpc>
                        <a:spcBef>
                          <a:spcPts val="0"/>
                        </a:spcBef>
                        <a:spcAft>
                          <a:spcPts val="0"/>
                        </a:spcAft>
                        <a:tabLst>
                          <a:tab pos="3581400" algn="l"/>
                        </a:tabLst>
                      </a:pPr>
                      <a:r>
                        <a:rPr lang="ka-GE" sz="1200" kern="1200" dirty="0" smtClean="0">
                          <a:solidFill>
                            <a:schemeClr val="dk1"/>
                          </a:solidFill>
                          <a:effectLst/>
                          <a:latin typeface="+mn-lt"/>
                          <a:ea typeface="+mn-ea"/>
                          <a:cs typeface="+mn-cs"/>
                        </a:rPr>
                        <a:t>სასოფლო-სამეურნეო დანიშნულების მიწის გამოყოფა</a:t>
                      </a:r>
                      <a:endParaRPr lang="en-US" sz="1200" kern="1200" dirty="0">
                        <a:solidFill>
                          <a:schemeClr val="dk1"/>
                        </a:solidFill>
                        <a:effectLst/>
                        <a:latin typeface="+mn-lt"/>
                        <a:ea typeface="+mn-ea"/>
                        <a:cs typeface="+mn-cs"/>
                      </a:endParaRPr>
                    </a:p>
                  </a:txBody>
                  <a:tcPr marL="68580" marR="68580" marT="0" marB="0" anchor="ctr"/>
                </a:tc>
                <a:tc>
                  <a:txBody>
                    <a:bodyPr/>
                    <a:lstStyle/>
                    <a:p>
                      <a:pPr marL="0" marR="0" algn="ctr" defTabSz="914400" rtl="0" eaLnBrk="1" latinLnBrk="0" hangingPunct="1">
                        <a:lnSpc>
                          <a:spcPct val="115000"/>
                        </a:lnSpc>
                        <a:spcBef>
                          <a:spcPts val="0"/>
                        </a:spcBef>
                        <a:spcAft>
                          <a:spcPts val="0"/>
                        </a:spcAft>
                        <a:tabLst>
                          <a:tab pos="3581400" algn="l"/>
                        </a:tabLst>
                      </a:pPr>
                      <a:r>
                        <a:rPr lang="ka-GE" sz="1200" b="0" kern="1200" dirty="0" smtClean="0">
                          <a:solidFill>
                            <a:schemeClr val="dk1"/>
                          </a:solidFill>
                          <a:effectLst/>
                          <a:latin typeface="+mn-lt"/>
                          <a:ea typeface="+mn-ea"/>
                          <a:cs typeface="+mn-cs"/>
                        </a:rPr>
                        <a:t>1</a:t>
                      </a:r>
                      <a:endParaRPr lang="en-US" sz="1200" b="0" kern="1200" dirty="0">
                        <a:solidFill>
                          <a:schemeClr val="dk1"/>
                        </a:solidFill>
                        <a:effectLst/>
                        <a:latin typeface="+mn-lt"/>
                        <a:ea typeface="+mn-ea"/>
                        <a:cs typeface="+mn-cs"/>
                      </a:endParaRPr>
                    </a:p>
                  </a:txBody>
                  <a:tcPr marL="68580" marR="68580" marT="0" marB="0" anchor="ctr"/>
                </a:tc>
                <a:extLst>
                  <a:ext uri="{0D108BD9-81ED-4DB2-BD59-A6C34878D82A}">
                    <a16:rowId xmlns:a16="http://schemas.microsoft.com/office/drawing/2014/main" xmlns="" val="10008"/>
                  </a:ext>
                </a:extLst>
              </a:tr>
              <a:tr h="474081">
                <a:tc>
                  <a:txBody>
                    <a:bodyPr/>
                    <a:lstStyle/>
                    <a:p>
                      <a:pPr marL="0" marR="0" algn="ctr">
                        <a:lnSpc>
                          <a:spcPct val="115000"/>
                        </a:lnSpc>
                        <a:spcBef>
                          <a:spcPts val="0"/>
                        </a:spcBef>
                        <a:spcAft>
                          <a:spcPts val="0"/>
                        </a:spcAft>
                        <a:tabLst>
                          <a:tab pos="3581400" algn="l"/>
                        </a:tabLst>
                      </a:pPr>
                      <a:r>
                        <a:rPr lang="ka-GE" sz="1100" dirty="0" smtClean="0">
                          <a:effectLst/>
                          <a:latin typeface="Calibri" panose="020F0502020204030204" pitchFamily="34" charset="0"/>
                          <a:ea typeface="Times New Roman" panose="02020603050405020304" pitchFamily="18" charset="0"/>
                          <a:cs typeface="Times New Roman" panose="02020603050405020304" pitchFamily="18" charset="0"/>
                        </a:rPr>
                        <a:t>9</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indent="0" algn="just" defTabSz="914400" rtl="0" eaLnBrk="1" latinLnBrk="0" hangingPunct="1">
                        <a:lnSpc>
                          <a:spcPct val="115000"/>
                        </a:lnSpc>
                        <a:spcBef>
                          <a:spcPts val="0"/>
                        </a:spcBef>
                        <a:spcAft>
                          <a:spcPts val="0"/>
                        </a:spcAft>
                        <a:tabLst>
                          <a:tab pos="3581400" algn="l"/>
                        </a:tabLst>
                      </a:pPr>
                      <a:r>
                        <a:rPr lang="ka-GE" sz="1200" kern="1200" dirty="0" smtClean="0">
                          <a:solidFill>
                            <a:schemeClr val="dk1"/>
                          </a:solidFill>
                          <a:effectLst/>
                          <a:latin typeface="Sylfaen" panose="010A0502050306030303" pitchFamily="18" charset="0"/>
                          <a:ea typeface="+mn-ea"/>
                          <a:cs typeface="+mn-cs"/>
                        </a:rPr>
                        <a:t>შშმ</a:t>
                      </a:r>
                      <a:r>
                        <a:rPr lang="ka-GE" sz="1200" kern="1200" baseline="0" dirty="0" smtClean="0">
                          <a:solidFill>
                            <a:schemeClr val="dk1"/>
                          </a:solidFill>
                          <a:effectLst/>
                          <a:latin typeface="Sylfaen" panose="010A0502050306030303" pitchFamily="18" charset="0"/>
                          <a:ea typeface="+mn-ea"/>
                          <a:cs typeface="+mn-cs"/>
                        </a:rPr>
                        <a:t> </a:t>
                      </a:r>
                      <a:r>
                        <a:rPr lang="ka-GE" sz="1200" kern="1200" dirty="0" smtClean="0">
                          <a:solidFill>
                            <a:schemeClr val="dk1"/>
                          </a:solidFill>
                          <a:effectLst/>
                          <a:latin typeface="Sylfaen" panose="010A0502050306030303" pitchFamily="18" charset="0"/>
                          <a:ea typeface="+mn-ea"/>
                          <a:cs typeface="+mn-cs"/>
                        </a:rPr>
                        <a:t>ვეტერანს გადაეცა</a:t>
                      </a:r>
                      <a:r>
                        <a:rPr lang="ka-GE" sz="1200" kern="1200" baseline="0" dirty="0" smtClean="0">
                          <a:solidFill>
                            <a:schemeClr val="dk1"/>
                          </a:solidFill>
                          <a:effectLst/>
                          <a:latin typeface="Sylfaen" panose="010A0502050306030303" pitchFamily="18" charset="0"/>
                          <a:ea typeface="+mn-ea"/>
                          <a:cs typeface="+mn-cs"/>
                        </a:rPr>
                        <a:t> </a:t>
                      </a:r>
                      <a:r>
                        <a:rPr lang="ka-GE" sz="1200" kern="1200" dirty="0" smtClean="0">
                          <a:solidFill>
                            <a:schemeClr val="dk1"/>
                          </a:solidFill>
                          <a:effectLst/>
                          <a:latin typeface="Sylfaen" panose="010A0502050306030303" pitchFamily="18" charset="0"/>
                          <a:ea typeface="+mn-ea"/>
                          <a:cs typeface="+mn-cs"/>
                        </a:rPr>
                        <a:t>ეტლ-სავარძელი/გადასაადგილებელი</a:t>
                      </a:r>
                      <a:r>
                        <a:rPr lang="ka-GE" sz="1200" kern="1200" baseline="0" dirty="0" smtClean="0">
                          <a:solidFill>
                            <a:schemeClr val="dk1"/>
                          </a:solidFill>
                          <a:effectLst/>
                          <a:latin typeface="Sylfaen" panose="010A0502050306030303" pitchFamily="18" charset="0"/>
                          <a:ea typeface="+mn-ea"/>
                          <a:cs typeface="+mn-cs"/>
                        </a:rPr>
                        <a:t> </a:t>
                      </a:r>
                      <a:r>
                        <a:rPr lang="ka-GE" sz="1200" kern="1200" dirty="0" smtClean="0">
                          <a:solidFill>
                            <a:schemeClr val="dk1"/>
                          </a:solidFill>
                          <a:effectLst/>
                          <a:latin typeface="Sylfaen" panose="010A0502050306030303" pitchFamily="18" charset="0"/>
                          <a:ea typeface="+mn-ea"/>
                          <a:cs typeface="+mn-cs"/>
                        </a:rPr>
                        <a:t>ჩარჩო/ყავარჯენი</a:t>
                      </a:r>
                      <a:endParaRPr lang="en-US" sz="1200" kern="1200" dirty="0">
                        <a:solidFill>
                          <a:schemeClr val="dk1"/>
                        </a:solidFill>
                        <a:effectLst/>
                        <a:latin typeface="Sylfaen" panose="010A0502050306030303" pitchFamily="18" charset="0"/>
                        <a:ea typeface="+mn-ea"/>
                        <a:cs typeface="+mn-cs"/>
                      </a:endParaRPr>
                    </a:p>
                  </a:txBody>
                  <a:tcPr marL="68580" marR="68580" marT="0" marB="0" anchor="ctr"/>
                </a:tc>
                <a:tc>
                  <a:txBody>
                    <a:bodyPr/>
                    <a:lstStyle/>
                    <a:p>
                      <a:pPr marL="0" marR="0" algn="ctr" defTabSz="914400" rtl="0" eaLnBrk="1" latinLnBrk="0" hangingPunct="1">
                        <a:lnSpc>
                          <a:spcPct val="115000"/>
                        </a:lnSpc>
                        <a:spcBef>
                          <a:spcPts val="0"/>
                        </a:spcBef>
                        <a:spcAft>
                          <a:spcPts val="0"/>
                        </a:spcAft>
                        <a:tabLst>
                          <a:tab pos="3581400" algn="l"/>
                        </a:tabLst>
                      </a:pPr>
                      <a:r>
                        <a:rPr lang="ka-GE" sz="1200" b="0" kern="1200" dirty="0" smtClean="0">
                          <a:solidFill>
                            <a:schemeClr val="dk1"/>
                          </a:solidFill>
                          <a:effectLst/>
                          <a:latin typeface="+mn-lt"/>
                          <a:ea typeface="+mn-ea"/>
                          <a:cs typeface="+mn-cs"/>
                        </a:rPr>
                        <a:t>194</a:t>
                      </a:r>
                      <a:endParaRPr lang="en-US" sz="1200" b="0" kern="1200" dirty="0">
                        <a:solidFill>
                          <a:schemeClr val="dk1"/>
                        </a:solidFill>
                        <a:effectLst/>
                        <a:latin typeface="+mn-lt"/>
                        <a:ea typeface="+mn-ea"/>
                        <a:cs typeface="+mn-cs"/>
                      </a:endParaRPr>
                    </a:p>
                  </a:txBody>
                  <a:tcPr marL="68580" marR="68580" marT="0" marB="0" anchor="ctr"/>
                </a:tc>
              </a:tr>
              <a:tr h="411476">
                <a:tc>
                  <a:txBody>
                    <a:bodyPr/>
                    <a:lstStyle/>
                    <a:p>
                      <a:pPr marL="0" marR="0" algn="ctr">
                        <a:lnSpc>
                          <a:spcPct val="115000"/>
                        </a:lnSpc>
                        <a:spcBef>
                          <a:spcPts val="0"/>
                        </a:spcBef>
                        <a:spcAft>
                          <a:spcPts val="0"/>
                        </a:spcAft>
                        <a:tabLst>
                          <a:tab pos="3581400" algn="l"/>
                        </a:tabLst>
                      </a:pPr>
                      <a:r>
                        <a:rPr lang="ka-GE" sz="1100" dirty="0" smtClean="0">
                          <a:effectLst/>
                          <a:latin typeface="Calibri" panose="020F0502020204030204" pitchFamily="34" charset="0"/>
                          <a:ea typeface="Times New Roman" panose="02020603050405020304" pitchFamily="18" charset="0"/>
                          <a:cs typeface="Times New Roman" panose="02020603050405020304" pitchFamily="18" charset="0"/>
                        </a:rPr>
                        <a:t>10</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l" defTabSz="914400" rtl="0" eaLnBrk="1" latinLnBrk="0" hangingPunct="1">
                        <a:lnSpc>
                          <a:spcPct val="115000"/>
                        </a:lnSpc>
                        <a:spcBef>
                          <a:spcPts val="0"/>
                        </a:spcBef>
                        <a:spcAft>
                          <a:spcPts val="0"/>
                        </a:spcAft>
                        <a:tabLst>
                          <a:tab pos="3581400" algn="l"/>
                        </a:tabLst>
                      </a:pPr>
                      <a:r>
                        <a:rPr lang="ka-GE" sz="1200" kern="1200" dirty="0" smtClean="0">
                          <a:solidFill>
                            <a:schemeClr val="dk1"/>
                          </a:solidFill>
                          <a:effectLst/>
                          <a:latin typeface="+mn-lt"/>
                          <a:ea typeface="+mn-ea"/>
                          <a:cs typeface="+mn-cs"/>
                        </a:rPr>
                        <a:t>სწავლის დაფინასება</a:t>
                      </a:r>
                      <a:endParaRPr lang="en-US" sz="1200" kern="1200" dirty="0">
                        <a:solidFill>
                          <a:schemeClr val="dk1"/>
                        </a:solidFill>
                        <a:effectLst/>
                        <a:latin typeface="+mn-lt"/>
                        <a:ea typeface="+mn-ea"/>
                        <a:cs typeface="+mn-cs"/>
                      </a:endParaRPr>
                    </a:p>
                  </a:txBody>
                  <a:tcPr marL="68580" marR="68580" marT="0" marB="0" anchor="ctr"/>
                </a:tc>
                <a:tc>
                  <a:txBody>
                    <a:bodyPr/>
                    <a:lstStyle/>
                    <a:p>
                      <a:pPr marL="0" marR="0" algn="ctr" defTabSz="914400" rtl="0" eaLnBrk="1" latinLnBrk="0" hangingPunct="1">
                        <a:lnSpc>
                          <a:spcPct val="115000"/>
                        </a:lnSpc>
                        <a:spcBef>
                          <a:spcPts val="0"/>
                        </a:spcBef>
                        <a:spcAft>
                          <a:spcPts val="0"/>
                        </a:spcAft>
                        <a:tabLst>
                          <a:tab pos="3581400" algn="l"/>
                        </a:tabLst>
                      </a:pPr>
                      <a:r>
                        <a:rPr lang="en-US" sz="1200" b="0" i="0" kern="1200" dirty="0" smtClean="0">
                          <a:solidFill>
                            <a:schemeClr val="dk1"/>
                          </a:solidFill>
                          <a:effectLst/>
                          <a:latin typeface="+mn-lt"/>
                          <a:ea typeface="+mn-ea"/>
                          <a:cs typeface="+mn-cs"/>
                        </a:rPr>
                        <a:t>10</a:t>
                      </a:r>
                      <a:endParaRPr lang="en-US" sz="1200" b="0" kern="1200" dirty="0">
                        <a:solidFill>
                          <a:schemeClr val="dk1"/>
                        </a:solidFill>
                        <a:effectLst/>
                        <a:latin typeface="+mn-lt"/>
                        <a:ea typeface="+mn-ea"/>
                        <a:cs typeface="+mn-cs"/>
                      </a:endParaRPr>
                    </a:p>
                  </a:txBody>
                  <a:tcPr marL="68580" marR="68580" marT="0" marB="0" anchor="ctr"/>
                </a:tc>
              </a:tr>
            </a:tbl>
          </a:graphicData>
        </a:graphic>
      </p:graphicFrame>
      <p:sp>
        <p:nvSpPr>
          <p:cNvPr id="8" name="Номер слайда 6"/>
          <p:cNvSpPr txBox="1">
            <a:spLocks/>
          </p:cNvSpPr>
          <p:nvPr/>
        </p:nvSpPr>
        <p:spPr>
          <a:xfrm>
            <a:off x="8077200" y="6492957"/>
            <a:ext cx="1066800" cy="329184"/>
          </a:xfrm>
          <a:prstGeom prst="rect">
            <a:avLst/>
          </a:prstGeom>
        </p:spPr>
        <p:txBody>
          <a:bodyPr vert="horz" lIns="91440" tIns="45720" rIns="91440" bIns="45720" rtlCol="0" anchor="ctr"/>
          <a:lstStyle>
            <a:defPPr>
              <a:defRPr lang="en-US"/>
            </a:defPPr>
            <a:lvl1pPr marL="0" algn="l" defTabSz="914400" rtl="0" eaLnBrk="1" latinLnBrk="0" hangingPunct="1">
              <a:defRPr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200" b="0" dirty="0" smtClean="0">
                <a:solidFill>
                  <a:schemeClr val="tx1"/>
                </a:solidFill>
              </a:rPr>
              <a:t>3</a:t>
            </a:r>
            <a:r>
              <a:rPr lang="ka-GE" sz="1200" b="0" dirty="0" smtClean="0">
                <a:solidFill>
                  <a:schemeClr val="tx1"/>
                </a:solidFill>
              </a:rPr>
              <a:t>2</a:t>
            </a:r>
            <a:endParaRPr lang="en-US" sz="1200" b="0" dirty="0">
              <a:solidFill>
                <a:schemeClr val="tx1"/>
              </a:solidFill>
            </a:endParaRPr>
          </a:p>
        </p:txBody>
      </p:sp>
    </p:spTree>
    <p:extLst>
      <p:ext uri="{BB962C8B-B14F-4D97-AF65-F5344CB8AC3E}">
        <p14:creationId xmlns:p14="http://schemas.microsoft.com/office/powerpoint/2010/main" val="136847783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Объект 3"/>
          <p:cNvSpPr txBox="1">
            <a:spLocks/>
          </p:cNvSpPr>
          <p:nvPr/>
        </p:nvSpPr>
        <p:spPr>
          <a:xfrm>
            <a:off x="711199" y="508000"/>
            <a:ext cx="7772400" cy="287867"/>
          </a:xfrm>
          <a:prstGeom prst="round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lnSpcReduction="10000"/>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dk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dk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dk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dk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dk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dk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dk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dk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dk1"/>
                </a:solidFill>
                <a:latin typeface="+mn-lt"/>
                <a:ea typeface="+mn-ea"/>
                <a:cs typeface="+mn-cs"/>
              </a:defRPr>
            </a:lvl9pPr>
          </a:lstStyle>
          <a:p>
            <a:pPr marL="0" indent="0">
              <a:buNone/>
            </a:pPr>
            <a:r>
              <a:rPr lang="ka-GE" sz="1200" b="1" dirty="0" smtClean="0"/>
              <a:t>სააღრიცხვო </a:t>
            </a:r>
            <a:r>
              <a:rPr lang="ka-GE" sz="1200" b="1" dirty="0"/>
              <a:t>- ანალიტიკურ განყოფილებაში </a:t>
            </a:r>
            <a:r>
              <a:rPr lang="ka-GE" sz="1200" dirty="0"/>
              <a:t>შემოსული კორესპონდენციის </a:t>
            </a:r>
            <a:r>
              <a:rPr lang="ka-GE" sz="1200" dirty="0" smtClean="0"/>
              <a:t>რაოდენობა</a:t>
            </a:r>
            <a:r>
              <a:rPr lang="en-US" sz="1200" b="1" dirty="0"/>
              <a:t> </a:t>
            </a:r>
            <a:r>
              <a:rPr lang="en-US" sz="1200" b="1" dirty="0" smtClean="0"/>
              <a:t> - </a:t>
            </a:r>
            <a:r>
              <a:rPr lang="en-US" sz="1200" dirty="0"/>
              <a:t>3 236 </a:t>
            </a:r>
          </a:p>
        </p:txBody>
      </p:sp>
      <p:sp>
        <p:nvSpPr>
          <p:cNvPr id="2" name="Объект 1"/>
          <p:cNvSpPr>
            <a:spLocks noGrp="1"/>
          </p:cNvSpPr>
          <p:nvPr>
            <p:ph idx="1"/>
          </p:nvPr>
        </p:nvSpPr>
        <p:spPr>
          <a:xfrm>
            <a:off x="330200" y="1210733"/>
            <a:ext cx="8661400" cy="5494867"/>
          </a:xfrm>
        </p:spPr>
        <p:txBody>
          <a:bodyPr>
            <a:normAutofit/>
          </a:bodyPr>
          <a:lstStyle/>
          <a:p>
            <a:pPr marL="0" indent="0">
              <a:buNone/>
            </a:pPr>
            <a:r>
              <a:rPr lang="en-US" dirty="0" smtClean="0"/>
              <a:t> </a:t>
            </a:r>
            <a:r>
              <a:rPr lang="en-US" sz="1200" dirty="0" err="1">
                <a:latin typeface="Sylfaen" panose="010A0502050306030303" pitchFamily="18" charset="0"/>
              </a:rPr>
              <a:t>შიდა</a:t>
            </a:r>
            <a:r>
              <a:rPr lang="en-US" sz="1200" dirty="0">
                <a:latin typeface="Sylfaen" panose="010A0502050306030303" pitchFamily="18" charset="0"/>
              </a:rPr>
              <a:t> </a:t>
            </a:r>
            <a:r>
              <a:rPr lang="en-US" sz="1200" dirty="0" err="1" smtClean="0">
                <a:latin typeface="Sylfaen" panose="010A0502050306030303" pitchFamily="18" charset="0"/>
              </a:rPr>
              <a:t>დოკუმენტი</a:t>
            </a:r>
            <a:r>
              <a:rPr lang="en-US" sz="1200" dirty="0" smtClean="0">
                <a:latin typeface="Sylfaen" panose="010A0502050306030303" pitchFamily="18" charset="0"/>
              </a:rPr>
              <a:t> </a:t>
            </a:r>
            <a:r>
              <a:rPr lang="ka-GE" sz="1200" dirty="0" smtClean="0">
                <a:latin typeface="Sylfaen" panose="010A0502050306030303" pitchFamily="18" charset="0"/>
              </a:rPr>
              <a:t> </a:t>
            </a:r>
            <a:r>
              <a:rPr lang="en-US" sz="1200" dirty="0" smtClean="0">
                <a:latin typeface="Sylfaen" panose="010A0502050306030303" pitchFamily="18" charset="0"/>
              </a:rPr>
              <a:t>-  </a:t>
            </a:r>
            <a:r>
              <a:rPr lang="en-US" sz="1200" dirty="0"/>
              <a:t>2 386 </a:t>
            </a:r>
            <a:r>
              <a:rPr lang="en-US" sz="1200" dirty="0" err="1" smtClean="0">
                <a:latin typeface="Sylfaen" panose="010A0502050306030303" pitchFamily="18" charset="0"/>
              </a:rPr>
              <a:t>კო</a:t>
            </a:r>
            <a:r>
              <a:rPr lang="ka-GE" sz="1200" dirty="0" smtClean="0">
                <a:latin typeface="Sylfaen" panose="010A0502050306030303" pitchFamily="18" charset="0"/>
              </a:rPr>
              <a:t>რესპონდენცია;</a:t>
            </a:r>
            <a:endParaRPr lang="en-US" sz="1200" dirty="0">
              <a:latin typeface="Sylfaen" panose="010A0502050306030303" pitchFamily="18" charset="0"/>
            </a:endParaRPr>
          </a:p>
          <a:p>
            <a:r>
              <a:rPr lang="en-US" sz="1200" dirty="0" err="1" smtClean="0">
                <a:latin typeface="Sylfaen" panose="010A0502050306030303" pitchFamily="18" charset="0"/>
              </a:rPr>
              <a:t>შემოსული</a:t>
            </a:r>
            <a:r>
              <a:rPr lang="en-US" sz="1200" dirty="0" smtClean="0">
                <a:latin typeface="Sylfaen" panose="010A0502050306030303" pitchFamily="18" charset="0"/>
              </a:rPr>
              <a:t> </a:t>
            </a:r>
            <a:r>
              <a:rPr lang="en-US" sz="1200" dirty="0">
                <a:latin typeface="Sylfaen" panose="010A0502050306030303" pitchFamily="18" charset="0"/>
              </a:rPr>
              <a:t>- </a:t>
            </a:r>
            <a:r>
              <a:rPr lang="en-US" sz="1200" dirty="0"/>
              <a:t>850</a:t>
            </a:r>
            <a:r>
              <a:rPr lang="en-US" sz="1200" dirty="0" smtClean="0">
                <a:latin typeface="Sylfaen" panose="010A0502050306030303" pitchFamily="18" charset="0"/>
              </a:rPr>
              <a:t> </a:t>
            </a:r>
            <a:r>
              <a:rPr lang="en-US" sz="1200" dirty="0" err="1">
                <a:latin typeface="Sylfaen" panose="010A0502050306030303" pitchFamily="18" charset="0"/>
              </a:rPr>
              <a:t>კო</a:t>
            </a:r>
            <a:r>
              <a:rPr lang="ka-GE" sz="1200" dirty="0" smtClean="0"/>
              <a:t>რესპონდენცია;</a:t>
            </a:r>
            <a:endParaRPr lang="ka-GE" sz="1200" dirty="0">
              <a:latin typeface="Sylfaen" panose="010A0502050306030303" pitchFamily="18" charset="0"/>
            </a:endParaRPr>
          </a:p>
          <a:p>
            <a:pPr marL="0" indent="0">
              <a:buNone/>
            </a:pPr>
            <a:r>
              <a:rPr lang="en-US" sz="1200" dirty="0" smtClean="0">
                <a:latin typeface="Sylfaen" panose="010A0502050306030303" pitchFamily="18" charset="0"/>
              </a:rPr>
              <a:t> </a:t>
            </a:r>
            <a:r>
              <a:rPr lang="en-US" sz="1200" dirty="0" err="1">
                <a:latin typeface="Sylfaen" panose="010A0502050306030303" pitchFamily="18" charset="0"/>
              </a:rPr>
              <a:t>მომზადდა</a:t>
            </a:r>
            <a:r>
              <a:rPr lang="en-US" sz="1200" dirty="0">
                <a:latin typeface="Sylfaen" panose="010A0502050306030303" pitchFamily="18" charset="0"/>
              </a:rPr>
              <a:t>: </a:t>
            </a:r>
          </a:p>
          <a:p>
            <a:r>
              <a:rPr lang="en-US" sz="1200" dirty="0"/>
              <a:t> 338 </a:t>
            </a:r>
            <a:r>
              <a:rPr lang="ka-GE" sz="1200" dirty="0" smtClean="0">
                <a:latin typeface="Sylfaen" panose="010A0502050306030303" pitchFamily="18" charset="0"/>
              </a:rPr>
              <a:t> -</a:t>
            </a:r>
            <a:r>
              <a:rPr lang="en-US" sz="1200" dirty="0" smtClean="0">
                <a:latin typeface="Sylfaen" panose="010A0502050306030303" pitchFamily="18" charset="0"/>
              </a:rPr>
              <a:t> </a:t>
            </a:r>
            <a:r>
              <a:rPr lang="en-US" sz="1200" dirty="0" err="1">
                <a:latin typeface="Sylfaen" panose="010A0502050306030303" pitchFamily="18" charset="0"/>
              </a:rPr>
              <a:t>წერილი</a:t>
            </a:r>
            <a:r>
              <a:rPr lang="en-US" sz="1200" dirty="0">
                <a:latin typeface="Sylfaen" panose="010A0502050306030303" pitchFamily="18" charset="0"/>
              </a:rPr>
              <a:t>;</a:t>
            </a:r>
          </a:p>
          <a:p>
            <a:r>
              <a:rPr lang="en-US" sz="1200" dirty="0"/>
              <a:t> 452 </a:t>
            </a:r>
            <a:r>
              <a:rPr lang="ka-GE" sz="1200" b="1" dirty="0" smtClean="0">
                <a:latin typeface="Sylfaen" panose="010A0502050306030303" pitchFamily="18" charset="0"/>
              </a:rPr>
              <a:t> </a:t>
            </a:r>
            <a:r>
              <a:rPr lang="ka-GE" sz="1200" dirty="0" smtClean="0">
                <a:latin typeface="Sylfaen" panose="010A0502050306030303" pitchFamily="18" charset="0"/>
              </a:rPr>
              <a:t>- </a:t>
            </a:r>
            <a:r>
              <a:rPr lang="en-US" sz="1200" dirty="0" smtClean="0">
                <a:latin typeface="Sylfaen" panose="010A0502050306030303" pitchFamily="18" charset="0"/>
              </a:rPr>
              <a:t> </a:t>
            </a:r>
            <a:r>
              <a:rPr lang="en-US" sz="1200" dirty="0" err="1">
                <a:latin typeface="Sylfaen" panose="010A0502050306030303" pitchFamily="18" charset="0"/>
              </a:rPr>
              <a:t>ცნობა</a:t>
            </a:r>
            <a:r>
              <a:rPr lang="en-US" sz="1200" dirty="0">
                <a:latin typeface="Sylfaen" panose="010A0502050306030303" pitchFamily="18" charset="0"/>
              </a:rPr>
              <a:t>;</a:t>
            </a:r>
          </a:p>
          <a:p>
            <a:r>
              <a:rPr lang="en-US" sz="1200" dirty="0"/>
              <a:t>367</a:t>
            </a:r>
            <a:r>
              <a:rPr lang="en-US" sz="1200" dirty="0" smtClean="0">
                <a:latin typeface="Sylfaen" panose="010A0502050306030303" pitchFamily="18" charset="0"/>
              </a:rPr>
              <a:t> </a:t>
            </a:r>
            <a:r>
              <a:rPr lang="ka-GE" sz="1200" dirty="0" smtClean="0">
                <a:latin typeface="Sylfaen" panose="010A0502050306030303" pitchFamily="18" charset="0"/>
              </a:rPr>
              <a:t>- </a:t>
            </a:r>
            <a:r>
              <a:rPr lang="en-US" sz="1200" dirty="0" err="1" smtClean="0">
                <a:latin typeface="Sylfaen" panose="010A0502050306030303" pitchFamily="18" charset="0"/>
              </a:rPr>
              <a:t>ბრძანება</a:t>
            </a:r>
            <a:r>
              <a:rPr lang="en-US" sz="1200" dirty="0">
                <a:latin typeface="Sylfaen" panose="010A0502050306030303" pitchFamily="18" charset="0"/>
              </a:rPr>
              <a:t>;</a:t>
            </a:r>
          </a:p>
          <a:p>
            <a:pPr marL="0" indent="0">
              <a:buNone/>
            </a:pPr>
            <a:r>
              <a:rPr lang="en-US" sz="1200" b="1" dirty="0" err="1" smtClean="0">
                <a:latin typeface="Sylfaen" panose="010A0502050306030303" pitchFamily="18" charset="0"/>
              </a:rPr>
              <a:t>განხილული</a:t>
            </a:r>
            <a:r>
              <a:rPr lang="en-US" sz="1200" b="1" dirty="0" smtClean="0">
                <a:latin typeface="Sylfaen" panose="010A0502050306030303" pitchFamily="18" charset="0"/>
              </a:rPr>
              <a:t> </a:t>
            </a:r>
            <a:r>
              <a:rPr lang="en-US" sz="1200" b="1" dirty="0" err="1">
                <a:latin typeface="Sylfaen" panose="010A0502050306030303" pitchFamily="18" charset="0"/>
              </a:rPr>
              <a:t>იქნა</a:t>
            </a:r>
            <a:r>
              <a:rPr lang="en-US" sz="1200" b="1" dirty="0">
                <a:latin typeface="Sylfaen" panose="010A0502050306030303" pitchFamily="18" charset="0"/>
              </a:rPr>
              <a:t>:</a:t>
            </a:r>
          </a:p>
          <a:p>
            <a:r>
              <a:rPr lang="en-US" sz="1200" dirty="0"/>
              <a:t>745</a:t>
            </a:r>
            <a:r>
              <a:rPr lang="en-US" sz="1200" dirty="0" smtClean="0">
                <a:latin typeface="Sylfaen" panose="010A0502050306030303" pitchFamily="18" charset="0"/>
              </a:rPr>
              <a:t> </a:t>
            </a:r>
            <a:r>
              <a:rPr lang="ka-GE" sz="1200" dirty="0" smtClean="0">
                <a:latin typeface="Sylfaen" panose="010A0502050306030303" pitchFamily="18" charset="0"/>
              </a:rPr>
              <a:t>- </a:t>
            </a:r>
            <a:r>
              <a:rPr lang="en-US" sz="1200" dirty="0" err="1" smtClean="0">
                <a:latin typeface="Sylfaen" panose="010A0502050306030303" pitchFamily="18" charset="0"/>
              </a:rPr>
              <a:t>განცხადება</a:t>
            </a:r>
            <a:r>
              <a:rPr lang="en-US" sz="1200" dirty="0">
                <a:latin typeface="Sylfaen" panose="010A0502050306030303" pitchFamily="18" charset="0"/>
              </a:rPr>
              <a:t>;</a:t>
            </a:r>
          </a:p>
          <a:p>
            <a:r>
              <a:rPr lang="en-US" sz="1200" dirty="0"/>
              <a:t>1 255 </a:t>
            </a:r>
            <a:r>
              <a:rPr lang="ka-GE" sz="1200" dirty="0" smtClean="0">
                <a:latin typeface="Sylfaen" panose="010A0502050306030303" pitchFamily="18" charset="0"/>
              </a:rPr>
              <a:t> -</a:t>
            </a:r>
            <a:r>
              <a:rPr lang="en-US" sz="1200" dirty="0" smtClean="0">
                <a:latin typeface="Sylfaen" panose="010A0502050306030303" pitchFamily="18" charset="0"/>
              </a:rPr>
              <a:t> </a:t>
            </a:r>
            <a:r>
              <a:rPr lang="en-US" sz="1200" dirty="0" err="1">
                <a:latin typeface="Sylfaen" panose="010A0502050306030303" pitchFamily="18" charset="0"/>
              </a:rPr>
              <a:t>სამსახურებრივი</a:t>
            </a:r>
            <a:r>
              <a:rPr lang="en-US" sz="1200" dirty="0">
                <a:latin typeface="Sylfaen" panose="010A0502050306030303" pitchFamily="18" charset="0"/>
              </a:rPr>
              <a:t> </a:t>
            </a:r>
            <a:r>
              <a:rPr lang="en-US" sz="1200" dirty="0" err="1">
                <a:latin typeface="Sylfaen" panose="010A0502050306030303" pitchFamily="18" charset="0"/>
              </a:rPr>
              <a:t>ბარათი</a:t>
            </a:r>
            <a:r>
              <a:rPr lang="en-US" sz="1200" dirty="0">
                <a:latin typeface="Sylfaen" panose="010A0502050306030303" pitchFamily="18" charset="0"/>
              </a:rPr>
              <a:t>;</a:t>
            </a:r>
          </a:p>
          <a:p>
            <a:pPr marL="0" indent="0">
              <a:buNone/>
            </a:pPr>
            <a:endParaRPr lang="en-US" sz="1200" dirty="0">
              <a:latin typeface="Sylfaen" panose="010A0502050306030303" pitchFamily="18" charset="0"/>
            </a:endParaRPr>
          </a:p>
          <a:p>
            <a:r>
              <a:rPr lang="en-US" sz="1200" dirty="0" err="1" smtClean="0">
                <a:latin typeface="Sylfaen" panose="010A0502050306030303" pitchFamily="18" charset="0"/>
              </a:rPr>
              <a:t>საიდენტიფიკაციო</a:t>
            </a:r>
            <a:r>
              <a:rPr lang="en-US" sz="1200" dirty="0" smtClean="0">
                <a:latin typeface="Sylfaen" panose="010A0502050306030303" pitchFamily="18" charset="0"/>
              </a:rPr>
              <a:t> </a:t>
            </a:r>
            <a:r>
              <a:rPr lang="en-US" sz="1200" dirty="0" err="1">
                <a:latin typeface="Sylfaen" panose="010A0502050306030303" pitchFamily="18" charset="0"/>
              </a:rPr>
              <a:t>კოდი</a:t>
            </a:r>
            <a:r>
              <a:rPr lang="en-US" sz="1200" dirty="0">
                <a:latin typeface="Sylfaen" panose="010A0502050306030303" pitchFamily="18" charset="0"/>
              </a:rPr>
              <a:t> </a:t>
            </a:r>
            <a:r>
              <a:rPr lang="en-US" sz="1200" dirty="0" err="1">
                <a:latin typeface="Sylfaen" panose="010A0502050306030303" pitchFamily="18" charset="0"/>
              </a:rPr>
              <a:t>მიენიჭა</a:t>
            </a:r>
            <a:r>
              <a:rPr lang="en-US" sz="1200" dirty="0">
                <a:latin typeface="Sylfaen" panose="010A0502050306030303" pitchFamily="18" charset="0"/>
              </a:rPr>
              <a:t> - </a:t>
            </a:r>
            <a:r>
              <a:rPr lang="en-US" sz="1200" dirty="0"/>
              <a:t>960</a:t>
            </a:r>
            <a:r>
              <a:rPr lang="en-US" sz="1200" dirty="0" smtClean="0">
                <a:latin typeface="Sylfaen" panose="010A0502050306030303" pitchFamily="18" charset="0"/>
              </a:rPr>
              <a:t>პირს</a:t>
            </a:r>
            <a:r>
              <a:rPr lang="en-US" sz="1200" dirty="0">
                <a:latin typeface="Sylfaen" panose="010A0502050306030303" pitchFamily="18" charset="0"/>
              </a:rPr>
              <a:t>;</a:t>
            </a:r>
          </a:p>
          <a:p>
            <a:r>
              <a:rPr lang="en-US" sz="1200" dirty="0" err="1" smtClean="0">
                <a:latin typeface="Sylfaen" panose="010A0502050306030303" pitchFamily="18" charset="0"/>
              </a:rPr>
              <a:t>ვეტერანის</a:t>
            </a:r>
            <a:r>
              <a:rPr lang="en-US" sz="1200" dirty="0" smtClean="0">
                <a:latin typeface="Sylfaen" panose="010A0502050306030303" pitchFamily="18" charset="0"/>
              </a:rPr>
              <a:t> </a:t>
            </a:r>
            <a:r>
              <a:rPr lang="en-US" sz="1200" dirty="0" err="1">
                <a:latin typeface="Sylfaen" panose="010A0502050306030303" pitchFamily="18" charset="0"/>
              </a:rPr>
              <a:t>დამადასტურებელი</a:t>
            </a:r>
            <a:r>
              <a:rPr lang="en-US" sz="1200" dirty="0">
                <a:latin typeface="Sylfaen" panose="010A0502050306030303" pitchFamily="18" charset="0"/>
              </a:rPr>
              <a:t> </a:t>
            </a:r>
            <a:r>
              <a:rPr lang="en-US" sz="1200" dirty="0" err="1">
                <a:latin typeface="Sylfaen" panose="010A0502050306030303" pitchFamily="18" charset="0"/>
              </a:rPr>
              <a:t>მოწმობა</a:t>
            </a:r>
            <a:r>
              <a:rPr lang="en-US" sz="1200" dirty="0">
                <a:latin typeface="Sylfaen" panose="010A0502050306030303" pitchFamily="18" charset="0"/>
              </a:rPr>
              <a:t> </a:t>
            </a:r>
            <a:r>
              <a:rPr lang="en-US" sz="1200" dirty="0" err="1">
                <a:latin typeface="Sylfaen" panose="010A0502050306030303" pitchFamily="18" charset="0"/>
              </a:rPr>
              <a:t>დამზადდა</a:t>
            </a:r>
            <a:r>
              <a:rPr lang="en-US" sz="1200" dirty="0">
                <a:latin typeface="Sylfaen" panose="010A0502050306030303" pitchFamily="18" charset="0"/>
              </a:rPr>
              <a:t> </a:t>
            </a:r>
            <a:r>
              <a:rPr lang="en-US" sz="1200" dirty="0" smtClean="0">
                <a:latin typeface="Sylfaen" panose="010A0502050306030303" pitchFamily="18" charset="0"/>
              </a:rPr>
              <a:t>-</a:t>
            </a:r>
            <a:r>
              <a:rPr lang="ka-GE" sz="1200" b="1" dirty="0">
                <a:latin typeface="Sylfaen" panose="010A0502050306030303" pitchFamily="18" charset="0"/>
              </a:rPr>
              <a:t> </a:t>
            </a:r>
            <a:r>
              <a:rPr lang="en-US" sz="1200" dirty="0" smtClean="0"/>
              <a:t>4 </a:t>
            </a:r>
            <a:r>
              <a:rPr lang="en-US" sz="1200" dirty="0"/>
              <a:t>789 </a:t>
            </a:r>
            <a:r>
              <a:rPr lang="en-US" sz="1200" dirty="0" err="1" smtClean="0">
                <a:latin typeface="Sylfaen" panose="010A0502050306030303" pitchFamily="18" charset="0"/>
              </a:rPr>
              <a:t>პირზე</a:t>
            </a:r>
            <a:r>
              <a:rPr lang="en-US" sz="1200" dirty="0">
                <a:latin typeface="Sylfaen" panose="010A0502050306030303" pitchFamily="18" charset="0"/>
              </a:rPr>
              <a:t>;</a:t>
            </a:r>
          </a:p>
          <a:p>
            <a:pPr>
              <a:buFont typeface="Wingdings" panose="05000000000000000000" pitchFamily="2" charset="2"/>
              <a:buChar char="Ø"/>
            </a:pPr>
            <a:r>
              <a:rPr lang="en-US" sz="1200" dirty="0">
                <a:latin typeface="Sylfaen" panose="010A0502050306030303" pitchFamily="18" charset="0"/>
              </a:rPr>
              <a:t>     </a:t>
            </a:r>
            <a:r>
              <a:rPr lang="en-US" sz="1200" dirty="0" err="1" smtClean="0">
                <a:latin typeface="Sylfaen" panose="010A0502050306030303" pitchFamily="18" charset="0"/>
              </a:rPr>
              <a:t>პირველადი</a:t>
            </a:r>
            <a:r>
              <a:rPr lang="en-US" sz="1200" dirty="0" smtClean="0">
                <a:latin typeface="Sylfaen" panose="010A0502050306030303" pitchFamily="18" charset="0"/>
              </a:rPr>
              <a:t> </a:t>
            </a:r>
            <a:r>
              <a:rPr lang="en-US" sz="1200" dirty="0">
                <a:latin typeface="Sylfaen" panose="010A0502050306030303" pitchFamily="18" charset="0"/>
              </a:rPr>
              <a:t>- </a:t>
            </a:r>
            <a:r>
              <a:rPr lang="en-US" sz="1200" dirty="0"/>
              <a:t>960</a:t>
            </a:r>
            <a:r>
              <a:rPr lang="en-US" sz="1200" dirty="0" smtClean="0">
                <a:latin typeface="Sylfaen" panose="010A0502050306030303" pitchFamily="18" charset="0"/>
              </a:rPr>
              <a:t> </a:t>
            </a:r>
            <a:r>
              <a:rPr lang="en-US" sz="1200" dirty="0" err="1">
                <a:latin typeface="Sylfaen" panose="010A0502050306030303" pitchFamily="18" charset="0"/>
              </a:rPr>
              <a:t>პირზე</a:t>
            </a:r>
            <a:r>
              <a:rPr lang="en-US" sz="1200" dirty="0">
                <a:latin typeface="Sylfaen" panose="010A0502050306030303" pitchFamily="18" charset="0"/>
              </a:rPr>
              <a:t>;</a:t>
            </a:r>
          </a:p>
          <a:p>
            <a:pPr>
              <a:buFont typeface="Wingdings" panose="05000000000000000000" pitchFamily="2" charset="2"/>
              <a:buChar char="Ø"/>
            </a:pPr>
            <a:r>
              <a:rPr lang="en-US" sz="1200" dirty="0">
                <a:latin typeface="Sylfaen" panose="010A0502050306030303" pitchFamily="18" charset="0"/>
              </a:rPr>
              <a:t>    </a:t>
            </a:r>
            <a:r>
              <a:rPr lang="en-US" sz="1200" dirty="0" err="1">
                <a:latin typeface="Sylfaen" panose="010A0502050306030303" pitchFamily="18" charset="0"/>
              </a:rPr>
              <a:t>სხვადასხვა</a:t>
            </a:r>
            <a:r>
              <a:rPr lang="en-US" sz="1200" dirty="0">
                <a:latin typeface="Sylfaen" panose="010A0502050306030303" pitchFamily="18" charset="0"/>
              </a:rPr>
              <a:t> - </a:t>
            </a:r>
            <a:r>
              <a:rPr lang="en-US" sz="1200" dirty="0"/>
              <a:t>3 829 </a:t>
            </a:r>
            <a:r>
              <a:rPr lang="en-US" sz="1200" dirty="0" err="1" smtClean="0">
                <a:latin typeface="Sylfaen" panose="010A0502050306030303" pitchFamily="18" charset="0"/>
              </a:rPr>
              <a:t>პირზე</a:t>
            </a:r>
            <a:r>
              <a:rPr lang="en-US" sz="1200" dirty="0">
                <a:latin typeface="Sylfaen" panose="010A0502050306030303" pitchFamily="18" charset="0"/>
              </a:rPr>
              <a:t>;</a:t>
            </a:r>
          </a:p>
          <a:p>
            <a:pPr marL="0" indent="0">
              <a:buNone/>
            </a:pPr>
            <a:r>
              <a:rPr lang="en-US" sz="1200" dirty="0">
                <a:latin typeface="Sylfaen" panose="010A0502050306030303" pitchFamily="18" charset="0"/>
              </a:rPr>
              <a:t> </a:t>
            </a:r>
          </a:p>
          <a:p>
            <a:pPr algn="just">
              <a:lnSpc>
                <a:spcPct val="150000"/>
              </a:lnSpc>
            </a:pPr>
            <a:r>
              <a:rPr lang="en-US" sz="1200" dirty="0" err="1" smtClean="0">
                <a:latin typeface="Sylfaen" panose="010A0502050306030303" pitchFamily="18" charset="0"/>
              </a:rPr>
              <a:t>სამსახურის</a:t>
            </a:r>
            <a:r>
              <a:rPr lang="en-US" sz="1200" dirty="0" smtClean="0">
                <a:latin typeface="Sylfaen" panose="010A0502050306030303" pitchFamily="18" charset="0"/>
              </a:rPr>
              <a:t> </a:t>
            </a:r>
            <a:r>
              <a:rPr lang="en-US" sz="1200" dirty="0" err="1">
                <a:latin typeface="Sylfaen" panose="010A0502050306030303" pitchFamily="18" charset="0"/>
              </a:rPr>
              <a:t>დირექტორის</a:t>
            </a:r>
            <a:r>
              <a:rPr lang="en-US" sz="1200" dirty="0">
                <a:latin typeface="Sylfaen" panose="010A0502050306030303" pitchFamily="18" charset="0"/>
              </a:rPr>
              <a:t> 2016 </a:t>
            </a:r>
            <a:r>
              <a:rPr lang="en-US" sz="1200" dirty="0" err="1">
                <a:latin typeface="Sylfaen" panose="010A0502050306030303" pitchFamily="18" charset="0"/>
              </a:rPr>
              <a:t>წლის</a:t>
            </a:r>
            <a:r>
              <a:rPr lang="en-US" sz="1200" dirty="0">
                <a:latin typeface="Sylfaen" panose="010A0502050306030303" pitchFamily="18" charset="0"/>
              </a:rPr>
              <a:t> 26 </a:t>
            </a:r>
            <a:r>
              <a:rPr lang="en-US" sz="1200" dirty="0" err="1">
                <a:latin typeface="Sylfaen" panose="010A0502050306030303" pitchFamily="18" charset="0"/>
              </a:rPr>
              <a:t>აგვისტოს</a:t>
            </a:r>
            <a:r>
              <a:rPr lang="en-US" sz="1200" dirty="0">
                <a:latin typeface="Sylfaen" panose="010A0502050306030303" pitchFamily="18" charset="0"/>
              </a:rPr>
              <a:t> N 281-ე </a:t>
            </a:r>
            <a:r>
              <a:rPr lang="en-US" sz="1200" dirty="0" err="1">
                <a:latin typeface="Sylfaen" panose="010A0502050306030303" pitchFamily="18" charset="0"/>
              </a:rPr>
              <a:t>ბრძანებაში</a:t>
            </a:r>
            <a:r>
              <a:rPr lang="en-US" sz="1200" dirty="0">
                <a:latin typeface="Sylfaen" panose="010A0502050306030303" pitchFamily="18" charset="0"/>
              </a:rPr>
              <a:t> </a:t>
            </a:r>
            <a:r>
              <a:rPr lang="en-US" sz="1200" dirty="0" err="1">
                <a:latin typeface="Sylfaen" panose="010A0502050306030303" pitchFamily="18" charset="0"/>
              </a:rPr>
              <a:t>შეტანილი</a:t>
            </a:r>
            <a:r>
              <a:rPr lang="en-US" sz="1200" dirty="0">
                <a:latin typeface="Sylfaen" panose="010A0502050306030303" pitchFamily="18" charset="0"/>
              </a:rPr>
              <a:t> </a:t>
            </a:r>
            <a:r>
              <a:rPr lang="en-US" sz="1200" dirty="0" err="1">
                <a:latin typeface="Sylfaen" panose="010A0502050306030303" pitchFamily="18" charset="0"/>
              </a:rPr>
              <a:t>იქნა</a:t>
            </a:r>
            <a:r>
              <a:rPr lang="en-US" sz="1200" dirty="0">
                <a:latin typeface="Sylfaen" panose="010A0502050306030303" pitchFamily="18" charset="0"/>
              </a:rPr>
              <a:t> </a:t>
            </a:r>
            <a:r>
              <a:rPr lang="en-US" sz="1200" dirty="0" err="1">
                <a:latin typeface="Sylfaen" panose="010A0502050306030303" pitchFamily="18" charset="0"/>
              </a:rPr>
              <a:t>ცვლილებები</a:t>
            </a:r>
            <a:r>
              <a:rPr lang="en-US" sz="1200" dirty="0" smtClean="0">
                <a:latin typeface="Sylfaen" panose="010A0502050306030303" pitchFamily="18" charset="0"/>
              </a:rPr>
              <a:t>;</a:t>
            </a:r>
            <a:endParaRPr lang="ka-GE" sz="1200" dirty="0" smtClean="0">
              <a:latin typeface="Sylfaen" panose="010A0502050306030303" pitchFamily="18" charset="0"/>
            </a:endParaRPr>
          </a:p>
          <a:p>
            <a:pPr algn="just">
              <a:lnSpc>
                <a:spcPct val="150000"/>
              </a:lnSpc>
            </a:pPr>
            <a:r>
              <a:rPr lang="en-US" sz="1200" dirty="0" err="1">
                <a:latin typeface="Sylfaen" panose="010A0502050306030303" pitchFamily="18" charset="0"/>
              </a:rPr>
              <a:t>სამსახურის</a:t>
            </a:r>
            <a:r>
              <a:rPr lang="en-US" sz="1200" dirty="0">
                <a:latin typeface="Sylfaen" panose="010A0502050306030303" pitchFamily="18" charset="0"/>
              </a:rPr>
              <a:t> </a:t>
            </a:r>
            <a:r>
              <a:rPr lang="en-US" sz="1200" dirty="0" err="1">
                <a:latin typeface="Sylfaen" panose="010A0502050306030303" pitchFamily="18" charset="0"/>
              </a:rPr>
              <a:t>დირექტორის</a:t>
            </a:r>
            <a:r>
              <a:rPr lang="en-US" sz="1200" dirty="0">
                <a:latin typeface="Sylfaen" panose="010A0502050306030303" pitchFamily="18" charset="0"/>
              </a:rPr>
              <a:t> </a:t>
            </a:r>
            <a:r>
              <a:rPr lang="en-US" sz="1200" dirty="0" err="1">
                <a:latin typeface="Sylfaen" panose="010A0502050306030303" pitchFamily="18" charset="0"/>
              </a:rPr>
              <a:t>სათანადო</a:t>
            </a:r>
            <a:r>
              <a:rPr lang="en-US" sz="1200" dirty="0">
                <a:latin typeface="Sylfaen" panose="010A0502050306030303" pitchFamily="18" charset="0"/>
              </a:rPr>
              <a:t> </a:t>
            </a:r>
            <a:r>
              <a:rPr lang="en-US" sz="1200" dirty="0" err="1">
                <a:latin typeface="Sylfaen" panose="010A0502050306030303" pitchFamily="18" charset="0"/>
              </a:rPr>
              <a:t>ბრძანების</a:t>
            </a:r>
            <a:r>
              <a:rPr lang="en-US" sz="1200" dirty="0">
                <a:latin typeface="Sylfaen" panose="010A0502050306030303" pitchFamily="18" charset="0"/>
              </a:rPr>
              <a:t> </a:t>
            </a:r>
            <a:r>
              <a:rPr lang="en-US" sz="1200" dirty="0" err="1">
                <a:latin typeface="Sylfaen" panose="010A0502050306030303" pitchFamily="18" charset="0"/>
              </a:rPr>
              <a:t>შესაბამისად</a:t>
            </a:r>
            <a:r>
              <a:rPr lang="en-US" sz="1200" dirty="0">
                <a:latin typeface="Sylfaen" panose="010A0502050306030303" pitchFamily="18" charset="0"/>
              </a:rPr>
              <a:t> </a:t>
            </a:r>
            <a:r>
              <a:rPr lang="en-US" sz="1200" dirty="0" err="1">
                <a:latin typeface="Sylfaen" panose="010A0502050306030303" pitchFamily="18" charset="0"/>
              </a:rPr>
              <a:t>მიმდინარეობს</a:t>
            </a:r>
            <a:r>
              <a:rPr lang="en-US" sz="1200" dirty="0">
                <a:latin typeface="Sylfaen" panose="010A0502050306030303" pitchFamily="18" charset="0"/>
              </a:rPr>
              <a:t> </a:t>
            </a:r>
            <a:r>
              <a:rPr lang="en-US" sz="1200" dirty="0" err="1">
                <a:latin typeface="Sylfaen" panose="010A0502050306030303" pitchFamily="18" charset="0"/>
              </a:rPr>
              <a:t>ელექტრონულ</a:t>
            </a:r>
            <a:r>
              <a:rPr lang="en-US" sz="1200" dirty="0">
                <a:latin typeface="Sylfaen" panose="010A0502050306030303" pitchFamily="18" charset="0"/>
              </a:rPr>
              <a:t> </a:t>
            </a:r>
            <a:r>
              <a:rPr lang="en-US" sz="1200" dirty="0" err="1">
                <a:latin typeface="Sylfaen" panose="010A0502050306030303" pitchFamily="18" charset="0"/>
              </a:rPr>
              <a:t>მონაცემთა</a:t>
            </a:r>
            <a:r>
              <a:rPr lang="en-US" sz="1200" dirty="0">
                <a:latin typeface="Sylfaen" panose="010A0502050306030303" pitchFamily="18" charset="0"/>
              </a:rPr>
              <a:t> </a:t>
            </a:r>
            <a:r>
              <a:rPr lang="en-US" sz="1200" dirty="0" err="1">
                <a:latin typeface="Sylfaen" panose="010A0502050306030303" pitchFamily="18" charset="0"/>
              </a:rPr>
              <a:t>ბაზაში</a:t>
            </a:r>
            <a:r>
              <a:rPr lang="en-US" sz="1200" dirty="0">
                <a:latin typeface="Sylfaen" panose="010A0502050306030303" pitchFamily="18" charset="0"/>
              </a:rPr>
              <a:t> </a:t>
            </a:r>
            <a:r>
              <a:rPr lang="en-US" sz="1200" dirty="0" err="1">
                <a:latin typeface="Sylfaen" panose="010A0502050306030303" pitchFamily="18" charset="0"/>
              </a:rPr>
              <a:t>აღრიცხვაზე</a:t>
            </a:r>
            <a:r>
              <a:rPr lang="en-US" sz="1200" dirty="0">
                <a:latin typeface="Sylfaen" panose="010A0502050306030303" pitchFamily="18" charset="0"/>
              </a:rPr>
              <a:t> </a:t>
            </a:r>
            <a:r>
              <a:rPr lang="en-US" sz="1200" dirty="0" err="1">
                <a:latin typeface="Sylfaen" panose="010A0502050306030303" pitchFamily="18" charset="0"/>
              </a:rPr>
              <a:t>მყოფი</a:t>
            </a:r>
            <a:r>
              <a:rPr lang="en-US" sz="1200" dirty="0">
                <a:latin typeface="Sylfaen" panose="010A0502050306030303" pitchFamily="18" charset="0"/>
              </a:rPr>
              <a:t> </a:t>
            </a:r>
            <a:r>
              <a:rPr lang="en-US" sz="1200" dirty="0" err="1">
                <a:latin typeface="Sylfaen" panose="010A0502050306030303" pitchFamily="18" charset="0"/>
              </a:rPr>
              <a:t>ვეტერანთა</a:t>
            </a:r>
            <a:r>
              <a:rPr lang="en-US" sz="1200" dirty="0">
                <a:latin typeface="Sylfaen" panose="010A0502050306030303" pitchFamily="18" charset="0"/>
              </a:rPr>
              <a:t> </a:t>
            </a:r>
            <a:r>
              <a:rPr lang="en-US" sz="1200" dirty="0" err="1">
                <a:latin typeface="Sylfaen" panose="010A0502050306030303" pitchFamily="18" charset="0"/>
              </a:rPr>
              <a:t>შესახებ</a:t>
            </a:r>
            <a:r>
              <a:rPr lang="en-US" sz="1200" dirty="0">
                <a:latin typeface="Sylfaen" panose="010A0502050306030303" pitchFamily="18" charset="0"/>
              </a:rPr>
              <a:t> </a:t>
            </a:r>
            <a:r>
              <a:rPr lang="en-US" sz="1200" dirty="0" err="1">
                <a:latin typeface="Sylfaen" panose="010A0502050306030303" pitchFamily="18" charset="0"/>
              </a:rPr>
              <a:t>ინფორმაციის</a:t>
            </a:r>
            <a:r>
              <a:rPr lang="en-US" sz="1200" dirty="0">
                <a:latin typeface="Sylfaen" panose="010A0502050306030303" pitchFamily="18" charset="0"/>
              </a:rPr>
              <a:t> </a:t>
            </a:r>
            <a:r>
              <a:rPr lang="en-US" sz="1200" dirty="0" err="1">
                <a:latin typeface="Sylfaen" panose="010A0502050306030303" pitchFamily="18" charset="0"/>
              </a:rPr>
              <a:t>განახლება</a:t>
            </a:r>
            <a:r>
              <a:rPr lang="en-US" sz="1200" dirty="0">
                <a:latin typeface="Sylfaen" panose="010A0502050306030303" pitchFamily="18" charset="0"/>
              </a:rPr>
              <a:t> </a:t>
            </a:r>
            <a:r>
              <a:rPr lang="en-US" sz="1200" dirty="0" err="1">
                <a:latin typeface="Sylfaen" panose="010A0502050306030303" pitchFamily="18" charset="0"/>
              </a:rPr>
              <a:t>და</a:t>
            </a:r>
            <a:r>
              <a:rPr lang="en-US" sz="1200" dirty="0">
                <a:latin typeface="Sylfaen" panose="010A0502050306030303" pitchFamily="18" charset="0"/>
              </a:rPr>
              <a:t> </a:t>
            </a:r>
            <a:r>
              <a:rPr lang="en-US" sz="1200" dirty="0" err="1">
                <a:latin typeface="Sylfaen" panose="010A0502050306030303" pitchFamily="18" charset="0"/>
              </a:rPr>
              <a:t>ძველი</a:t>
            </a:r>
            <a:r>
              <a:rPr lang="en-US" sz="1200" dirty="0">
                <a:latin typeface="Sylfaen" panose="010A0502050306030303" pitchFamily="18" charset="0"/>
              </a:rPr>
              <a:t> </a:t>
            </a:r>
            <a:r>
              <a:rPr lang="en-US" sz="1200" dirty="0" err="1">
                <a:latin typeface="Sylfaen" panose="010A0502050306030303" pitchFamily="18" charset="0"/>
              </a:rPr>
              <a:t>ვეტერანის</a:t>
            </a:r>
            <a:r>
              <a:rPr lang="en-US" sz="1200" dirty="0">
                <a:latin typeface="Sylfaen" panose="010A0502050306030303" pitchFamily="18" charset="0"/>
              </a:rPr>
              <a:t> </a:t>
            </a:r>
            <a:r>
              <a:rPr lang="en-US" sz="1200" dirty="0" err="1">
                <a:latin typeface="Sylfaen" panose="010A0502050306030303" pitchFamily="18" charset="0"/>
              </a:rPr>
              <a:t>მოწმობების</a:t>
            </a:r>
            <a:r>
              <a:rPr lang="en-US" sz="1200" dirty="0">
                <a:latin typeface="Sylfaen" panose="010A0502050306030303" pitchFamily="18" charset="0"/>
              </a:rPr>
              <a:t> </a:t>
            </a:r>
            <a:r>
              <a:rPr lang="en-US" sz="1200" dirty="0" err="1">
                <a:latin typeface="Sylfaen" panose="010A0502050306030303" pitchFamily="18" charset="0"/>
              </a:rPr>
              <a:t>ახლით</a:t>
            </a:r>
            <a:r>
              <a:rPr lang="en-US" sz="1200" dirty="0">
                <a:latin typeface="Sylfaen" panose="010A0502050306030303" pitchFamily="18" charset="0"/>
              </a:rPr>
              <a:t> </a:t>
            </a:r>
            <a:r>
              <a:rPr lang="en-US" sz="1200" dirty="0" err="1">
                <a:latin typeface="Sylfaen" panose="010A0502050306030303" pitchFamily="18" charset="0"/>
              </a:rPr>
              <a:t>ჩანაცვლება</a:t>
            </a:r>
            <a:r>
              <a:rPr lang="en-US" sz="1200" dirty="0">
                <a:latin typeface="Sylfaen" panose="010A0502050306030303" pitchFamily="18" charset="0"/>
              </a:rPr>
              <a:t>, </a:t>
            </a:r>
            <a:r>
              <a:rPr lang="en-US" sz="1200" dirty="0" err="1">
                <a:latin typeface="Sylfaen" panose="010A0502050306030303" pitchFamily="18" charset="0"/>
              </a:rPr>
              <a:t>ამჟამად</a:t>
            </a:r>
            <a:r>
              <a:rPr lang="en-US" sz="1200" dirty="0">
                <a:latin typeface="Sylfaen" panose="010A0502050306030303" pitchFamily="18" charset="0"/>
              </a:rPr>
              <a:t> </a:t>
            </a:r>
            <a:r>
              <a:rPr lang="en-US" sz="1200" dirty="0" err="1">
                <a:latin typeface="Sylfaen" panose="010A0502050306030303" pitchFamily="18" charset="0"/>
              </a:rPr>
              <a:t>განახლებულია</a:t>
            </a:r>
            <a:r>
              <a:rPr lang="en-US" sz="1200" dirty="0">
                <a:latin typeface="Sylfaen" panose="010A0502050306030303" pitchFamily="18" charset="0"/>
              </a:rPr>
              <a:t> - 3 829 </a:t>
            </a:r>
            <a:r>
              <a:rPr lang="en-US" sz="1200" dirty="0" err="1" smtClean="0">
                <a:latin typeface="Sylfaen" panose="010A0502050306030303" pitchFamily="18" charset="0"/>
              </a:rPr>
              <a:t>პირის</a:t>
            </a:r>
            <a:r>
              <a:rPr lang="en-US" sz="1200" dirty="0" smtClean="0">
                <a:latin typeface="Sylfaen" panose="010A0502050306030303" pitchFamily="18" charset="0"/>
              </a:rPr>
              <a:t> </a:t>
            </a:r>
            <a:r>
              <a:rPr lang="en-US" sz="1200" dirty="0" err="1">
                <a:latin typeface="Sylfaen" panose="010A0502050306030303" pitchFamily="18" charset="0"/>
              </a:rPr>
              <a:t>ინფორმაცია</a:t>
            </a:r>
            <a:r>
              <a:rPr lang="en-US" sz="1200" dirty="0">
                <a:latin typeface="Sylfaen" panose="010A0502050306030303" pitchFamily="18" charset="0"/>
              </a:rPr>
              <a:t> </a:t>
            </a:r>
            <a:r>
              <a:rPr lang="en-US" sz="1200" dirty="0" err="1">
                <a:latin typeface="Sylfaen" panose="010A0502050306030303" pitchFamily="18" charset="0"/>
              </a:rPr>
              <a:t>და</a:t>
            </a:r>
            <a:r>
              <a:rPr lang="en-US" sz="1200" dirty="0">
                <a:latin typeface="Sylfaen" panose="010A0502050306030303" pitchFamily="18" charset="0"/>
              </a:rPr>
              <a:t> </a:t>
            </a:r>
            <a:r>
              <a:rPr lang="en-US" sz="1200" dirty="0" err="1">
                <a:latin typeface="Sylfaen" panose="010A0502050306030303" pitchFamily="18" charset="0"/>
              </a:rPr>
              <a:t>მოწმობა</a:t>
            </a:r>
            <a:r>
              <a:rPr lang="en-US" sz="1200" dirty="0" smtClean="0">
                <a:latin typeface="Sylfaen" panose="010A0502050306030303" pitchFamily="18" charset="0"/>
              </a:rPr>
              <a:t>.</a:t>
            </a:r>
            <a:endParaRPr lang="en-US" sz="1200" dirty="0">
              <a:latin typeface="Sylfaen" panose="010A0502050306030303" pitchFamily="18" charset="0"/>
            </a:endParaRPr>
          </a:p>
          <a:p>
            <a:pPr algn="just">
              <a:lnSpc>
                <a:spcPct val="150000"/>
              </a:lnSpc>
            </a:pPr>
            <a:r>
              <a:rPr lang="ka-GE" sz="1200" dirty="0" smtClean="0">
                <a:latin typeface="Sylfaen" panose="010A0502050306030303" pitchFamily="18" charset="0"/>
              </a:rPr>
              <a:t>ვეტერანებისთვის </a:t>
            </a:r>
            <a:r>
              <a:rPr lang="en-US" sz="1200" dirty="0" err="1" smtClean="0">
                <a:latin typeface="Sylfaen" panose="010A0502050306030303" pitchFamily="18" charset="0"/>
              </a:rPr>
              <a:t>შეღავათების</a:t>
            </a:r>
            <a:r>
              <a:rPr lang="en-US" sz="1200" dirty="0" smtClean="0">
                <a:latin typeface="Sylfaen" panose="010A0502050306030303" pitchFamily="18" charset="0"/>
              </a:rPr>
              <a:t> </a:t>
            </a:r>
            <a:r>
              <a:rPr lang="en-US" sz="1200" dirty="0" err="1">
                <a:latin typeface="Sylfaen" panose="010A0502050306030303" pitchFamily="18" charset="0"/>
              </a:rPr>
              <a:t>გავრცელების</a:t>
            </a:r>
            <a:r>
              <a:rPr lang="en-US" sz="1200" dirty="0">
                <a:latin typeface="Sylfaen" panose="010A0502050306030303" pitchFamily="18" charset="0"/>
              </a:rPr>
              <a:t> </a:t>
            </a:r>
            <a:r>
              <a:rPr lang="en-US" sz="1200" dirty="0" err="1">
                <a:latin typeface="Sylfaen" panose="010A0502050306030303" pitchFamily="18" charset="0"/>
              </a:rPr>
              <a:t>მიზნით</a:t>
            </a:r>
            <a:r>
              <a:rPr lang="en-US" sz="1200" dirty="0">
                <a:latin typeface="Sylfaen" panose="010A0502050306030303" pitchFamily="18" charset="0"/>
              </a:rPr>
              <a:t> </a:t>
            </a:r>
            <a:r>
              <a:rPr lang="en-US" sz="1200" dirty="0" err="1" smtClean="0">
                <a:latin typeface="Sylfaen" panose="010A0502050306030303" pitchFamily="18" charset="0"/>
              </a:rPr>
              <a:t>ყოველთვ</a:t>
            </a:r>
            <a:r>
              <a:rPr lang="ka-GE" sz="1200" dirty="0" smtClean="0">
                <a:latin typeface="Sylfaen" panose="010A0502050306030303" pitchFamily="18" charset="0"/>
              </a:rPr>
              <a:t>იურად</a:t>
            </a:r>
            <a:r>
              <a:rPr lang="en-US" sz="1200" dirty="0" smtClean="0">
                <a:latin typeface="Sylfaen" panose="010A0502050306030303" pitchFamily="18" charset="0"/>
              </a:rPr>
              <a:t> </a:t>
            </a:r>
            <a:r>
              <a:rPr lang="en-US" sz="1200" dirty="0" err="1">
                <a:latin typeface="Sylfaen" panose="010A0502050306030303" pitchFamily="18" charset="0"/>
              </a:rPr>
              <a:t>მზადდება</a:t>
            </a:r>
            <a:r>
              <a:rPr lang="en-US" sz="1200" dirty="0">
                <a:latin typeface="Sylfaen" panose="010A0502050306030303" pitchFamily="18" charset="0"/>
              </a:rPr>
              <a:t> </a:t>
            </a:r>
            <a:r>
              <a:rPr lang="en-US" sz="1200" dirty="0" err="1">
                <a:latin typeface="Sylfaen" panose="010A0502050306030303" pitchFamily="18" charset="0"/>
              </a:rPr>
              <a:t>და</a:t>
            </a:r>
            <a:r>
              <a:rPr lang="en-US" sz="1200" dirty="0">
                <a:latin typeface="Sylfaen" panose="010A0502050306030303" pitchFamily="18" charset="0"/>
              </a:rPr>
              <a:t> </a:t>
            </a:r>
            <a:r>
              <a:rPr lang="en-US" sz="1200" dirty="0" err="1">
                <a:latin typeface="Sylfaen" panose="010A0502050306030303" pitchFamily="18" charset="0"/>
              </a:rPr>
              <a:t>იგზავნება</a:t>
            </a:r>
            <a:r>
              <a:rPr lang="en-US" sz="1200" dirty="0">
                <a:latin typeface="Sylfaen" panose="010A0502050306030303" pitchFamily="18" charset="0"/>
              </a:rPr>
              <a:t> </a:t>
            </a:r>
            <a:r>
              <a:rPr lang="en-US" sz="1200" dirty="0" err="1">
                <a:latin typeface="Sylfaen" panose="010A0502050306030303" pitchFamily="18" charset="0"/>
              </a:rPr>
              <a:t>ელექტრონულ</a:t>
            </a:r>
            <a:r>
              <a:rPr lang="en-US" sz="1200" dirty="0">
                <a:latin typeface="Sylfaen" panose="010A0502050306030303" pitchFamily="18" charset="0"/>
              </a:rPr>
              <a:t> </a:t>
            </a:r>
            <a:r>
              <a:rPr lang="en-US" sz="1200" dirty="0" err="1">
                <a:latin typeface="Sylfaen" panose="010A0502050306030303" pitchFamily="18" charset="0"/>
              </a:rPr>
              <a:t>ბაზაში</a:t>
            </a:r>
            <a:r>
              <a:rPr lang="en-US" sz="1200" dirty="0">
                <a:latin typeface="Sylfaen" panose="010A0502050306030303" pitchFamily="18" charset="0"/>
              </a:rPr>
              <a:t> </a:t>
            </a:r>
            <a:r>
              <a:rPr lang="en-US" sz="1200" dirty="0" err="1">
                <a:latin typeface="Sylfaen" panose="010A0502050306030303" pitchFamily="18" charset="0"/>
              </a:rPr>
              <a:t>არსებული</a:t>
            </a:r>
            <a:r>
              <a:rPr lang="en-US" sz="1200" dirty="0">
                <a:latin typeface="Sylfaen" panose="010A0502050306030303" pitchFamily="18" charset="0"/>
              </a:rPr>
              <a:t> </a:t>
            </a:r>
            <a:r>
              <a:rPr lang="en-US" sz="1200" dirty="0" err="1">
                <a:latin typeface="Sylfaen" panose="010A0502050306030303" pitchFamily="18" charset="0"/>
              </a:rPr>
              <a:t>ვეტერანთა</a:t>
            </a:r>
            <a:r>
              <a:rPr lang="en-US" sz="1200" dirty="0">
                <a:latin typeface="Sylfaen" panose="010A0502050306030303" pitchFamily="18" charset="0"/>
              </a:rPr>
              <a:t> </a:t>
            </a:r>
            <a:r>
              <a:rPr lang="en-US" sz="1200" dirty="0" err="1" smtClean="0">
                <a:latin typeface="Sylfaen" panose="010A0502050306030303" pitchFamily="18" charset="0"/>
              </a:rPr>
              <a:t>მონაცემები</a:t>
            </a:r>
            <a:r>
              <a:rPr lang="ka-GE" sz="1200" dirty="0">
                <a:latin typeface="Sylfaen" panose="010A0502050306030303" pitchFamily="18" charset="0"/>
              </a:rPr>
              <a:t> </a:t>
            </a:r>
            <a:r>
              <a:rPr lang="ka-GE" sz="1200" dirty="0" smtClean="0">
                <a:latin typeface="Sylfaen" panose="010A0502050306030303" pitchFamily="18" charset="0"/>
              </a:rPr>
              <a:t>სხვადასხვა სახელმწიფო უწყებებში.</a:t>
            </a:r>
            <a:endParaRPr lang="en-US" sz="1200" dirty="0">
              <a:latin typeface="Sylfaen" panose="010A0502050306030303" pitchFamily="18" charset="0"/>
            </a:endParaRPr>
          </a:p>
          <a:p>
            <a:pPr marL="0" indent="0" algn="just">
              <a:lnSpc>
                <a:spcPct val="150000"/>
              </a:lnSpc>
              <a:buNone/>
            </a:pPr>
            <a:endParaRPr lang="en-US" dirty="0">
              <a:latin typeface="Sylfaen" panose="010A0502050306030303" pitchFamily="18" charset="0"/>
            </a:endParaRPr>
          </a:p>
          <a:p>
            <a:pPr marL="0" indent="0">
              <a:buNone/>
            </a:pPr>
            <a:endParaRPr lang="en-US" dirty="0"/>
          </a:p>
        </p:txBody>
      </p:sp>
      <p:sp>
        <p:nvSpPr>
          <p:cNvPr id="5" name="Номер слайда 6"/>
          <p:cNvSpPr txBox="1">
            <a:spLocks/>
          </p:cNvSpPr>
          <p:nvPr/>
        </p:nvSpPr>
        <p:spPr>
          <a:xfrm>
            <a:off x="8077200" y="6492957"/>
            <a:ext cx="1066800" cy="329184"/>
          </a:xfrm>
          <a:prstGeom prst="rect">
            <a:avLst/>
          </a:prstGeom>
        </p:spPr>
        <p:txBody>
          <a:bodyPr vert="horz" lIns="91440" tIns="45720" rIns="91440" bIns="45720" rtlCol="0" anchor="ctr"/>
          <a:lstStyle>
            <a:defPPr>
              <a:defRPr lang="en-US"/>
            </a:defPPr>
            <a:lvl1pPr marL="0" algn="l" defTabSz="914400" rtl="0" eaLnBrk="1" latinLnBrk="0" hangingPunct="1">
              <a:defRPr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ka-GE" sz="1200" b="0" dirty="0" smtClean="0">
                <a:solidFill>
                  <a:schemeClr val="tx1"/>
                </a:solidFill>
              </a:rPr>
              <a:t>3</a:t>
            </a:r>
            <a:r>
              <a:rPr lang="ka-GE" sz="1200" b="0" dirty="0">
                <a:solidFill>
                  <a:schemeClr val="tx1"/>
                </a:solidFill>
              </a:rPr>
              <a:t>3</a:t>
            </a:r>
            <a:endParaRPr lang="en-US" sz="1200" b="0" dirty="0">
              <a:solidFill>
                <a:schemeClr val="tx1"/>
              </a:solidFill>
            </a:endParaRPr>
          </a:p>
        </p:txBody>
      </p:sp>
    </p:spTree>
    <p:extLst>
      <p:ext uri="{BB962C8B-B14F-4D97-AF65-F5344CB8AC3E}">
        <p14:creationId xmlns:p14="http://schemas.microsoft.com/office/powerpoint/2010/main" val="266904508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 y="397932"/>
            <a:ext cx="9143998" cy="6709529"/>
          </a:xfrm>
          <a:prstGeom prst="rect">
            <a:avLst/>
          </a:prstGeom>
        </p:spPr>
        <p:txBody>
          <a:bodyPr wrap="square">
            <a:spAutoFit/>
          </a:bodyPr>
          <a:lstStyle/>
          <a:p>
            <a:pPr algn="just"/>
            <a:r>
              <a:rPr lang="ka-GE" sz="1400" b="1" dirty="0"/>
              <a:t>ვეტერანის სტატუსის მაძიებელთა საბრძოლო მოქმედებებში მონაწილეობის და საბრძოლო მოქმედებებში დაღუპვის ფაქტის დამდგენი კომისია</a:t>
            </a:r>
            <a:endParaRPr lang="en-US" sz="1400" b="1" dirty="0" smtClean="0"/>
          </a:p>
          <a:p>
            <a:endParaRPr lang="en-US" b="1" dirty="0"/>
          </a:p>
          <a:p>
            <a:r>
              <a:rPr lang="ka-GE" sz="1200" b="1" dirty="0" smtClean="0"/>
              <a:t>2020 წელს შემოსული </a:t>
            </a:r>
            <a:r>
              <a:rPr lang="ka-GE" sz="1200" b="1" dirty="0"/>
              <a:t>განცხადებების რაოდენობა - </a:t>
            </a:r>
            <a:r>
              <a:rPr lang="en-US" sz="1200" b="1" dirty="0" smtClean="0"/>
              <a:t>335</a:t>
            </a:r>
            <a:r>
              <a:rPr lang="ka-GE" sz="1200" b="1" dirty="0" smtClean="0"/>
              <a:t>.</a:t>
            </a:r>
            <a:endParaRPr lang="ka-GE" sz="1200" dirty="0"/>
          </a:p>
          <a:p>
            <a:endParaRPr lang="ka-GE" dirty="0"/>
          </a:p>
          <a:p>
            <a:r>
              <a:rPr lang="ka-GE" sz="1200" b="1" dirty="0"/>
              <a:t>შემოსული განცხადებების ცხრილი</a:t>
            </a:r>
            <a:r>
              <a:rPr lang="ka-GE" sz="1200" dirty="0"/>
              <a:t>.</a:t>
            </a:r>
          </a:p>
          <a:p>
            <a:endParaRPr lang="ka-GE" sz="1200" dirty="0" smtClean="0"/>
          </a:p>
          <a:p>
            <a:endParaRPr lang="en-US" sz="1200" dirty="0" smtClean="0"/>
          </a:p>
          <a:p>
            <a:endParaRPr lang="en-US" sz="1200" dirty="0"/>
          </a:p>
          <a:p>
            <a:endParaRPr lang="en-US" sz="1200" dirty="0" smtClean="0"/>
          </a:p>
          <a:p>
            <a:endParaRPr lang="en-US" sz="1200" dirty="0"/>
          </a:p>
          <a:p>
            <a:endParaRPr lang="ka-GE" sz="1200" dirty="0"/>
          </a:p>
          <a:p>
            <a:pPr>
              <a:lnSpc>
                <a:spcPct val="150000"/>
              </a:lnSpc>
            </a:pPr>
            <a:r>
              <a:rPr lang="ka-GE" sz="1200" dirty="0" smtClean="0"/>
              <a:t>2020 წ</a:t>
            </a:r>
            <a:r>
              <a:rPr lang="ka-GE" sz="1200" dirty="0"/>
              <a:t>ე</a:t>
            </a:r>
            <a:r>
              <a:rPr lang="ka-GE" sz="1200" dirty="0" smtClean="0"/>
              <a:t>ლის ჩატარდა </a:t>
            </a:r>
            <a:r>
              <a:rPr lang="ka-GE" sz="1200" dirty="0"/>
              <a:t>ვეტერანის სტატუსის მაძიებელთა საბრძოლო მოქმედებებში მონაწილეობის და საბრძოლო მოქმედებებში დაღუპვის ფაქტის დამდგენი </a:t>
            </a:r>
            <a:r>
              <a:rPr lang="ka-GE" sz="1200" dirty="0" smtClean="0"/>
              <a:t>29 კომისია</a:t>
            </a:r>
            <a:r>
              <a:rPr lang="ka-GE" sz="1200" dirty="0"/>
              <a:t>. </a:t>
            </a:r>
            <a:endParaRPr lang="en-US" sz="1200" dirty="0"/>
          </a:p>
          <a:p>
            <a:pPr>
              <a:lnSpc>
                <a:spcPct val="150000"/>
              </a:lnSpc>
            </a:pPr>
            <a:r>
              <a:rPr lang="ka-GE" sz="1200" dirty="0" smtClean="0"/>
              <a:t>აქედან, სპეციალური </a:t>
            </a:r>
            <a:r>
              <a:rPr lang="ka-GE" sz="1200" dirty="0"/>
              <a:t>კომისია - 4</a:t>
            </a:r>
            <a:r>
              <a:rPr lang="ka-GE" sz="1200" dirty="0" smtClean="0"/>
              <a:t>; </a:t>
            </a:r>
          </a:p>
          <a:p>
            <a:pPr>
              <a:lnSpc>
                <a:spcPct val="150000"/>
              </a:lnSpc>
            </a:pPr>
            <a:r>
              <a:rPr lang="ka-GE" sz="1200" dirty="0" smtClean="0"/>
              <a:t>გასვლითი კომისის - 4.</a:t>
            </a:r>
            <a:endParaRPr lang="ka-GE" sz="1200" b="1" dirty="0"/>
          </a:p>
          <a:p>
            <a:pPr>
              <a:lnSpc>
                <a:spcPct val="150000"/>
              </a:lnSpc>
            </a:pPr>
            <a:r>
              <a:rPr lang="ka-GE" sz="1200" b="1" dirty="0" smtClean="0"/>
              <a:t>ჩატარებული </a:t>
            </a:r>
            <a:r>
              <a:rPr lang="ka-GE" sz="1200" b="1" dirty="0"/>
              <a:t>კომისიის შედეგების ცხრილი</a:t>
            </a:r>
            <a:r>
              <a:rPr lang="ka-GE" sz="1200" b="1" dirty="0" smtClean="0"/>
              <a:t>.</a:t>
            </a:r>
            <a:endParaRPr lang="en-US" sz="1200" b="1" dirty="0" smtClean="0"/>
          </a:p>
          <a:p>
            <a:pPr>
              <a:lnSpc>
                <a:spcPct val="150000"/>
              </a:lnSpc>
            </a:pPr>
            <a:endParaRPr lang="en-US" sz="1200" b="1" dirty="0"/>
          </a:p>
          <a:p>
            <a:pPr>
              <a:lnSpc>
                <a:spcPct val="150000"/>
              </a:lnSpc>
            </a:pPr>
            <a:endParaRPr lang="en-US" sz="1200" b="1" dirty="0" smtClean="0"/>
          </a:p>
          <a:p>
            <a:pPr>
              <a:lnSpc>
                <a:spcPct val="150000"/>
              </a:lnSpc>
            </a:pPr>
            <a:endParaRPr lang="en-US" sz="1200" b="1" dirty="0"/>
          </a:p>
          <a:p>
            <a:pPr>
              <a:lnSpc>
                <a:spcPct val="150000"/>
              </a:lnSpc>
            </a:pPr>
            <a:endParaRPr lang="en-US" sz="1200" b="1" dirty="0" smtClean="0"/>
          </a:p>
          <a:p>
            <a:pPr>
              <a:lnSpc>
                <a:spcPct val="150000"/>
              </a:lnSpc>
            </a:pPr>
            <a:endParaRPr lang="ka-GE" sz="1200" b="1" dirty="0" smtClean="0"/>
          </a:p>
          <a:p>
            <a:pPr>
              <a:lnSpc>
                <a:spcPct val="150000"/>
              </a:lnSpc>
            </a:pPr>
            <a:endParaRPr lang="ka-GE" sz="1200" b="1" dirty="0" smtClean="0"/>
          </a:p>
          <a:p>
            <a:pPr>
              <a:lnSpc>
                <a:spcPct val="150000"/>
              </a:lnSpc>
            </a:pPr>
            <a:endParaRPr lang="en-US" sz="1200" b="1" dirty="0" smtClean="0"/>
          </a:p>
          <a:p>
            <a:pPr>
              <a:lnSpc>
                <a:spcPct val="150000"/>
              </a:lnSpc>
            </a:pPr>
            <a:r>
              <a:rPr lang="ka-GE" sz="1200" b="1" dirty="0" smtClean="0"/>
              <a:t>მოხსენებითი ბარათით  შესაბამისის საბუთები სააღრიცხვო - ანალიტიკურ განყოფილებას გადაეცა  -14.  </a:t>
            </a:r>
            <a:endParaRPr lang="en-US" sz="1200" b="1" dirty="0"/>
          </a:p>
          <a:p>
            <a:pPr>
              <a:lnSpc>
                <a:spcPct val="150000"/>
              </a:lnSpc>
            </a:pPr>
            <a:endParaRPr lang="en-US" sz="1200" b="1" dirty="0" smtClean="0"/>
          </a:p>
          <a:p>
            <a:pPr>
              <a:lnSpc>
                <a:spcPct val="150000"/>
              </a:lnSpc>
            </a:pPr>
            <a:endParaRPr lang="en-US" sz="1200" b="1" dirty="0"/>
          </a:p>
        </p:txBody>
      </p:sp>
      <p:sp>
        <p:nvSpPr>
          <p:cNvPr id="5" name="Номер слайда 6"/>
          <p:cNvSpPr txBox="1">
            <a:spLocks/>
          </p:cNvSpPr>
          <p:nvPr/>
        </p:nvSpPr>
        <p:spPr>
          <a:xfrm>
            <a:off x="8077200" y="6492957"/>
            <a:ext cx="1066800" cy="329184"/>
          </a:xfrm>
          <a:prstGeom prst="rect">
            <a:avLst/>
          </a:prstGeom>
        </p:spPr>
        <p:txBody>
          <a:bodyPr vert="horz" lIns="91440" tIns="45720" rIns="91440" bIns="45720" rtlCol="0" anchor="ctr"/>
          <a:lstStyle>
            <a:defPPr>
              <a:defRPr lang="en-US"/>
            </a:defPPr>
            <a:lvl1pPr marL="0" algn="l" defTabSz="914400" rtl="0" eaLnBrk="1" latinLnBrk="0" hangingPunct="1">
              <a:defRPr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endParaRPr lang="en-US" sz="1200" b="0" dirty="0">
              <a:solidFill>
                <a:schemeClr val="tx1"/>
              </a:solidFill>
            </a:endParaRPr>
          </a:p>
        </p:txBody>
      </p:sp>
      <p:sp>
        <p:nvSpPr>
          <p:cNvPr id="7" name="Номер слайда 6"/>
          <p:cNvSpPr txBox="1">
            <a:spLocks/>
          </p:cNvSpPr>
          <p:nvPr/>
        </p:nvSpPr>
        <p:spPr>
          <a:xfrm>
            <a:off x="8077199" y="6444781"/>
            <a:ext cx="1066800" cy="329184"/>
          </a:xfrm>
          <a:prstGeom prst="rect">
            <a:avLst/>
          </a:prstGeom>
        </p:spPr>
        <p:txBody>
          <a:bodyPr vert="horz" lIns="91440" tIns="45720" rIns="91440" bIns="45720" rtlCol="0" anchor="ctr"/>
          <a:lstStyle>
            <a:defPPr>
              <a:defRPr lang="en-US"/>
            </a:defPPr>
            <a:lvl1pPr marL="0" algn="l" defTabSz="914400" rtl="0" eaLnBrk="1" latinLnBrk="0" hangingPunct="1">
              <a:defRPr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ka-GE" sz="1200" b="0" dirty="0" smtClean="0">
                <a:solidFill>
                  <a:schemeClr val="tx1"/>
                </a:solidFill>
              </a:rPr>
              <a:t>3</a:t>
            </a:r>
            <a:r>
              <a:rPr lang="ka-GE" sz="1200" b="0" dirty="0">
                <a:solidFill>
                  <a:schemeClr val="tx1"/>
                </a:solidFill>
              </a:rPr>
              <a:t>4</a:t>
            </a:r>
            <a:endParaRPr lang="en-US" sz="1200" b="0" dirty="0">
              <a:solidFill>
                <a:schemeClr val="tx1"/>
              </a:solidFill>
            </a:endParaRPr>
          </a:p>
        </p:txBody>
      </p:sp>
      <p:graphicFrame>
        <p:nvGraphicFramePr>
          <p:cNvPr id="8" name="Таблица 7"/>
          <p:cNvGraphicFramePr>
            <a:graphicFrameLocks noGrp="1"/>
          </p:cNvGraphicFramePr>
          <p:nvPr>
            <p:extLst>
              <p:ext uri="{D42A27DB-BD31-4B8C-83A1-F6EECF244321}">
                <p14:modId xmlns:p14="http://schemas.microsoft.com/office/powerpoint/2010/main" val="1534288243"/>
              </p:ext>
            </p:extLst>
          </p:nvPr>
        </p:nvGraphicFramePr>
        <p:xfrm>
          <a:off x="77891" y="4288505"/>
          <a:ext cx="6722533" cy="1819207"/>
        </p:xfrm>
        <a:graphic>
          <a:graphicData uri="http://schemas.openxmlformats.org/drawingml/2006/table">
            <a:tbl>
              <a:tblPr firstRow="1" firstCol="1" bandRow="1">
                <a:tableStyleId>{7E9639D4-E3E2-4D34-9284-5A2195B3D0D7}</a:tableStyleId>
              </a:tblPr>
              <a:tblGrid>
                <a:gridCol w="1556381"/>
                <a:gridCol w="1120422"/>
                <a:gridCol w="1506106"/>
                <a:gridCol w="2539624"/>
              </a:tblGrid>
              <a:tr h="523807">
                <a:tc>
                  <a:txBody>
                    <a:bodyPr/>
                    <a:lstStyle/>
                    <a:p>
                      <a:pPr marL="0" marR="0" algn="ctr">
                        <a:lnSpc>
                          <a:spcPct val="115000"/>
                        </a:lnSpc>
                        <a:spcBef>
                          <a:spcPts val="0"/>
                        </a:spcBef>
                        <a:spcAft>
                          <a:spcPts val="1000"/>
                        </a:spcAft>
                      </a:pPr>
                      <a:r>
                        <a:rPr lang="ka-GE" sz="1200" dirty="0">
                          <a:effectLst/>
                        </a:rPr>
                        <a:t>დაუდგინდა</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ka-GE" sz="1200">
                          <a:effectLst/>
                        </a:rPr>
                        <a:t>უარი ეთქვა</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ka-GE" sz="1200">
                          <a:effectLst/>
                        </a:rPr>
                        <a:t>არ გამოცხადდა</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1000"/>
                        </a:spcAft>
                      </a:pPr>
                      <a:r>
                        <a:rPr lang="ka-GE" sz="1200">
                          <a:effectLst/>
                        </a:rPr>
                        <a:t>კომისია გასავლელი აქვს</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70859">
                <a:tc>
                  <a:txBody>
                    <a:bodyPr/>
                    <a:lstStyle/>
                    <a:p>
                      <a:pPr marL="0" marR="0" algn="ctr">
                        <a:lnSpc>
                          <a:spcPct val="115000"/>
                        </a:lnSpc>
                        <a:spcBef>
                          <a:spcPts val="0"/>
                        </a:spcBef>
                        <a:spcAft>
                          <a:spcPts val="1000"/>
                        </a:spcAft>
                      </a:pPr>
                      <a:r>
                        <a:rPr lang="ka-GE" sz="1200" dirty="0" smtClean="0">
                          <a:effectLst/>
                          <a:latin typeface="Sylfaen" panose="010A0502050306030303" pitchFamily="18" charset="0"/>
                          <a:ea typeface="Times New Roman" panose="02020603050405020304" pitchFamily="18" charset="0"/>
                          <a:cs typeface="Times New Roman" panose="02020603050405020304" pitchFamily="18" charset="0"/>
                        </a:rPr>
                        <a:t>264</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1000"/>
                        </a:spcAft>
                      </a:pPr>
                      <a:r>
                        <a:rPr lang="ka-GE" sz="1200">
                          <a:effectLst/>
                          <a:latin typeface="Sylfaen" panose="010A0502050306030303" pitchFamily="18" charset="0"/>
                          <a:ea typeface="Times New Roman" panose="02020603050405020304" pitchFamily="18" charset="0"/>
                          <a:cs typeface="Times New Roman" panose="02020603050405020304" pitchFamily="18" charset="0"/>
                        </a:rPr>
                        <a:t>         17</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ka-GE" sz="1200">
                          <a:effectLst/>
                          <a:latin typeface="Sylfaen" panose="010A0502050306030303" pitchFamily="18" charset="0"/>
                          <a:ea typeface="Times New Roman" panose="02020603050405020304" pitchFamily="18" charset="0"/>
                          <a:cs typeface="Times New Roman" panose="02020603050405020304" pitchFamily="18" charset="0"/>
                        </a:rPr>
                        <a:t>21</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ka-GE" sz="1200" dirty="0">
                          <a:effectLst/>
                          <a:latin typeface="Sylfaen" panose="010A0502050306030303" pitchFamily="18" charset="0"/>
                          <a:ea typeface="Times New Roman" panose="02020603050405020304" pitchFamily="18" charset="0"/>
                          <a:cs typeface="Times New Roman" panose="02020603050405020304" pitchFamily="18" charset="0"/>
                        </a:rPr>
                        <a:t>ახალი (2020წ) – </a:t>
                      </a:r>
                      <a:r>
                        <a:rPr lang="ka-GE" sz="1200" dirty="0" smtClean="0">
                          <a:effectLst/>
                          <a:latin typeface="Sylfaen" panose="010A0502050306030303" pitchFamily="18" charset="0"/>
                          <a:ea typeface="Times New Roman" panose="02020603050405020304" pitchFamily="18" charset="0"/>
                          <a:cs typeface="Times New Roman" panose="02020603050405020304" pitchFamily="18" charset="0"/>
                        </a:rPr>
                        <a:t>193</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ctr">
                        <a:lnSpc>
                          <a:spcPct val="115000"/>
                        </a:lnSpc>
                        <a:spcBef>
                          <a:spcPts val="0"/>
                        </a:spcBef>
                        <a:spcAft>
                          <a:spcPts val="1000"/>
                        </a:spcAft>
                      </a:pPr>
                      <a:r>
                        <a:rPr lang="ka-GE" sz="1200" dirty="0">
                          <a:effectLst/>
                          <a:latin typeface="Sylfaen" panose="010A0502050306030303" pitchFamily="18" charset="0"/>
                          <a:ea typeface="Times New Roman" panose="02020603050405020304" pitchFamily="18" charset="0"/>
                          <a:cs typeface="Times New Roman" panose="02020603050405020304" pitchFamily="18" charset="0"/>
                        </a:rPr>
                        <a:t>ძველი (არ გამოცხადებულები) – 246</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ctr">
                        <a:lnSpc>
                          <a:spcPct val="115000"/>
                        </a:lnSpc>
                        <a:spcBef>
                          <a:spcPts val="0"/>
                        </a:spcBef>
                        <a:spcAft>
                          <a:spcPts val="1000"/>
                        </a:spcAft>
                      </a:pPr>
                      <a:r>
                        <a:rPr lang="ka-GE" sz="1200" dirty="0">
                          <a:effectLst/>
                          <a:latin typeface="Sylfaen" panose="010A0502050306030303" pitchFamily="18" charset="0"/>
                          <a:ea typeface="Times New Roman" panose="02020603050405020304" pitchFamily="18" charset="0"/>
                          <a:cs typeface="Times New Roman" panose="02020603050405020304" pitchFamily="18" charset="0"/>
                        </a:rPr>
                        <a:t>კომისია გასავლელი აქვს </a:t>
                      </a:r>
                      <a:r>
                        <a:rPr lang="ka-GE" sz="1200" b="1" dirty="0">
                          <a:effectLst/>
                          <a:latin typeface="Sylfaen" panose="010A0502050306030303" pitchFamily="18" charset="0"/>
                          <a:ea typeface="Times New Roman" panose="02020603050405020304" pitchFamily="18" charset="0"/>
                          <a:cs typeface="Times New Roman" panose="02020603050405020304" pitchFamily="18" charset="0"/>
                        </a:rPr>
                        <a:t>სულ- </a:t>
                      </a:r>
                      <a:r>
                        <a:rPr lang="ka-GE" sz="1200" b="1" dirty="0" smtClean="0">
                          <a:effectLst/>
                          <a:latin typeface="Sylfaen" panose="010A0502050306030303" pitchFamily="18" charset="0"/>
                          <a:ea typeface="Times New Roman" panose="02020603050405020304" pitchFamily="18" charset="0"/>
                          <a:cs typeface="Times New Roman" panose="02020603050405020304" pitchFamily="18" charset="0"/>
                        </a:rPr>
                        <a:t>439</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2" name="Таблица 1"/>
          <p:cNvGraphicFramePr>
            <a:graphicFrameLocks noGrp="1"/>
          </p:cNvGraphicFramePr>
          <p:nvPr>
            <p:extLst>
              <p:ext uri="{D42A27DB-BD31-4B8C-83A1-F6EECF244321}">
                <p14:modId xmlns:p14="http://schemas.microsoft.com/office/powerpoint/2010/main" val="1199356117"/>
              </p:ext>
            </p:extLst>
          </p:nvPr>
        </p:nvGraphicFramePr>
        <p:xfrm>
          <a:off x="77891" y="1865734"/>
          <a:ext cx="8490375" cy="852065"/>
        </p:xfrm>
        <a:graphic>
          <a:graphicData uri="http://schemas.openxmlformats.org/drawingml/2006/table">
            <a:tbl>
              <a:tblPr firstRow="1" firstCol="1" bandRow="1">
                <a:tableStyleId>{5C22544A-7EE6-4342-B048-85BDC9FD1C3A}</a:tableStyleId>
              </a:tblPr>
              <a:tblGrid>
                <a:gridCol w="659121"/>
                <a:gridCol w="880690"/>
                <a:gridCol w="566025"/>
                <a:gridCol w="661914"/>
                <a:gridCol w="516684"/>
                <a:gridCol w="595816"/>
                <a:gridCol w="653536"/>
                <a:gridCol w="695429"/>
                <a:gridCol w="806213"/>
                <a:gridCol w="872312"/>
                <a:gridCol w="755010"/>
                <a:gridCol w="827625"/>
              </a:tblGrid>
              <a:tr h="527606">
                <a:tc>
                  <a:txBody>
                    <a:bodyPr/>
                    <a:lstStyle/>
                    <a:p>
                      <a:pPr marL="0" marR="0">
                        <a:lnSpc>
                          <a:spcPct val="115000"/>
                        </a:lnSpc>
                        <a:spcBef>
                          <a:spcPts val="0"/>
                        </a:spcBef>
                        <a:spcAft>
                          <a:spcPts val="1000"/>
                        </a:spcAft>
                      </a:pPr>
                      <a:r>
                        <a:rPr lang="ka-GE" sz="1100" dirty="0">
                          <a:effectLst/>
                          <a:latin typeface="Sylfaen" panose="010A0502050306030303" pitchFamily="18" charset="0"/>
                        </a:rPr>
                        <a:t>იანვარი</a:t>
                      </a:r>
                      <a:endParaRPr lang="en-US" sz="1100" dirty="0">
                        <a:effectLst/>
                        <a:latin typeface="Sylfaen" panose="010A0502050306030303"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1000"/>
                        </a:spcAft>
                      </a:pPr>
                      <a:r>
                        <a:rPr lang="ka-GE" sz="1100" dirty="0">
                          <a:effectLst/>
                          <a:latin typeface="Sylfaen" panose="010A0502050306030303" pitchFamily="18" charset="0"/>
                        </a:rPr>
                        <a:t>თებერვალი</a:t>
                      </a:r>
                      <a:endParaRPr lang="en-US" sz="1100" dirty="0">
                        <a:effectLst/>
                        <a:latin typeface="Sylfaen" panose="010A0502050306030303"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1000"/>
                        </a:spcAft>
                      </a:pPr>
                      <a:r>
                        <a:rPr lang="ka-GE" sz="1100" dirty="0">
                          <a:effectLst/>
                          <a:latin typeface="Sylfaen" panose="010A0502050306030303" pitchFamily="18" charset="0"/>
                        </a:rPr>
                        <a:t>მარტი</a:t>
                      </a:r>
                      <a:endParaRPr lang="en-US" sz="1100" dirty="0">
                        <a:effectLst/>
                        <a:latin typeface="Sylfaen" panose="010A0502050306030303"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1000"/>
                        </a:spcAft>
                      </a:pPr>
                      <a:r>
                        <a:rPr lang="ka-GE" sz="1100">
                          <a:effectLst/>
                          <a:latin typeface="Sylfaen" panose="010A0502050306030303" pitchFamily="18" charset="0"/>
                        </a:rPr>
                        <a:t>აპრილი</a:t>
                      </a:r>
                      <a:endParaRPr lang="en-US" sz="1100">
                        <a:effectLst/>
                        <a:latin typeface="Sylfaen" panose="010A0502050306030303"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1000"/>
                        </a:spcAft>
                      </a:pPr>
                      <a:r>
                        <a:rPr lang="ka-GE" sz="1100">
                          <a:effectLst/>
                          <a:latin typeface="Sylfaen" panose="010A0502050306030303" pitchFamily="18" charset="0"/>
                        </a:rPr>
                        <a:t>მაისი</a:t>
                      </a:r>
                      <a:endParaRPr lang="en-US" sz="1100">
                        <a:effectLst/>
                        <a:latin typeface="Sylfaen" panose="010A0502050306030303"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1000"/>
                        </a:spcAft>
                      </a:pPr>
                      <a:r>
                        <a:rPr lang="ka-GE" sz="1100">
                          <a:effectLst/>
                          <a:latin typeface="Sylfaen" panose="010A0502050306030303" pitchFamily="18" charset="0"/>
                        </a:rPr>
                        <a:t>ივნისი</a:t>
                      </a:r>
                      <a:endParaRPr lang="en-US" sz="1100">
                        <a:effectLst/>
                        <a:latin typeface="Sylfaen" panose="010A0502050306030303"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1000"/>
                        </a:spcAft>
                      </a:pPr>
                      <a:r>
                        <a:rPr lang="ka-GE" sz="1100">
                          <a:effectLst/>
                          <a:latin typeface="Sylfaen" panose="010A0502050306030303" pitchFamily="18" charset="0"/>
                        </a:rPr>
                        <a:t>ივლისი</a:t>
                      </a:r>
                      <a:endParaRPr lang="en-US" sz="1100">
                        <a:effectLst/>
                        <a:latin typeface="Sylfaen" panose="010A0502050306030303"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1000"/>
                        </a:spcAft>
                      </a:pPr>
                      <a:r>
                        <a:rPr lang="ka-GE" sz="1100">
                          <a:effectLst/>
                          <a:latin typeface="Sylfaen" panose="010A0502050306030303" pitchFamily="18" charset="0"/>
                        </a:rPr>
                        <a:t>აგვისტო</a:t>
                      </a:r>
                      <a:endParaRPr lang="en-US" sz="1100">
                        <a:effectLst/>
                        <a:latin typeface="Sylfaen" panose="010A0502050306030303"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1000"/>
                        </a:spcAft>
                      </a:pPr>
                      <a:r>
                        <a:rPr lang="ka-GE" sz="1100">
                          <a:effectLst/>
                          <a:latin typeface="Sylfaen" panose="010A0502050306030303" pitchFamily="18" charset="0"/>
                        </a:rPr>
                        <a:t>სექტემბერ</a:t>
                      </a:r>
                      <a:endParaRPr lang="en-US" sz="1100">
                        <a:effectLst/>
                        <a:latin typeface="Sylfaen" panose="010A0502050306030303"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1000"/>
                        </a:spcAft>
                      </a:pPr>
                      <a:r>
                        <a:rPr lang="ka-GE" sz="1100">
                          <a:effectLst/>
                          <a:latin typeface="Sylfaen" panose="010A0502050306030303" pitchFamily="18" charset="0"/>
                        </a:rPr>
                        <a:t>ოქტომბერი</a:t>
                      </a:r>
                      <a:endParaRPr lang="en-US" sz="1100">
                        <a:effectLst/>
                        <a:latin typeface="Sylfaen" panose="010A0502050306030303"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1000"/>
                        </a:spcAft>
                      </a:pPr>
                      <a:r>
                        <a:rPr lang="ka-GE" sz="1100">
                          <a:effectLst/>
                          <a:latin typeface="Sylfaen" panose="010A0502050306030303" pitchFamily="18" charset="0"/>
                        </a:rPr>
                        <a:t>ნოემბერი</a:t>
                      </a:r>
                      <a:endParaRPr lang="en-US" sz="1100">
                        <a:effectLst/>
                        <a:latin typeface="Sylfaen" panose="010A0502050306030303"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1000"/>
                        </a:spcAft>
                      </a:pPr>
                      <a:r>
                        <a:rPr lang="ka-GE" sz="1100">
                          <a:effectLst/>
                          <a:latin typeface="Sylfaen" panose="010A0502050306030303" pitchFamily="18" charset="0"/>
                        </a:rPr>
                        <a:t>დეკემბერი</a:t>
                      </a:r>
                      <a:endParaRPr lang="en-US" sz="1100">
                        <a:effectLst/>
                        <a:latin typeface="Sylfaen" panose="010A0502050306030303" pitchFamily="18" charset="0"/>
                        <a:ea typeface="Times New Roman" panose="02020603050405020304" pitchFamily="18" charset="0"/>
                        <a:cs typeface="Times New Roman" panose="02020603050405020304" pitchFamily="18" charset="0"/>
                      </a:endParaRPr>
                    </a:p>
                  </a:txBody>
                  <a:tcPr marL="68580" marR="68580" marT="0" marB="0"/>
                </a:tc>
              </a:tr>
              <a:tr h="324459">
                <a:tc>
                  <a:txBody>
                    <a:bodyPr/>
                    <a:lstStyle/>
                    <a:p>
                      <a:pPr marL="0" marR="0" algn="ctr">
                        <a:lnSpc>
                          <a:spcPct val="115000"/>
                        </a:lnSpc>
                        <a:spcBef>
                          <a:spcPts val="0"/>
                        </a:spcBef>
                        <a:spcAft>
                          <a:spcPts val="1000"/>
                        </a:spcAft>
                      </a:pPr>
                      <a:r>
                        <a:rPr lang="en-US" sz="1100" dirty="0">
                          <a:solidFill>
                            <a:schemeClr val="tx1"/>
                          </a:solidFill>
                          <a:effectLst/>
                          <a:latin typeface="Sylfaen" panose="010A0502050306030303" pitchFamily="18" charset="0"/>
                        </a:rPr>
                        <a:t>39</a:t>
                      </a:r>
                      <a:endParaRPr lang="en-US" sz="1100" dirty="0">
                        <a:solidFill>
                          <a:schemeClr val="tx1"/>
                        </a:solidFill>
                        <a:effectLst/>
                        <a:latin typeface="Sylfaen" panose="010A0502050306030303" pitchFamily="18" charset="0"/>
                        <a:ea typeface="Times New Roman" panose="02020603050405020304" pitchFamily="18" charset="0"/>
                        <a:cs typeface="Times New Roman" panose="02020603050405020304" pitchFamily="18" charset="0"/>
                      </a:endParaRPr>
                    </a:p>
                  </a:txBody>
                  <a:tcPr marL="68580" marR="68580" marT="0" marB="0">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tcPr>
                </a:tc>
                <a:tc>
                  <a:txBody>
                    <a:bodyPr/>
                    <a:lstStyle/>
                    <a:p>
                      <a:pPr marL="0" marR="0" algn="ctr">
                        <a:lnSpc>
                          <a:spcPct val="115000"/>
                        </a:lnSpc>
                        <a:spcBef>
                          <a:spcPts val="0"/>
                        </a:spcBef>
                        <a:spcAft>
                          <a:spcPts val="1000"/>
                        </a:spcAft>
                      </a:pPr>
                      <a:r>
                        <a:rPr lang="ka-GE" sz="1100" dirty="0">
                          <a:effectLst/>
                          <a:latin typeface="Sylfaen" panose="010A0502050306030303" pitchFamily="18" charset="0"/>
                        </a:rPr>
                        <a:t>69</a:t>
                      </a:r>
                      <a:endParaRPr lang="en-US" sz="1100" dirty="0">
                        <a:effectLst/>
                        <a:latin typeface="Sylfaen" panose="010A0502050306030303"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ka-GE" sz="1100" dirty="0">
                          <a:effectLst/>
                          <a:latin typeface="Sylfaen" panose="010A0502050306030303" pitchFamily="18" charset="0"/>
                        </a:rPr>
                        <a:t>43</a:t>
                      </a:r>
                      <a:endParaRPr lang="en-US" sz="1100" dirty="0">
                        <a:effectLst/>
                        <a:latin typeface="Sylfaen" panose="010A0502050306030303"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ka-GE" sz="1100" dirty="0">
                          <a:effectLst/>
                          <a:latin typeface="Sylfaen" panose="010A0502050306030303" pitchFamily="18" charset="0"/>
                        </a:rPr>
                        <a:t>0</a:t>
                      </a:r>
                      <a:endParaRPr lang="en-US" sz="1100" dirty="0">
                        <a:effectLst/>
                        <a:latin typeface="Sylfaen" panose="010A0502050306030303"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ka-GE" sz="1100" dirty="0">
                          <a:effectLst/>
                          <a:latin typeface="Sylfaen" panose="010A0502050306030303" pitchFamily="18" charset="0"/>
                        </a:rPr>
                        <a:t>1</a:t>
                      </a:r>
                      <a:endParaRPr lang="en-US" sz="1100" dirty="0">
                        <a:effectLst/>
                        <a:latin typeface="Sylfaen" panose="010A0502050306030303"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ka-GE" sz="1100" dirty="0">
                          <a:effectLst/>
                          <a:latin typeface="Sylfaen" panose="010A0502050306030303" pitchFamily="18" charset="0"/>
                        </a:rPr>
                        <a:t>26</a:t>
                      </a:r>
                      <a:endParaRPr lang="en-US" sz="1100" dirty="0">
                        <a:effectLst/>
                        <a:latin typeface="Sylfaen" panose="010A0502050306030303"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ka-GE" sz="1100" dirty="0">
                          <a:effectLst/>
                          <a:latin typeface="Sylfaen" panose="010A0502050306030303" pitchFamily="18" charset="0"/>
                        </a:rPr>
                        <a:t>36</a:t>
                      </a:r>
                      <a:endParaRPr lang="en-US" sz="1100" dirty="0">
                        <a:effectLst/>
                        <a:latin typeface="Sylfaen" panose="010A0502050306030303"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ka-GE" sz="1100" dirty="0">
                          <a:effectLst/>
                          <a:latin typeface="Sylfaen" panose="010A0502050306030303" pitchFamily="18" charset="0"/>
                        </a:rPr>
                        <a:t>24</a:t>
                      </a:r>
                      <a:endParaRPr lang="en-US" sz="1100" dirty="0">
                        <a:effectLst/>
                        <a:latin typeface="Sylfaen" panose="010A0502050306030303"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ka-GE" sz="1100" dirty="0">
                          <a:effectLst/>
                          <a:latin typeface="Sylfaen" panose="010A0502050306030303" pitchFamily="18" charset="0"/>
                        </a:rPr>
                        <a:t>32</a:t>
                      </a:r>
                      <a:endParaRPr lang="en-US" sz="1100" dirty="0">
                        <a:effectLst/>
                        <a:latin typeface="Sylfaen" panose="010A0502050306030303"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ka-GE" sz="1100" dirty="0">
                          <a:effectLst/>
                          <a:latin typeface="Sylfaen" panose="010A0502050306030303" pitchFamily="18" charset="0"/>
                        </a:rPr>
                        <a:t>37</a:t>
                      </a:r>
                      <a:endParaRPr lang="en-US" sz="1100" dirty="0">
                        <a:effectLst/>
                        <a:latin typeface="Sylfaen" panose="010A0502050306030303"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ka-GE" sz="1100" dirty="0">
                          <a:effectLst/>
                          <a:latin typeface="Sylfaen" panose="010A0502050306030303" pitchFamily="18" charset="0"/>
                        </a:rPr>
                        <a:t>22</a:t>
                      </a:r>
                      <a:endParaRPr lang="en-US" sz="1100" dirty="0">
                        <a:effectLst/>
                        <a:latin typeface="Sylfaen" panose="010A0502050306030303"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1000"/>
                        </a:spcAft>
                      </a:pPr>
                      <a:r>
                        <a:rPr lang="ka-GE" sz="1100" dirty="0">
                          <a:effectLst/>
                          <a:latin typeface="Sylfaen" panose="010A0502050306030303" pitchFamily="18" charset="0"/>
                        </a:rPr>
                        <a:t>6</a:t>
                      </a:r>
                      <a:endParaRPr lang="en-US" sz="1100" dirty="0">
                        <a:effectLst/>
                        <a:latin typeface="Sylfaen" panose="010A0502050306030303" pitchFamily="18" charset="0"/>
                        <a:ea typeface="Times New Roman" panose="02020603050405020304" pitchFamily="18"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114588357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364067"/>
            <a:ext cx="9144000" cy="6493933"/>
          </a:xfrm>
        </p:spPr>
        <p:txBody>
          <a:bodyPr>
            <a:normAutofit lnSpcReduction="10000"/>
          </a:bodyPr>
          <a:lstStyle/>
          <a:p>
            <a:pPr marL="0" indent="0">
              <a:buNone/>
            </a:pPr>
            <a:endParaRPr lang="ka-GE" sz="1200" dirty="0"/>
          </a:p>
          <a:p>
            <a:pPr marL="0" indent="0" algn="ctr">
              <a:buNone/>
            </a:pPr>
            <a:r>
              <a:rPr lang="ka-GE" sz="1400" b="1" dirty="0" smtClean="0"/>
              <a:t>სოციალური საკითხები</a:t>
            </a:r>
            <a:endParaRPr lang="ka-GE" sz="1400" b="1" dirty="0"/>
          </a:p>
          <a:p>
            <a:pPr marL="0" indent="0" algn="just">
              <a:lnSpc>
                <a:spcPct val="150000"/>
              </a:lnSpc>
              <a:buNone/>
            </a:pPr>
            <a:r>
              <a:rPr lang="en-US" sz="1200" dirty="0" smtClean="0">
                <a:latin typeface="Sylfaen" panose="010A0502050306030303" pitchFamily="18" charset="0"/>
              </a:rPr>
              <a:t>2</a:t>
            </a:r>
            <a:r>
              <a:rPr lang="ka-GE" sz="1200" dirty="0" smtClean="0">
                <a:latin typeface="Sylfaen" panose="010A0502050306030303" pitchFamily="18" charset="0"/>
              </a:rPr>
              <a:t>020</a:t>
            </a:r>
            <a:r>
              <a:rPr lang="en-US" sz="1200" dirty="0" smtClean="0">
                <a:latin typeface="Sylfaen" panose="010A0502050306030303" pitchFamily="18" charset="0"/>
              </a:rPr>
              <a:t> </a:t>
            </a:r>
            <a:r>
              <a:rPr lang="en-US" sz="1200" dirty="0" err="1">
                <a:latin typeface="Sylfaen" panose="010A0502050306030303" pitchFamily="18" charset="0"/>
              </a:rPr>
              <a:t>წლის</a:t>
            </a:r>
            <a:r>
              <a:rPr lang="en-US" sz="1200" dirty="0">
                <a:latin typeface="Sylfaen" panose="010A0502050306030303" pitchFamily="18" charset="0"/>
              </a:rPr>
              <a:t> </a:t>
            </a:r>
            <a:r>
              <a:rPr lang="ka-GE" sz="1200" dirty="0">
                <a:latin typeface="Sylfaen" panose="010A0502050306030303" pitchFamily="18" charset="0"/>
              </a:rPr>
              <a:t>9</a:t>
            </a:r>
            <a:r>
              <a:rPr lang="ka-GE" sz="1200" dirty="0" smtClean="0">
                <a:latin typeface="Sylfaen" panose="010A0502050306030303" pitchFamily="18" charset="0"/>
              </a:rPr>
              <a:t> თვის განმავლობაში </a:t>
            </a:r>
            <a:r>
              <a:rPr lang="en-US" sz="1200" dirty="0" err="1" smtClean="0">
                <a:latin typeface="Sylfaen" panose="010A0502050306030303" pitchFamily="18" charset="0"/>
              </a:rPr>
              <a:t>სოციალური</a:t>
            </a:r>
            <a:r>
              <a:rPr lang="en-US" sz="1200" dirty="0" smtClean="0">
                <a:latin typeface="Sylfaen" panose="010A0502050306030303" pitchFamily="18" charset="0"/>
              </a:rPr>
              <a:t> </a:t>
            </a:r>
            <a:r>
              <a:rPr lang="en-US" sz="1200" dirty="0" err="1">
                <a:latin typeface="Sylfaen" panose="010A0502050306030303" pitchFamily="18" charset="0"/>
              </a:rPr>
              <a:t>განყოფილების</a:t>
            </a:r>
            <a:r>
              <a:rPr lang="en-US" sz="1200" dirty="0">
                <a:latin typeface="Sylfaen" panose="010A0502050306030303" pitchFamily="18" charset="0"/>
              </a:rPr>
              <a:t> </a:t>
            </a:r>
            <a:r>
              <a:rPr lang="en-US" sz="1200" dirty="0" err="1">
                <a:latin typeface="Sylfaen" panose="010A0502050306030303" pitchFamily="18" charset="0"/>
              </a:rPr>
              <a:t>მიერ</a:t>
            </a:r>
            <a:r>
              <a:rPr lang="en-US" sz="1200" dirty="0">
                <a:latin typeface="Sylfaen" panose="010A0502050306030303" pitchFamily="18" charset="0"/>
              </a:rPr>
              <a:t> </a:t>
            </a:r>
            <a:r>
              <a:rPr lang="en-US" sz="1200" dirty="0" err="1">
                <a:latin typeface="Sylfaen" panose="010A0502050306030303" pitchFamily="18" charset="0"/>
              </a:rPr>
              <a:t>განხილული</a:t>
            </a:r>
            <a:r>
              <a:rPr lang="en-US" sz="1200" dirty="0">
                <a:latin typeface="Sylfaen" panose="010A0502050306030303" pitchFamily="18" charset="0"/>
              </a:rPr>
              <a:t> </a:t>
            </a:r>
            <a:r>
              <a:rPr lang="en-US" sz="1200" dirty="0" err="1">
                <a:latin typeface="Sylfaen" panose="010A0502050306030303" pitchFamily="18" charset="0"/>
              </a:rPr>
              <a:t>იქნა</a:t>
            </a:r>
            <a:r>
              <a:rPr lang="en-US" sz="1200" dirty="0">
                <a:latin typeface="Sylfaen" panose="010A0502050306030303" pitchFamily="18" charset="0"/>
              </a:rPr>
              <a:t> </a:t>
            </a:r>
            <a:r>
              <a:rPr lang="en-US" sz="1200" dirty="0" smtClean="0"/>
              <a:t>4 825</a:t>
            </a:r>
            <a:r>
              <a:rPr lang="en-US" sz="1200" b="1" dirty="0"/>
              <a:t> </a:t>
            </a:r>
            <a:r>
              <a:rPr lang="en-US" sz="1200" dirty="0" err="1" smtClean="0">
                <a:latin typeface="Sylfaen" panose="010A0502050306030303" pitchFamily="18" charset="0"/>
              </a:rPr>
              <a:t>ბენეფიციარის</a:t>
            </a:r>
            <a:r>
              <a:rPr lang="en-US" sz="1200" dirty="0" smtClean="0">
                <a:latin typeface="Sylfaen" panose="010A0502050306030303" pitchFamily="18" charset="0"/>
              </a:rPr>
              <a:t> </a:t>
            </a:r>
            <a:r>
              <a:rPr lang="en-US" sz="1200" dirty="0" err="1">
                <a:latin typeface="Sylfaen" panose="010A0502050306030303" pitchFamily="18" charset="0"/>
              </a:rPr>
              <a:t>კორესპოდენცია</a:t>
            </a:r>
            <a:r>
              <a:rPr lang="en-US" sz="1200" dirty="0">
                <a:latin typeface="Sylfaen" panose="010A0502050306030303" pitchFamily="18" charset="0"/>
              </a:rPr>
              <a:t>, </a:t>
            </a:r>
            <a:r>
              <a:rPr lang="en-US" sz="1200" dirty="0" err="1" smtClean="0">
                <a:latin typeface="Sylfaen" panose="010A0502050306030303" pitchFamily="18" charset="0"/>
              </a:rPr>
              <a:t>საიდანაც</a:t>
            </a:r>
            <a:r>
              <a:rPr lang="en-US" sz="1200" dirty="0" smtClean="0">
                <a:latin typeface="Sylfaen" panose="010A0502050306030303" pitchFamily="18" charset="0"/>
              </a:rPr>
              <a:t> </a:t>
            </a:r>
            <a:r>
              <a:rPr lang="ka-GE" sz="1200" dirty="0"/>
              <a:t>2 962 </a:t>
            </a:r>
            <a:r>
              <a:rPr lang="ka-GE" sz="1200" b="1" dirty="0" smtClean="0">
                <a:latin typeface="Sylfaen" panose="010A0502050306030303" pitchFamily="18" charset="0"/>
              </a:rPr>
              <a:t> </a:t>
            </a:r>
            <a:r>
              <a:rPr lang="en-US" sz="1200" dirty="0" err="1" smtClean="0">
                <a:latin typeface="Sylfaen" panose="010A0502050306030303" pitchFamily="18" charset="0"/>
              </a:rPr>
              <a:t>საკითხი</a:t>
            </a:r>
            <a:r>
              <a:rPr lang="en-US" sz="1200" dirty="0" smtClean="0">
                <a:latin typeface="Sylfaen" panose="010A0502050306030303" pitchFamily="18" charset="0"/>
              </a:rPr>
              <a:t> </a:t>
            </a:r>
            <a:r>
              <a:rPr lang="en-US" sz="1200" dirty="0" err="1">
                <a:latin typeface="Sylfaen" panose="010A0502050306030303" pitchFamily="18" charset="0"/>
              </a:rPr>
              <a:t>განხილული</a:t>
            </a:r>
            <a:r>
              <a:rPr lang="en-US" sz="1200" dirty="0">
                <a:latin typeface="Sylfaen" panose="010A0502050306030303" pitchFamily="18" charset="0"/>
              </a:rPr>
              <a:t> </a:t>
            </a:r>
            <a:r>
              <a:rPr lang="en-US" sz="1200" dirty="0" err="1">
                <a:latin typeface="Sylfaen" panose="010A0502050306030303" pitchFamily="18" charset="0"/>
              </a:rPr>
              <a:t>იქნა</a:t>
            </a:r>
            <a:r>
              <a:rPr lang="en-US" sz="1200" dirty="0">
                <a:latin typeface="Sylfaen" panose="010A0502050306030303" pitchFamily="18" charset="0"/>
              </a:rPr>
              <a:t> „</a:t>
            </a:r>
            <a:r>
              <a:rPr lang="en-US" sz="1200" dirty="0" err="1">
                <a:latin typeface="Sylfaen" panose="010A0502050306030303" pitchFamily="18" charset="0"/>
              </a:rPr>
              <a:t>საქართველოს</a:t>
            </a:r>
            <a:r>
              <a:rPr lang="en-US" sz="1200" dirty="0">
                <a:latin typeface="Sylfaen" panose="010A0502050306030303" pitchFamily="18" charset="0"/>
              </a:rPr>
              <a:t> </a:t>
            </a:r>
            <a:r>
              <a:rPr lang="en-US" sz="1200" dirty="0" err="1">
                <a:latin typeface="Sylfaen" panose="010A0502050306030303" pitchFamily="18" charset="0"/>
              </a:rPr>
              <a:t>კანონმდებლობით</a:t>
            </a:r>
            <a:r>
              <a:rPr lang="en-US" sz="1200" dirty="0">
                <a:latin typeface="Sylfaen" panose="010A0502050306030303" pitchFamily="18" charset="0"/>
              </a:rPr>
              <a:t> </a:t>
            </a:r>
            <a:r>
              <a:rPr lang="en-US" sz="1200" dirty="0" err="1">
                <a:latin typeface="Sylfaen" panose="010A0502050306030303" pitchFamily="18" charset="0"/>
              </a:rPr>
              <a:t>განსაზღვრული</a:t>
            </a:r>
            <a:r>
              <a:rPr lang="en-US" sz="1200" dirty="0">
                <a:latin typeface="Sylfaen" panose="010A0502050306030303" pitchFamily="18" charset="0"/>
              </a:rPr>
              <a:t> </a:t>
            </a:r>
            <a:r>
              <a:rPr lang="en-US" sz="1200" dirty="0" err="1">
                <a:latin typeface="Sylfaen" panose="010A0502050306030303" pitchFamily="18" charset="0"/>
              </a:rPr>
              <a:t>ვეტერანებისა</a:t>
            </a:r>
            <a:r>
              <a:rPr lang="en-US" sz="1200" dirty="0">
                <a:latin typeface="Sylfaen" panose="010A0502050306030303" pitchFamily="18" charset="0"/>
              </a:rPr>
              <a:t> </a:t>
            </a:r>
            <a:r>
              <a:rPr lang="en-US" sz="1200" dirty="0" err="1">
                <a:latin typeface="Sylfaen" panose="010A0502050306030303" pitchFamily="18" charset="0"/>
              </a:rPr>
              <a:t>და</a:t>
            </a:r>
            <a:r>
              <a:rPr lang="en-US" sz="1200" dirty="0">
                <a:latin typeface="Sylfaen" panose="010A0502050306030303" pitchFamily="18" charset="0"/>
              </a:rPr>
              <a:t> </a:t>
            </a:r>
            <a:r>
              <a:rPr lang="en-US" sz="1200" dirty="0" err="1">
                <a:latin typeface="Sylfaen" panose="010A0502050306030303" pitchFamily="18" charset="0"/>
              </a:rPr>
              <a:t>მათი</a:t>
            </a:r>
            <a:r>
              <a:rPr lang="en-US" sz="1200" dirty="0">
                <a:latin typeface="Sylfaen" panose="010A0502050306030303" pitchFamily="18" charset="0"/>
              </a:rPr>
              <a:t> </a:t>
            </a:r>
            <a:r>
              <a:rPr lang="en-US" sz="1200" dirty="0" err="1">
                <a:latin typeface="Sylfaen" panose="010A0502050306030303" pitchFamily="18" charset="0"/>
              </a:rPr>
              <a:t>ოჯახის</a:t>
            </a:r>
            <a:r>
              <a:rPr lang="en-US" sz="1200" dirty="0">
                <a:latin typeface="Sylfaen" panose="010A0502050306030303" pitchFamily="18" charset="0"/>
              </a:rPr>
              <a:t> </a:t>
            </a:r>
            <a:r>
              <a:rPr lang="en-US" sz="1200" dirty="0" err="1">
                <a:latin typeface="Sylfaen" panose="010A0502050306030303" pitchFamily="18" charset="0"/>
              </a:rPr>
              <a:t>წევრებისათვის</a:t>
            </a:r>
            <a:r>
              <a:rPr lang="en-US" sz="1200" dirty="0">
                <a:latin typeface="Sylfaen" panose="010A0502050306030303" pitchFamily="18" charset="0"/>
              </a:rPr>
              <a:t> </a:t>
            </a:r>
            <a:r>
              <a:rPr lang="en-US" sz="1200" dirty="0" err="1">
                <a:latin typeface="Sylfaen" panose="010A0502050306030303" pitchFamily="18" charset="0"/>
              </a:rPr>
              <a:t>სამედიცინო</a:t>
            </a:r>
            <a:r>
              <a:rPr lang="en-US" sz="1200" dirty="0">
                <a:latin typeface="Sylfaen" panose="010A0502050306030303" pitchFamily="18" charset="0"/>
              </a:rPr>
              <a:t> </a:t>
            </a:r>
            <a:r>
              <a:rPr lang="en-US" sz="1200" dirty="0" err="1">
                <a:latin typeface="Sylfaen" panose="010A0502050306030303" pitchFamily="18" charset="0"/>
              </a:rPr>
              <a:t>მომსახურებისა</a:t>
            </a:r>
            <a:r>
              <a:rPr lang="en-US" sz="1200" dirty="0">
                <a:latin typeface="Sylfaen" panose="010A0502050306030303" pitchFamily="18" charset="0"/>
              </a:rPr>
              <a:t> </a:t>
            </a:r>
            <a:r>
              <a:rPr lang="en-US" sz="1200" dirty="0" err="1">
                <a:latin typeface="Sylfaen" panose="010A0502050306030303" pitchFamily="18" charset="0"/>
              </a:rPr>
              <a:t>და</a:t>
            </a:r>
            <a:r>
              <a:rPr lang="en-US" sz="1200" dirty="0">
                <a:latin typeface="Sylfaen" panose="010A0502050306030303" pitchFamily="18" charset="0"/>
              </a:rPr>
              <a:t> </a:t>
            </a:r>
            <a:r>
              <a:rPr lang="en-US" sz="1200" dirty="0" err="1">
                <a:latin typeface="Sylfaen" panose="010A0502050306030303" pitchFamily="18" charset="0"/>
              </a:rPr>
              <a:t>ერთჯერადი</a:t>
            </a:r>
            <a:r>
              <a:rPr lang="en-US" sz="1200" dirty="0">
                <a:latin typeface="Sylfaen" panose="010A0502050306030303" pitchFamily="18" charset="0"/>
              </a:rPr>
              <a:t> </a:t>
            </a:r>
            <a:r>
              <a:rPr lang="en-US" sz="1200" dirty="0" err="1">
                <a:latin typeface="Sylfaen" panose="010A0502050306030303" pitchFamily="18" charset="0"/>
              </a:rPr>
              <a:t>დახმარების</a:t>
            </a:r>
            <a:r>
              <a:rPr lang="en-US" sz="1200" dirty="0">
                <a:latin typeface="Sylfaen" panose="010A0502050306030303" pitchFamily="18" charset="0"/>
              </a:rPr>
              <a:t> </a:t>
            </a:r>
            <a:r>
              <a:rPr lang="en-US" sz="1200" dirty="0" err="1">
                <a:latin typeface="Sylfaen" panose="010A0502050306030303" pitchFamily="18" charset="0"/>
              </a:rPr>
              <a:t>ხელმისაწვდომობის</a:t>
            </a:r>
            <a:r>
              <a:rPr lang="en-US" sz="1200" dirty="0">
                <a:latin typeface="Sylfaen" panose="010A0502050306030303" pitchFamily="18" charset="0"/>
              </a:rPr>
              <a:t> </a:t>
            </a:r>
            <a:r>
              <a:rPr lang="en-US" sz="1200" dirty="0" err="1">
                <a:latin typeface="Sylfaen" panose="010A0502050306030303" pitchFamily="18" charset="0"/>
              </a:rPr>
              <a:t>უზრუნველყოფის</a:t>
            </a:r>
            <a:r>
              <a:rPr lang="en-US" sz="1200" dirty="0">
                <a:latin typeface="Sylfaen" panose="010A0502050306030303" pitchFamily="18" charset="0"/>
              </a:rPr>
              <a:t> </a:t>
            </a:r>
            <a:r>
              <a:rPr lang="en-US" sz="1200" dirty="0" err="1">
                <a:latin typeface="Sylfaen" panose="010A0502050306030303" pitchFamily="18" charset="0"/>
              </a:rPr>
              <a:t>კომისიის</a:t>
            </a:r>
            <a:r>
              <a:rPr lang="en-US" sz="1200" dirty="0">
                <a:latin typeface="Sylfaen" panose="010A0502050306030303" pitchFamily="18" charset="0"/>
              </a:rPr>
              <a:t>“  </a:t>
            </a:r>
            <a:r>
              <a:rPr lang="en-US" sz="1200" dirty="0" err="1">
                <a:latin typeface="Sylfaen" panose="010A0502050306030303" pitchFamily="18" charset="0"/>
              </a:rPr>
              <a:t>სხდომაზე</a:t>
            </a:r>
            <a:r>
              <a:rPr lang="en-US" sz="1200" dirty="0">
                <a:latin typeface="Sylfaen" panose="010A0502050306030303" pitchFamily="18" charset="0"/>
              </a:rPr>
              <a:t> </a:t>
            </a:r>
            <a:r>
              <a:rPr lang="en-US" sz="1200" dirty="0" err="1">
                <a:latin typeface="Sylfaen" panose="010A0502050306030303" pitchFamily="18" charset="0"/>
              </a:rPr>
              <a:t>და</a:t>
            </a:r>
            <a:r>
              <a:rPr lang="en-US" sz="1200" dirty="0">
                <a:latin typeface="Sylfaen" panose="010A0502050306030303" pitchFamily="18" charset="0"/>
              </a:rPr>
              <a:t> </a:t>
            </a:r>
            <a:r>
              <a:rPr lang="en-US" sz="1200" dirty="0" err="1">
                <a:latin typeface="Sylfaen" panose="010A0502050306030303" pitchFamily="18" charset="0"/>
              </a:rPr>
              <a:t>შესაბამისად</a:t>
            </a:r>
            <a:r>
              <a:rPr lang="en-US" sz="1200" dirty="0">
                <a:latin typeface="Sylfaen" panose="010A0502050306030303" pitchFamily="18" charset="0"/>
              </a:rPr>
              <a:t> </a:t>
            </a:r>
            <a:r>
              <a:rPr lang="en-US" sz="1200" dirty="0" err="1">
                <a:latin typeface="Sylfaen" panose="010A0502050306030303" pitchFamily="18" charset="0"/>
              </a:rPr>
              <a:t>დაუფინანსდათ</a:t>
            </a:r>
            <a:r>
              <a:rPr lang="en-US" sz="1200" dirty="0">
                <a:latin typeface="Sylfaen" panose="010A0502050306030303" pitchFamily="18" charset="0"/>
              </a:rPr>
              <a:t> </a:t>
            </a:r>
            <a:r>
              <a:rPr lang="en-US" sz="1200" dirty="0" err="1">
                <a:latin typeface="Sylfaen" panose="010A0502050306030303" pitchFamily="18" charset="0"/>
              </a:rPr>
              <a:t>წარმოდგენილი</a:t>
            </a:r>
            <a:r>
              <a:rPr lang="en-US" sz="1200" dirty="0">
                <a:latin typeface="Sylfaen" panose="010A0502050306030303" pitchFamily="18" charset="0"/>
              </a:rPr>
              <a:t>  </a:t>
            </a:r>
            <a:r>
              <a:rPr lang="en-US" sz="1200" dirty="0" err="1">
                <a:latin typeface="Sylfaen" panose="010A0502050306030303" pitchFamily="18" charset="0"/>
              </a:rPr>
              <a:t>სამედიცინო</a:t>
            </a:r>
            <a:r>
              <a:rPr lang="en-US" sz="1200" dirty="0">
                <a:latin typeface="Sylfaen" panose="010A0502050306030303" pitchFamily="18" charset="0"/>
              </a:rPr>
              <a:t> </a:t>
            </a:r>
            <a:r>
              <a:rPr lang="en-US" sz="1200" dirty="0" err="1">
                <a:latin typeface="Sylfaen" panose="010A0502050306030303" pitchFamily="18" charset="0"/>
              </a:rPr>
              <a:t>მომსახურება</a:t>
            </a:r>
            <a:r>
              <a:rPr lang="en-US" sz="1200" dirty="0">
                <a:latin typeface="Sylfaen" panose="010A0502050306030303" pitchFamily="18" charset="0"/>
              </a:rPr>
              <a:t> </a:t>
            </a:r>
            <a:r>
              <a:rPr lang="en-US" sz="1200" dirty="0" err="1">
                <a:latin typeface="Sylfaen" panose="010A0502050306030303" pitchFamily="18" charset="0"/>
              </a:rPr>
              <a:t>და</a:t>
            </a:r>
            <a:r>
              <a:rPr lang="en-US" sz="1200" dirty="0">
                <a:latin typeface="Sylfaen" panose="010A0502050306030303" pitchFamily="18" charset="0"/>
              </a:rPr>
              <a:t> </a:t>
            </a:r>
            <a:r>
              <a:rPr lang="en-US" sz="1200" dirty="0" err="1">
                <a:latin typeface="Sylfaen" panose="010A0502050306030303" pitchFamily="18" charset="0"/>
              </a:rPr>
              <a:t>სარიტუალო</a:t>
            </a:r>
            <a:r>
              <a:rPr lang="en-US" sz="1200" dirty="0">
                <a:latin typeface="Sylfaen" panose="010A0502050306030303" pitchFamily="18" charset="0"/>
              </a:rPr>
              <a:t> </a:t>
            </a:r>
            <a:r>
              <a:rPr lang="en-US" sz="1200" dirty="0" err="1">
                <a:latin typeface="Sylfaen" panose="010A0502050306030303" pitchFamily="18" charset="0"/>
              </a:rPr>
              <a:t>ერთჯერადი</a:t>
            </a:r>
            <a:r>
              <a:rPr lang="en-US" sz="1200" dirty="0">
                <a:latin typeface="Sylfaen" panose="010A0502050306030303" pitchFamily="18" charset="0"/>
              </a:rPr>
              <a:t> </a:t>
            </a:r>
            <a:r>
              <a:rPr lang="en-US" sz="1200" dirty="0" err="1">
                <a:latin typeface="Sylfaen" panose="010A0502050306030303" pitchFamily="18" charset="0"/>
              </a:rPr>
              <a:t>მატერიალური</a:t>
            </a:r>
            <a:r>
              <a:rPr lang="en-US" sz="1200" dirty="0">
                <a:latin typeface="Sylfaen" panose="010A0502050306030303" pitchFamily="18" charset="0"/>
              </a:rPr>
              <a:t> </a:t>
            </a:r>
            <a:r>
              <a:rPr lang="en-US" sz="1200" dirty="0" err="1">
                <a:latin typeface="Sylfaen" panose="010A0502050306030303" pitchFamily="18" charset="0"/>
              </a:rPr>
              <a:t>დახმარება</a:t>
            </a:r>
            <a:r>
              <a:rPr lang="en-US" sz="1200" dirty="0">
                <a:latin typeface="Sylfaen" panose="010A0502050306030303" pitchFamily="18" charset="0"/>
              </a:rPr>
              <a:t>, </a:t>
            </a:r>
            <a:r>
              <a:rPr lang="en-US" sz="1200" dirty="0" err="1">
                <a:latin typeface="Sylfaen" panose="010A0502050306030303" pitchFamily="18" charset="0"/>
              </a:rPr>
              <a:t>რომლის</a:t>
            </a:r>
            <a:r>
              <a:rPr lang="en-US" sz="1200" dirty="0">
                <a:latin typeface="Sylfaen" panose="010A0502050306030303" pitchFamily="18" charset="0"/>
              </a:rPr>
              <a:t> </a:t>
            </a:r>
            <a:r>
              <a:rPr lang="en-US" sz="1200" dirty="0" err="1">
                <a:latin typeface="Sylfaen" panose="010A0502050306030303" pitchFamily="18" charset="0"/>
              </a:rPr>
              <a:t>ხარჯვითმა</a:t>
            </a:r>
            <a:r>
              <a:rPr lang="en-US" sz="1200" dirty="0">
                <a:latin typeface="Sylfaen" panose="010A0502050306030303" pitchFamily="18" charset="0"/>
              </a:rPr>
              <a:t> </a:t>
            </a:r>
            <a:r>
              <a:rPr lang="en-US" sz="1200" dirty="0" err="1">
                <a:latin typeface="Sylfaen" panose="010A0502050306030303" pitchFamily="18" charset="0"/>
              </a:rPr>
              <a:t>ნაწილმა</a:t>
            </a:r>
            <a:r>
              <a:rPr lang="en-US" sz="1200" dirty="0">
                <a:latin typeface="Sylfaen" panose="010A0502050306030303" pitchFamily="18" charset="0"/>
              </a:rPr>
              <a:t> </a:t>
            </a:r>
            <a:r>
              <a:rPr lang="en-US" sz="1200" dirty="0" smtClean="0">
                <a:latin typeface="Sylfaen" panose="010A0502050306030303" pitchFamily="18" charset="0"/>
              </a:rPr>
              <a:t> </a:t>
            </a:r>
            <a:r>
              <a:rPr lang="en-US" sz="1200" dirty="0"/>
              <a:t>2 </a:t>
            </a:r>
            <a:r>
              <a:rPr lang="en-US" sz="1200" dirty="0" smtClean="0"/>
              <a:t>003 030 .00</a:t>
            </a:r>
            <a:r>
              <a:rPr lang="en-US" sz="1200" b="1" dirty="0"/>
              <a:t> </a:t>
            </a:r>
            <a:r>
              <a:rPr lang="en-US" sz="1200" dirty="0" err="1" smtClean="0">
                <a:latin typeface="Sylfaen" panose="010A0502050306030303" pitchFamily="18" charset="0"/>
              </a:rPr>
              <a:t>ლარი</a:t>
            </a:r>
            <a:r>
              <a:rPr lang="en-US" sz="1200" dirty="0" smtClean="0">
                <a:latin typeface="Sylfaen" panose="010A0502050306030303" pitchFamily="18" charset="0"/>
              </a:rPr>
              <a:t> </a:t>
            </a:r>
            <a:r>
              <a:rPr lang="en-US" sz="1200" dirty="0" err="1">
                <a:latin typeface="Sylfaen" panose="010A0502050306030303" pitchFamily="18" charset="0"/>
              </a:rPr>
              <a:t>შეადგინა</a:t>
            </a:r>
            <a:r>
              <a:rPr lang="en-US" sz="1200" dirty="0" smtClean="0">
                <a:latin typeface="Sylfaen" panose="010A0502050306030303" pitchFamily="18" charset="0"/>
              </a:rPr>
              <a:t>.</a:t>
            </a:r>
            <a:endParaRPr lang="en-US" sz="1200" dirty="0">
              <a:latin typeface="Sylfaen" panose="010A0502050306030303" pitchFamily="18" charset="0"/>
            </a:endParaRPr>
          </a:p>
          <a:p>
            <a:pPr algn="just">
              <a:lnSpc>
                <a:spcPct val="150000"/>
              </a:lnSpc>
              <a:buFont typeface="Wingdings" panose="05000000000000000000" pitchFamily="2" charset="2"/>
              <a:buChar char="Ø"/>
            </a:pPr>
            <a:r>
              <a:rPr lang="en-US" sz="1200" dirty="0">
                <a:latin typeface="Sylfaen" panose="010A0502050306030303" pitchFamily="18" charset="0"/>
              </a:rPr>
              <a:t> </a:t>
            </a:r>
            <a:r>
              <a:rPr lang="en-US" sz="1200" dirty="0" err="1">
                <a:latin typeface="Sylfaen" panose="010A0502050306030303" pitchFamily="18" charset="0"/>
              </a:rPr>
              <a:t>მედიკამენტები</a:t>
            </a:r>
            <a:r>
              <a:rPr lang="en-US" sz="1200" dirty="0">
                <a:latin typeface="Sylfaen" panose="010A0502050306030303" pitchFamily="18" charset="0"/>
              </a:rPr>
              <a:t> </a:t>
            </a:r>
            <a:r>
              <a:rPr lang="en-US" sz="1200" dirty="0" err="1">
                <a:latin typeface="Sylfaen" panose="010A0502050306030303" pitchFamily="18" charset="0"/>
              </a:rPr>
              <a:t>დაუფინანსდა</a:t>
            </a:r>
            <a:r>
              <a:rPr lang="en-US" sz="1200" dirty="0">
                <a:latin typeface="Sylfaen" panose="010A0502050306030303" pitchFamily="18" charset="0"/>
              </a:rPr>
              <a:t> </a:t>
            </a:r>
            <a:r>
              <a:rPr lang="en-US" sz="1200" b="1" dirty="0">
                <a:latin typeface="Sylfaen" panose="010A0502050306030303" pitchFamily="18" charset="0"/>
              </a:rPr>
              <a:t>- </a:t>
            </a:r>
            <a:r>
              <a:rPr lang="en-US" sz="1200" dirty="0" smtClean="0"/>
              <a:t>2 362</a:t>
            </a:r>
            <a:r>
              <a:rPr lang="en-US" sz="1200" b="1" dirty="0"/>
              <a:t> </a:t>
            </a:r>
            <a:r>
              <a:rPr lang="en-US" sz="1200" b="1" dirty="0" smtClean="0">
                <a:latin typeface="Sylfaen" panose="010A0502050306030303" pitchFamily="18" charset="0"/>
              </a:rPr>
              <a:t> </a:t>
            </a:r>
            <a:r>
              <a:rPr lang="en-US" sz="1200" dirty="0" err="1" smtClean="0">
                <a:latin typeface="Sylfaen" panose="010A0502050306030303" pitchFamily="18" charset="0"/>
              </a:rPr>
              <a:t>ვეტერანს</a:t>
            </a:r>
            <a:r>
              <a:rPr lang="en-US" sz="1200" dirty="0">
                <a:latin typeface="Sylfaen" panose="010A0502050306030303" pitchFamily="18" charset="0"/>
              </a:rPr>
              <a:t>. </a:t>
            </a:r>
            <a:r>
              <a:rPr lang="en-US" sz="1200" dirty="0" err="1">
                <a:latin typeface="Sylfaen" panose="010A0502050306030303" pitchFamily="18" charset="0"/>
              </a:rPr>
              <a:t>ხარჯვითმა</a:t>
            </a:r>
            <a:r>
              <a:rPr lang="en-US" sz="1200" dirty="0">
                <a:latin typeface="Sylfaen" panose="010A0502050306030303" pitchFamily="18" charset="0"/>
              </a:rPr>
              <a:t> </a:t>
            </a:r>
            <a:r>
              <a:rPr lang="en-US" sz="1200" dirty="0" err="1">
                <a:latin typeface="Sylfaen" panose="010A0502050306030303" pitchFamily="18" charset="0"/>
              </a:rPr>
              <a:t>ნაწილმა</a:t>
            </a:r>
            <a:r>
              <a:rPr lang="en-US" sz="1200" dirty="0">
                <a:latin typeface="Sylfaen" panose="010A0502050306030303" pitchFamily="18" charset="0"/>
              </a:rPr>
              <a:t> </a:t>
            </a:r>
            <a:r>
              <a:rPr lang="en-US" sz="1200" dirty="0" err="1">
                <a:latin typeface="Sylfaen" panose="010A0502050306030303" pitchFamily="18" charset="0"/>
              </a:rPr>
              <a:t>შეადგინა</a:t>
            </a:r>
            <a:r>
              <a:rPr lang="en-US" sz="1200" dirty="0">
                <a:latin typeface="Sylfaen" panose="010A0502050306030303" pitchFamily="18" charset="0"/>
              </a:rPr>
              <a:t> </a:t>
            </a:r>
            <a:r>
              <a:rPr lang="en-US" sz="1200" dirty="0" smtClean="0">
                <a:latin typeface="Sylfaen" panose="010A0502050306030303" pitchFamily="18" charset="0"/>
              </a:rPr>
              <a:t>- </a:t>
            </a:r>
            <a:r>
              <a:rPr lang="en-US" sz="1200" dirty="0"/>
              <a:t>875 577 </a:t>
            </a:r>
            <a:r>
              <a:rPr lang="en-US" sz="1200" b="1" dirty="0" smtClean="0"/>
              <a:t>.00</a:t>
            </a:r>
            <a:r>
              <a:rPr lang="en-US" sz="1200" dirty="0"/>
              <a:t>  </a:t>
            </a:r>
            <a:r>
              <a:rPr lang="en-US" sz="1200" dirty="0">
                <a:latin typeface="Sylfaen" panose="010A0502050306030303" pitchFamily="18" charset="0"/>
              </a:rPr>
              <a:t> </a:t>
            </a:r>
            <a:r>
              <a:rPr lang="en-US" sz="1200" dirty="0" err="1">
                <a:latin typeface="Sylfaen" panose="010A0502050306030303" pitchFamily="18" charset="0"/>
              </a:rPr>
              <a:t>ლარი</a:t>
            </a:r>
            <a:r>
              <a:rPr lang="en-US" sz="1200" dirty="0" smtClean="0">
                <a:latin typeface="Sylfaen" panose="010A0502050306030303" pitchFamily="18" charset="0"/>
              </a:rPr>
              <a:t>;</a:t>
            </a:r>
            <a:endParaRPr lang="en-US" sz="1200" dirty="0">
              <a:latin typeface="Sylfaen" panose="010A0502050306030303" pitchFamily="18" charset="0"/>
            </a:endParaRPr>
          </a:p>
          <a:p>
            <a:pPr algn="just">
              <a:lnSpc>
                <a:spcPct val="150000"/>
              </a:lnSpc>
              <a:buFont typeface="Wingdings" panose="05000000000000000000" pitchFamily="2" charset="2"/>
              <a:buChar char="Ø"/>
            </a:pPr>
            <a:r>
              <a:rPr lang="ka-GE" sz="1200" dirty="0" smtClean="0">
                <a:latin typeface="Sylfaen" panose="010A0502050306030303" pitchFamily="18" charset="0"/>
              </a:rPr>
              <a:t>ო</a:t>
            </a:r>
            <a:r>
              <a:rPr lang="en-US" sz="1200" dirty="0" err="1" smtClean="0">
                <a:latin typeface="Sylfaen" panose="010A0502050306030303" pitchFamily="18" charset="0"/>
              </a:rPr>
              <a:t>პერაციული</a:t>
            </a:r>
            <a:r>
              <a:rPr lang="en-US" sz="1200" dirty="0" smtClean="0">
                <a:latin typeface="Sylfaen" panose="010A0502050306030303" pitchFamily="18" charset="0"/>
              </a:rPr>
              <a:t> </a:t>
            </a:r>
            <a:r>
              <a:rPr lang="en-US" sz="1200" dirty="0" err="1">
                <a:latin typeface="Sylfaen" panose="010A0502050306030303" pitchFamily="18" charset="0"/>
              </a:rPr>
              <a:t>მკურნალობა</a:t>
            </a:r>
            <a:r>
              <a:rPr lang="en-US" sz="1200" dirty="0">
                <a:latin typeface="Sylfaen" panose="010A0502050306030303" pitchFamily="18" charset="0"/>
              </a:rPr>
              <a:t> </a:t>
            </a:r>
            <a:r>
              <a:rPr lang="ka-GE" sz="1200" dirty="0" smtClean="0">
                <a:latin typeface="Sylfaen" panose="010A0502050306030303" pitchFamily="18" charset="0"/>
              </a:rPr>
              <a:t>დაუფინანსდა - </a:t>
            </a:r>
            <a:r>
              <a:rPr lang="en-US" sz="1200" dirty="0"/>
              <a:t>465</a:t>
            </a:r>
            <a:r>
              <a:rPr lang="en-US" sz="1200" b="1" dirty="0" smtClean="0">
                <a:latin typeface="Sylfaen" panose="010A0502050306030303" pitchFamily="18" charset="0"/>
              </a:rPr>
              <a:t> </a:t>
            </a:r>
            <a:r>
              <a:rPr lang="ka-GE" sz="1200" b="1" dirty="0" smtClean="0">
                <a:latin typeface="Sylfaen" panose="010A0502050306030303" pitchFamily="18" charset="0"/>
              </a:rPr>
              <a:t> </a:t>
            </a:r>
            <a:r>
              <a:rPr lang="ka-GE" sz="1200" dirty="0" smtClean="0">
                <a:latin typeface="Sylfaen" panose="010A0502050306030303" pitchFamily="18" charset="0"/>
              </a:rPr>
              <a:t>ვეტერანს. ხარჯვითმა ნაწილმა შეადგინა - </a:t>
            </a:r>
            <a:r>
              <a:rPr lang="en-US" sz="1200" dirty="0"/>
              <a:t>620 341 </a:t>
            </a:r>
            <a:r>
              <a:rPr lang="en-US" sz="1200" b="1" dirty="0" smtClean="0"/>
              <a:t>.00</a:t>
            </a:r>
            <a:r>
              <a:rPr lang="en-US" sz="1200" b="1" dirty="0"/>
              <a:t> </a:t>
            </a:r>
            <a:r>
              <a:rPr lang="ka-GE" sz="1200" dirty="0" smtClean="0">
                <a:latin typeface="Sylfaen" panose="010A0502050306030303" pitchFamily="18" charset="0"/>
              </a:rPr>
              <a:t> ლარი;</a:t>
            </a:r>
          </a:p>
          <a:p>
            <a:pPr algn="just">
              <a:lnSpc>
                <a:spcPct val="150000"/>
              </a:lnSpc>
              <a:buFont typeface="Wingdings" panose="05000000000000000000" pitchFamily="2" charset="2"/>
              <a:buChar char="Ø"/>
            </a:pPr>
            <a:r>
              <a:rPr lang="en-US" sz="1200" dirty="0" err="1" smtClean="0">
                <a:latin typeface="Sylfaen" panose="010A0502050306030303" pitchFamily="18" charset="0"/>
              </a:rPr>
              <a:t>სხვადასხვა</a:t>
            </a:r>
            <a:r>
              <a:rPr lang="en-US" sz="1200" dirty="0" smtClean="0">
                <a:latin typeface="Sylfaen" panose="010A0502050306030303" pitchFamily="18" charset="0"/>
              </a:rPr>
              <a:t> </a:t>
            </a:r>
            <a:r>
              <a:rPr lang="en-US" sz="1200" dirty="0" err="1">
                <a:latin typeface="Sylfaen" panose="010A0502050306030303" pitchFamily="18" charset="0"/>
              </a:rPr>
              <a:t>სახის</a:t>
            </a:r>
            <a:r>
              <a:rPr lang="en-US" sz="1200" dirty="0">
                <a:latin typeface="Sylfaen" panose="010A0502050306030303" pitchFamily="18" charset="0"/>
              </a:rPr>
              <a:t> </a:t>
            </a:r>
            <a:r>
              <a:rPr lang="en-US" sz="1200" dirty="0" err="1">
                <a:latin typeface="Sylfaen" panose="010A0502050306030303" pitchFamily="18" charset="0"/>
              </a:rPr>
              <a:t>სამედიცინო</a:t>
            </a:r>
            <a:r>
              <a:rPr lang="en-US" sz="1200" dirty="0">
                <a:latin typeface="Sylfaen" panose="010A0502050306030303" pitchFamily="18" charset="0"/>
              </a:rPr>
              <a:t> </a:t>
            </a:r>
            <a:r>
              <a:rPr lang="en-US" sz="1200" dirty="0" err="1">
                <a:latin typeface="Sylfaen" panose="010A0502050306030303" pitchFamily="18" charset="0"/>
              </a:rPr>
              <a:t>მომსახურება</a:t>
            </a:r>
            <a:r>
              <a:rPr lang="en-US" sz="1200" dirty="0">
                <a:latin typeface="Sylfaen" panose="010A0502050306030303" pitchFamily="18" charset="0"/>
              </a:rPr>
              <a:t> (</a:t>
            </a:r>
            <a:r>
              <a:rPr lang="en-US" sz="1200" dirty="0" err="1">
                <a:latin typeface="Sylfaen" panose="010A0502050306030303" pitchFamily="18" charset="0"/>
              </a:rPr>
              <a:t>სამედიცინო</a:t>
            </a:r>
            <a:r>
              <a:rPr lang="en-US" sz="1200" dirty="0">
                <a:latin typeface="Sylfaen" panose="010A0502050306030303" pitchFamily="18" charset="0"/>
              </a:rPr>
              <a:t> </a:t>
            </a:r>
            <a:r>
              <a:rPr lang="en-US" sz="1200" dirty="0" err="1">
                <a:latin typeface="Sylfaen" panose="010A0502050306030303" pitchFamily="18" charset="0"/>
              </a:rPr>
              <a:t>კვლევა</a:t>
            </a:r>
            <a:r>
              <a:rPr lang="en-US" sz="1200" dirty="0">
                <a:latin typeface="Sylfaen" panose="010A0502050306030303" pitchFamily="18" charset="0"/>
              </a:rPr>
              <a:t>, </a:t>
            </a:r>
            <a:r>
              <a:rPr lang="en-US" sz="1200" dirty="0" err="1">
                <a:latin typeface="Sylfaen" panose="010A0502050306030303" pitchFamily="18" charset="0"/>
              </a:rPr>
              <a:t>ქიმიოთერაპია</a:t>
            </a:r>
            <a:r>
              <a:rPr lang="en-US" sz="1200" dirty="0">
                <a:latin typeface="Sylfaen" panose="010A0502050306030303" pitchFamily="18" charset="0"/>
              </a:rPr>
              <a:t>, </a:t>
            </a:r>
            <a:r>
              <a:rPr lang="en-US" sz="1200" dirty="0" err="1">
                <a:latin typeface="Sylfaen" panose="010A0502050306030303" pitchFamily="18" charset="0"/>
              </a:rPr>
              <a:t>სხივურითერაპია</a:t>
            </a:r>
            <a:r>
              <a:rPr lang="en-US" sz="1200" dirty="0">
                <a:latin typeface="Sylfaen" panose="010A0502050306030303" pitchFamily="18" charset="0"/>
              </a:rPr>
              <a:t> </a:t>
            </a:r>
            <a:r>
              <a:rPr lang="en-US" sz="1200" dirty="0" err="1">
                <a:latin typeface="Sylfaen" panose="010A0502050306030303" pitchFamily="18" charset="0"/>
              </a:rPr>
              <a:t>ა.შ</a:t>
            </a:r>
            <a:r>
              <a:rPr lang="en-US" sz="1200" dirty="0">
                <a:latin typeface="Sylfaen" panose="010A0502050306030303" pitchFamily="18" charset="0"/>
              </a:rPr>
              <a:t>) </a:t>
            </a:r>
            <a:r>
              <a:rPr lang="en-US" sz="1200" dirty="0" err="1">
                <a:latin typeface="Sylfaen" panose="010A0502050306030303" pitchFamily="18" charset="0"/>
              </a:rPr>
              <a:t>დაუფინანსდა</a:t>
            </a:r>
            <a:r>
              <a:rPr lang="en-US" sz="1200" dirty="0">
                <a:latin typeface="Sylfaen" panose="010A0502050306030303" pitchFamily="18" charset="0"/>
              </a:rPr>
              <a:t> - </a:t>
            </a:r>
            <a:r>
              <a:rPr lang="en-US" sz="1200" dirty="0"/>
              <a:t>572</a:t>
            </a:r>
            <a:r>
              <a:rPr lang="en-US" sz="1200" b="1" dirty="0" smtClean="0"/>
              <a:t> </a:t>
            </a:r>
            <a:r>
              <a:rPr lang="en-US" sz="1200" dirty="0" err="1" smtClean="0">
                <a:latin typeface="Sylfaen" panose="010A0502050306030303" pitchFamily="18" charset="0"/>
              </a:rPr>
              <a:t>ვეტერანს</a:t>
            </a:r>
            <a:r>
              <a:rPr lang="en-US" sz="1200" dirty="0">
                <a:latin typeface="Sylfaen" panose="010A0502050306030303" pitchFamily="18" charset="0"/>
              </a:rPr>
              <a:t>. </a:t>
            </a:r>
            <a:r>
              <a:rPr lang="en-US" sz="1200" dirty="0" err="1">
                <a:latin typeface="Sylfaen" panose="010A0502050306030303" pitchFamily="18" charset="0"/>
              </a:rPr>
              <a:t>ხარჯვითმა</a:t>
            </a:r>
            <a:r>
              <a:rPr lang="en-US" sz="1200" dirty="0">
                <a:latin typeface="Sylfaen" panose="010A0502050306030303" pitchFamily="18" charset="0"/>
              </a:rPr>
              <a:t> </a:t>
            </a:r>
            <a:r>
              <a:rPr lang="en-US" sz="1200" dirty="0" err="1">
                <a:latin typeface="Sylfaen" panose="010A0502050306030303" pitchFamily="18" charset="0"/>
              </a:rPr>
              <a:t>ნაწილმა</a:t>
            </a:r>
            <a:r>
              <a:rPr lang="en-US" sz="1200" dirty="0">
                <a:latin typeface="Sylfaen" panose="010A0502050306030303" pitchFamily="18" charset="0"/>
              </a:rPr>
              <a:t> </a:t>
            </a:r>
            <a:r>
              <a:rPr lang="en-US" sz="1200" dirty="0" err="1">
                <a:latin typeface="Sylfaen" panose="010A0502050306030303" pitchFamily="18" charset="0"/>
              </a:rPr>
              <a:t>შეადგინა</a:t>
            </a:r>
            <a:r>
              <a:rPr lang="en-US" sz="1200" dirty="0">
                <a:latin typeface="Sylfaen" panose="010A0502050306030303" pitchFamily="18" charset="0"/>
              </a:rPr>
              <a:t> </a:t>
            </a:r>
            <a:r>
              <a:rPr lang="en-US" sz="1200" dirty="0" smtClean="0">
                <a:latin typeface="Sylfaen" panose="010A0502050306030303" pitchFamily="18" charset="0"/>
              </a:rPr>
              <a:t>- </a:t>
            </a:r>
            <a:r>
              <a:rPr lang="en-US" sz="1200" dirty="0"/>
              <a:t>507 115 </a:t>
            </a:r>
            <a:r>
              <a:rPr lang="en-US" sz="1200" b="1" dirty="0" smtClean="0"/>
              <a:t>.00</a:t>
            </a:r>
            <a:r>
              <a:rPr lang="ka-GE" sz="1200" b="1" dirty="0" smtClean="0"/>
              <a:t> </a:t>
            </a:r>
            <a:r>
              <a:rPr lang="en-US" sz="1200" dirty="0"/>
              <a:t>  </a:t>
            </a:r>
            <a:r>
              <a:rPr lang="en-US" sz="1200" dirty="0" err="1" smtClean="0">
                <a:latin typeface="Sylfaen" panose="010A0502050306030303" pitchFamily="18" charset="0"/>
              </a:rPr>
              <a:t>ლარი</a:t>
            </a:r>
            <a:r>
              <a:rPr lang="en-US" sz="1200" dirty="0" smtClean="0">
                <a:latin typeface="Sylfaen" panose="010A0502050306030303" pitchFamily="18" charset="0"/>
              </a:rPr>
              <a:t>.</a:t>
            </a:r>
            <a:endParaRPr lang="en-US" sz="1200" dirty="0">
              <a:latin typeface="Sylfaen" panose="010A0502050306030303" pitchFamily="18" charset="0"/>
            </a:endParaRPr>
          </a:p>
          <a:p>
            <a:pPr algn="just">
              <a:lnSpc>
                <a:spcPct val="150000"/>
              </a:lnSpc>
              <a:buFont typeface="Wingdings" panose="05000000000000000000" pitchFamily="2" charset="2"/>
              <a:buChar char="Ø"/>
            </a:pPr>
            <a:r>
              <a:rPr lang="en-US" sz="1200" dirty="0" err="1" smtClean="0">
                <a:latin typeface="Sylfaen" panose="010A0502050306030303" pitchFamily="18" charset="0"/>
              </a:rPr>
              <a:t>საბრძოლო</a:t>
            </a:r>
            <a:r>
              <a:rPr lang="en-US" sz="1200" dirty="0" smtClean="0">
                <a:latin typeface="Sylfaen" panose="010A0502050306030303" pitchFamily="18" charset="0"/>
              </a:rPr>
              <a:t> </a:t>
            </a:r>
            <a:r>
              <a:rPr lang="en-US" sz="1200" dirty="0" err="1">
                <a:latin typeface="Sylfaen" panose="010A0502050306030303" pitchFamily="18" charset="0"/>
              </a:rPr>
              <a:t>მოქმედებებში</a:t>
            </a:r>
            <a:r>
              <a:rPr lang="en-US" sz="1200" dirty="0">
                <a:latin typeface="Sylfaen" panose="010A0502050306030303" pitchFamily="18" charset="0"/>
              </a:rPr>
              <a:t> </a:t>
            </a:r>
            <a:r>
              <a:rPr lang="en-US" sz="1200" dirty="0" err="1">
                <a:latin typeface="Sylfaen" panose="010A0502050306030303" pitchFamily="18" charset="0"/>
              </a:rPr>
              <a:t>მონაწილე</a:t>
            </a:r>
            <a:r>
              <a:rPr lang="en-US" sz="1200" dirty="0">
                <a:latin typeface="Sylfaen" panose="010A0502050306030303" pitchFamily="18" charset="0"/>
              </a:rPr>
              <a:t> </a:t>
            </a:r>
            <a:r>
              <a:rPr lang="en-US" sz="1200" dirty="0" err="1">
                <a:latin typeface="Sylfaen" panose="010A0502050306030303" pitchFamily="18" charset="0"/>
              </a:rPr>
              <a:t>გარდაცვლილი</a:t>
            </a:r>
            <a:r>
              <a:rPr lang="en-US" sz="1200" dirty="0">
                <a:latin typeface="Sylfaen" panose="010A0502050306030303" pitchFamily="18" charset="0"/>
              </a:rPr>
              <a:t> </a:t>
            </a:r>
            <a:r>
              <a:rPr lang="en-US" sz="1200" dirty="0" err="1" smtClean="0">
                <a:latin typeface="Sylfaen" panose="010A0502050306030303" pitchFamily="18" charset="0"/>
              </a:rPr>
              <a:t>ვეტერანის</a:t>
            </a:r>
            <a:r>
              <a:rPr lang="en-US" sz="1200" dirty="0" smtClean="0">
                <a:latin typeface="Sylfaen" panose="010A0502050306030303" pitchFamily="18" charset="0"/>
              </a:rPr>
              <a:t> 473 </a:t>
            </a:r>
            <a:r>
              <a:rPr lang="en-US" sz="1200" dirty="0" err="1" smtClean="0">
                <a:latin typeface="Sylfaen" panose="010A0502050306030303" pitchFamily="18" charset="0"/>
              </a:rPr>
              <a:t>ოჯახს</a:t>
            </a:r>
            <a:r>
              <a:rPr lang="en-US" sz="1200" dirty="0" smtClean="0">
                <a:latin typeface="Sylfaen" panose="010A0502050306030303" pitchFamily="18" charset="0"/>
              </a:rPr>
              <a:t> </a:t>
            </a:r>
            <a:r>
              <a:rPr lang="en-US" sz="1200" dirty="0" err="1">
                <a:latin typeface="Sylfaen" panose="010A0502050306030303" pitchFamily="18" charset="0"/>
              </a:rPr>
              <a:t>გადაეცა</a:t>
            </a:r>
            <a:r>
              <a:rPr lang="en-US" sz="1200" dirty="0">
                <a:latin typeface="Sylfaen" panose="010A0502050306030303" pitchFamily="18" charset="0"/>
              </a:rPr>
              <a:t> </a:t>
            </a:r>
            <a:r>
              <a:rPr lang="en-US" sz="1200" dirty="0" err="1">
                <a:latin typeface="Sylfaen" panose="010A0502050306030303" pitchFamily="18" charset="0"/>
              </a:rPr>
              <a:t>სარიტუალო</a:t>
            </a:r>
            <a:r>
              <a:rPr lang="en-US" sz="1200" dirty="0">
                <a:latin typeface="Sylfaen" panose="010A0502050306030303" pitchFamily="18" charset="0"/>
              </a:rPr>
              <a:t> </a:t>
            </a:r>
            <a:r>
              <a:rPr lang="en-US" sz="1200" dirty="0" err="1">
                <a:latin typeface="Sylfaen" panose="010A0502050306030303" pitchFamily="18" charset="0"/>
              </a:rPr>
              <a:t>ერთჯერადი</a:t>
            </a:r>
            <a:r>
              <a:rPr lang="en-US" sz="1200" dirty="0">
                <a:latin typeface="Sylfaen" panose="010A0502050306030303" pitchFamily="18" charset="0"/>
              </a:rPr>
              <a:t> </a:t>
            </a:r>
            <a:r>
              <a:rPr lang="en-US" sz="1200" dirty="0" err="1">
                <a:latin typeface="Sylfaen" panose="010A0502050306030303" pitchFamily="18" charset="0"/>
              </a:rPr>
              <a:t>მატერიალური</a:t>
            </a:r>
            <a:r>
              <a:rPr lang="en-US" sz="1200" dirty="0">
                <a:latin typeface="Sylfaen" panose="010A0502050306030303" pitchFamily="18" charset="0"/>
              </a:rPr>
              <a:t> </a:t>
            </a:r>
            <a:r>
              <a:rPr lang="en-US" sz="1200" dirty="0" err="1">
                <a:latin typeface="Sylfaen" panose="010A0502050306030303" pitchFamily="18" charset="0"/>
              </a:rPr>
              <a:t>დახმარება</a:t>
            </a:r>
            <a:r>
              <a:rPr lang="en-US" sz="1200" dirty="0">
                <a:latin typeface="Sylfaen" panose="010A0502050306030303" pitchFamily="18" charset="0"/>
              </a:rPr>
              <a:t> </a:t>
            </a:r>
            <a:r>
              <a:rPr lang="ka-GE" sz="1200" dirty="0" smtClean="0">
                <a:latin typeface="Sylfaen" panose="010A0502050306030303" pitchFamily="18" charset="0"/>
              </a:rPr>
              <a:t> </a:t>
            </a:r>
            <a:r>
              <a:rPr lang="en-US" sz="1200" dirty="0" err="1" smtClean="0">
                <a:latin typeface="Sylfaen" panose="010A0502050306030303" pitchFamily="18" charset="0"/>
              </a:rPr>
              <a:t>რომლის</a:t>
            </a:r>
            <a:r>
              <a:rPr lang="en-US" sz="1200" dirty="0" smtClean="0">
                <a:latin typeface="Sylfaen" panose="010A0502050306030303" pitchFamily="18" charset="0"/>
              </a:rPr>
              <a:t> </a:t>
            </a:r>
            <a:r>
              <a:rPr lang="en-US" sz="1200" dirty="0" err="1">
                <a:latin typeface="Sylfaen" panose="010A0502050306030303" pitchFamily="18" charset="0"/>
              </a:rPr>
              <a:t>ხარჯვითმა</a:t>
            </a:r>
            <a:r>
              <a:rPr lang="en-US" sz="1200" dirty="0">
                <a:latin typeface="Sylfaen" panose="010A0502050306030303" pitchFamily="18" charset="0"/>
              </a:rPr>
              <a:t> </a:t>
            </a:r>
            <a:r>
              <a:rPr lang="en-US" sz="1200" dirty="0" err="1">
                <a:latin typeface="Sylfaen" panose="010A0502050306030303" pitchFamily="18" charset="0"/>
              </a:rPr>
              <a:t>ნაწილმა</a:t>
            </a:r>
            <a:r>
              <a:rPr lang="en-US" sz="1200" dirty="0">
                <a:latin typeface="Sylfaen" panose="010A0502050306030303" pitchFamily="18" charset="0"/>
              </a:rPr>
              <a:t> </a:t>
            </a:r>
            <a:r>
              <a:rPr lang="en-US" sz="1200" dirty="0" smtClean="0">
                <a:latin typeface="Sylfaen" panose="010A0502050306030303" pitchFamily="18" charset="0"/>
              </a:rPr>
              <a:t> </a:t>
            </a:r>
            <a:r>
              <a:rPr lang="en-US" sz="1200" dirty="0" smtClean="0">
                <a:solidFill>
                  <a:srgbClr val="002060"/>
                </a:solidFill>
                <a:latin typeface="Sylfaen" panose="010A0502050306030303" pitchFamily="18" charset="0"/>
              </a:rPr>
              <a:t>274 000</a:t>
            </a:r>
            <a:r>
              <a:rPr lang="en-US" sz="1200" b="1" dirty="0" smtClean="0"/>
              <a:t>.00</a:t>
            </a:r>
            <a:r>
              <a:rPr lang="en-US" sz="1200" b="1" dirty="0"/>
              <a:t>  </a:t>
            </a:r>
            <a:r>
              <a:rPr lang="en-US" sz="1200" dirty="0" err="1" smtClean="0">
                <a:latin typeface="Sylfaen" panose="010A0502050306030303" pitchFamily="18" charset="0"/>
              </a:rPr>
              <a:t>ლარი</a:t>
            </a:r>
            <a:r>
              <a:rPr lang="en-US" sz="1200" dirty="0" smtClean="0">
                <a:latin typeface="Sylfaen" panose="010A0502050306030303" pitchFamily="18" charset="0"/>
              </a:rPr>
              <a:t> </a:t>
            </a:r>
            <a:r>
              <a:rPr lang="en-US" sz="1200" dirty="0" err="1">
                <a:latin typeface="Sylfaen" panose="010A0502050306030303" pitchFamily="18" charset="0"/>
              </a:rPr>
              <a:t>შეადგინა</a:t>
            </a:r>
            <a:r>
              <a:rPr lang="en-US" sz="1200" dirty="0" smtClean="0">
                <a:latin typeface="Sylfaen" panose="010A0502050306030303" pitchFamily="18" charset="0"/>
              </a:rPr>
              <a:t>.</a:t>
            </a:r>
            <a:r>
              <a:rPr lang="ka-GE" sz="1200" dirty="0" smtClean="0">
                <a:latin typeface="Sylfaen" panose="010A0502050306030303" pitchFamily="18" charset="0"/>
              </a:rPr>
              <a:t> (120 ბენეფიციარზე გაიცა 500 ლარის ოდენობით, ხოლო 9 მარტს შეტანილი ცვლილების შემდგომ </a:t>
            </a:r>
            <a:r>
              <a:rPr lang="en-US" sz="1200" dirty="0">
                <a:latin typeface="Sylfaen" panose="010A0502050306030303" pitchFamily="18" charset="0"/>
              </a:rPr>
              <a:t> </a:t>
            </a:r>
            <a:r>
              <a:rPr lang="ka-GE" sz="1200" dirty="0" smtClean="0">
                <a:latin typeface="Sylfaen" panose="010A0502050306030303" pitchFamily="18" charset="0"/>
              </a:rPr>
              <a:t>600 ლარის ოდენობით ).</a:t>
            </a:r>
            <a:endParaRPr lang="en-US" sz="1200" dirty="0">
              <a:latin typeface="Sylfaen" panose="010A0502050306030303" pitchFamily="18" charset="0"/>
            </a:endParaRPr>
          </a:p>
          <a:p>
            <a:pPr algn="just">
              <a:lnSpc>
                <a:spcPct val="150000"/>
              </a:lnSpc>
            </a:pPr>
            <a:r>
              <a:rPr lang="en-US" sz="1200" dirty="0" err="1">
                <a:latin typeface="Sylfaen" panose="010A0502050306030303" pitchFamily="18" charset="0"/>
              </a:rPr>
              <a:t>ადგილობრივ</a:t>
            </a:r>
            <a:r>
              <a:rPr lang="en-US" sz="1200" dirty="0">
                <a:latin typeface="Sylfaen" panose="010A0502050306030303" pitchFamily="18" charset="0"/>
              </a:rPr>
              <a:t> </a:t>
            </a:r>
            <a:r>
              <a:rPr lang="en-US" sz="1200" dirty="0" err="1">
                <a:latin typeface="Sylfaen" panose="010A0502050306030303" pitchFamily="18" charset="0"/>
              </a:rPr>
              <a:t>და</a:t>
            </a:r>
            <a:r>
              <a:rPr lang="en-US" sz="1200" dirty="0">
                <a:latin typeface="Sylfaen" panose="010A0502050306030303" pitchFamily="18" charset="0"/>
              </a:rPr>
              <a:t> </a:t>
            </a:r>
            <a:r>
              <a:rPr lang="en-US" sz="1200" dirty="0" err="1">
                <a:latin typeface="Sylfaen" panose="010A0502050306030303" pitchFamily="18" charset="0"/>
              </a:rPr>
              <a:t>ცენტრალურ</a:t>
            </a:r>
            <a:r>
              <a:rPr lang="en-US" sz="1200" dirty="0">
                <a:latin typeface="Sylfaen" panose="010A0502050306030303" pitchFamily="18" charset="0"/>
              </a:rPr>
              <a:t> </a:t>
            </a:r>
            <a:r>
              <a:rPr lang="en-US" sz="1200" dirty="0" err="1">
                <a:latin typeface="Sylfaen" panose="010A0502050306030303" pitchFamily="18" charset="0"/>
              </a:rPr>
              <a:t>სახელისუფლებო</a:t>
            </a:r>
            <a:r>
              <a:rPr lang="en-US" sz="1200" dirty="0">
                <a:latin typeface="Sylfaen" panose="010A0502050306030303" pitchFamily="18" charset="0"/>
              </a:rPr>
              <a:t> </a:t>
            </a:r>
            <a:r>
              <a:rPr lang="en-US" sz="1200" dirty="0" err="1">
                <a:latin typeface="Sylfaen" panose="010A0502050306030303" pitchFamily="18" charset="0"/>
              </a:rPr>
              <a:t>სტრუქტურებთან</a:t>
            </a:r>
            <a:r>
              <a:rPr lang="en-US" sz="1200" dirty="0">
                <a:latin typeface="Sylfaen" panose="010A0502050306030303" pitchFamily="18" charset="0"/>
              </a:rPr>
              <a:t> </a:t>
            </a:r>
            <a:r>
              <a:rPr lang="en-US" sz="1200" dirty="0" err="1">
                <a:latin typeface="Sylfaen" panose="010A0502050306030303" pitchFamily="18" charset="0"/>
              </a:rPr>
              <a:t>ერთჯერადი</a:t>
            </a:r>
            <a:r>
              <a:rPr lang="en-US" sz="1200" dirty="0">
                <a:latin typeface="Sylfaen" panose="010A0502050306030303" pitchFamily="18" charset="0"/>
              </a:rPr>
              <a:t> </a:t>
            </a:r>
            <a:r>
              <a:rPr lang="en-US" sz="1200" dirty="0" err="1">
                <a:latin typeface="Sylfaen" panose="010A0502050306030303" pitchFamily="18" charset="0"/>
              </a:rPr>
              <a:t>მატერიალური</a:t>
            </a:r>
            <a:r>
              <a:rPr lang="en-US" sz="1200" dirty="0">
                <a:latin typeface="Sylfaen" panose="010A0502050306030303" pitchFamily="18" charset="0"/>
              </a:rPr>
              <a:t> </a:t>
            </a:r>
            <a:r>
              <a:rPr lang="en-US" sz="1200" dirty="0" err="1">
                <a:latin typeface="Sylfaen" panose="010A0502050306030303" pitchFamily="18" charset="0"/>
              </a:rPr>
              <a:t>დახმარების</a:t>
            </a:r>
            <a:r>
              <a:rPr lang="en-US" sz="1200" dirty="0">
                <a:latin typeface="Sylfaen" panose="010A0502050306030303" pitchFamily="18" charset="0"/>
              </a:rPr>
              <a:t>, </a:t>
            </a:r>
            <a:r>
              <a:rPr lang="en-US" sz="1200" dirty="0" err="1">
                <a:latin typeface="Sylfaen" panose="010A0502050306030303" pitchFamily="18" charset="0"/>
              </a:rPr>
              <a:t>ჯანდაცვის</a:t>
            </a:r>
            <a:r>
              <a:rPr lang="en-US" sz="1200" dirty="0">
                <a:latin typeface="Sylfaen" panose="010A0502050306030303" pitchFamily="18" charset="0"/>
              </a:rPr>
              <a:t> </a:t>
            </a:r>
            <a:r>
              <a:rPr lang="en-US" sz="1200" dirty="0" err="1">
                <a:latin typeface="Sylfaen" panose="010A0502050306030303" pitchFamily="18" charset="0"/>
              </a:rPr>
              <a:t>სერვისების</a:t>
            </a:r>
            <a:r>
              <a:rPr lang="en-US" sz="1200" dirty="0">
                <a:latin typeface="Sylfaen" panose="010A0502050306030303" pitchFamily="18" charset="0"/>
              </a:rPr>
              <a:t> </a:t>
            </a:r>
            <a:r>
              <a:rPr lang="en-US" sz="1200" dirty="0" err="1">
                <a:latin typeface="Sylfaen" panose="010A0502050306030303" pitchFamily="18" charset="0"/>
              </a:rPr>
              <a:t>და</a:t>
            </a:r>
            <a:r>
              <a:rPr lang="en-US" sz="1200" dirty="0">
                <a:latin typeface="Sylfaen" panose="010A0502050306030303" pitchFamily="18" charset="0"/>
              </a:rPr>
              <a:t> </a:t>
            </a:r>
            <a:r>
              <a:rPr lang="en-US" sz="1200" dirty="0" err="1">
                <a:latin typeface="Sylfaen" panose="010A0502050306030303" pitchFamily="18" charset="0"/>
              </a:rPr>
              <a:t>სხვა</a:t>
            </a:r>
            <a:r>
              <a:rPr lang="en-US" sz="1200" dirty="0">
                <a:latin typeface="Sylfaen" panose="010A0502050306030303" pitchFamily="18" charset="0"/>
              </a:rPr>
              <a:t> </a:t>
            </a:r>
            <a:r>
              <a:rPr lang="en-US" sz="1200" dirty="0" err="1">
                <a:latin typeface="Sylfaen" panose="010A0502050306030303" pitchFamily="18" charset="0"/>
              </a:rPr>
              <a:t>მისაღებად</a:t>
            </a:r>
            <a:r>
              <a:rPr lang="en-US" sz="1200" dirty="0">
                <a:latin typeface="Sylfaen" panose="010A0502050306030303" pitchFamily="18" charset="0"/>
              </a:rPr>
              <a:t> </a:t>
            </a:r>
            <a:r>
              <a:rPr lang="en-US" sz="1200" dirty="0" err="1">
                <a:latin typeface="Sylfaen" panose="010A0502050306030303" pitchFamily="18" charset="0"/>
              </a:rPr>
              <a:t>მომზადდა</a:t>
            </a:r>
            <a:r>
              <a:rPr lang="en-US" sz="1200" dirty="0">
                <a:latin typeface="Sylfaen" panose="010A0502050306030303" pitchFamily="18" charset="0"/>
              </a:rPr>
              <a:t> </a:t>
            </a:r>
            <a:r>
              <a:rPr lang="en-US" sz="1200" dirty="0" err="1">
                <a:latin typeface="Sylfaen" panose="010A0502050306030303" pitchFamily="18" charset="0"/>
              </a:rPr>
              <a:t>და</a:t>
            </a:r>
            <a:r>
              <a:rPr lang="en-US" sz="1200" dirty="0">
                <a:latin typeface="Sylfaen" panose="010A0502050306030303" pitchFamily="18" charset="0"/>
              </a:rPr>
              <a:t> </a:t>
            </a:r>
            <a:r>
              <a:rPr lang="en-US" sz="1200" dirty="0" err="1">
                <a:latin typeface="Sylfaen" panose="010A0502050306030303" pitchFamily="18" charset="0"/>
              </a:rPr>
              <a:t>გაიგზავნა</a:t>
            </a:r>
            <a:r>
              <a:rPr lang="en-US" sz="1200" dirty="0">
                <a:latin typeface="Sylfaen" panose="010A0502050306030303" pitchFamily="18" charset="0"/>
              </a:rPr>
              <a:t>  </a:t>
            </a:r>
            <a:r>
              <a:rPr lang="en-US" sz="1200" dirty="0"/>
              <a:t>1285 </a:t>
            </a:r>
            <a:r>
              <a:rPr lang="en-US" sz="1200" dirty="0">
                <a:latin typeface="Sylfaen" panose="010A0502050306030303" pitchFamily="18" charset="0"/>
              </a:rPr>
              <a:t>  </a:t>
            </a:r>
            <a:r>
              <a:rPr lang="en-US" sz="1200" dirty="0" err="1">
                <a:latin typeface="Sylfaen" panose="010A0502050306030303" pitchFamily="18" charset="0"/>
              </a:rPr>
              <a:t>შუამდგომლობა</a:t>
            </a:r>
            <a:r>
              <a:rPr lang="en-US" sz="1200" dirty="0" smtClean="0">
                <a:latin typeface="Sylfaen" panose="010A0502050306030303" pitchFamily="18" charset="0"/>
              </a:rPr>
              <a:t>.</a:t>
            </a:r>
            <a:endParaRPr lang="ka-GE" sz="1200" dirty="0" smtClean="0">
              <a:latin typeface="Sylfaen" panose="010A0502050306030303" pitchFamily="18" charset="0"/>
              <a:ea typeface="Calibri" panose="020F0502020204030204" pitchFamily="34" charset="0"/>
              <a:cs typeface="Times New Roman" panose="02020603050405020304" pitchFamily="18" charset="0"/>
            </a:endParaRPr>
          </a:p>
          <a:p>
            <a:pPr algn="just">
              <a:lnSpc>
                <a:spcPct val="150000"/>
              </a:lnSpc>
            </a:pPr>
            <a:r>
              <a:rPr lang="ka-GE" sz="1200" dirty="0">
                <a:latin typeface="Sylfaen" panose="010A0502050306030303" pitchFamily="18" charset="0"/>
                <a:ea typeface="Calibri" panose="020F0502020204030204" pitchFamily="34" charset="0"/>
                <a:cs typeface="Sylfaen" panose="010A0502050306030303" pitchFamily="18" charset="0"/>
              </a:rPr>
              <a:t>სსიპ</a:t>
            </a:r>
            <a:r>
              <a:rPr lang="ka-GE" sz="1200" dirty="0">
                <a:latin typeface="Sylfaen" panose="010A0502050306030303" pitchFamily="18" charset="0"/>
                <a:ea typeface="Calibri" panose="020F0502020204030204" pitchFamily="34" charset="0"/>
                <a:cs typeface="Times New Roman" panose="02020603050405020304" pitchFamily="18" charset="0"/>
              </a:rPr>
              <a:t> ვეტერანების საქმეთა სახელმწიფო სამსახურსა და სასწავლო საწყალოსნო კომპლექს ,,ოლიმპიკ’-ს შორის გაფორმებული ურთიერთთანამშრომლობის მემორანდუმის ფარგლებში მომსახურება გაეწია - </a:t>
            </a:r>
            <a:r>
              <a:rPr lang="en-US" sz="1200" b="1" dirty="0" smtClean="0"/>
              <a:t>160</a:t>
            </a:r>
            <a:r>
              <a:rPr lang="ka-GE" sz="1200" b="1" dirty="0" smtClean="0">
                <a:latin typeface="Sylfaen" panose="010A0502050306030303" pitchFamily="18" charset="0"/>
                <a:ea typeface="Calibri" panose="020F0502020204030204" pitchFamily="34" charset="0"/>
                <a:cs typeface="Times New Roman" panose="02020603050405020304" pitchFamily="18" charset="0"/>
              </a:rPr>
              <a:t> </a:t>
            </a:r>
            <a:r>
              <a:rPr lang="ka-GE" sz="1200" dirty="0">
                <a:latin typeface="Sylfaen" panose="010A0502050306030303" pitchFamily="18" charset="0"/>
                <a:ea typeface="Calibri" panose="020F0502020204030204" pitchFamily="34" charset="0"/>
                <a:cs typeface="Sylfaen" panose="010A0502050306030303" pitchFamily="18" charset="0"/>
              </a:rPr>
              <a:t>ვეტერანს</a:t>
            </a:r>
            <a:r>
              <a:rPr lang="ka-GE" sz="1200" dirty="0">
                <a:latin typeface="Sylfaen" panose="010A0502050306030303" pitchFamily="18" charset="0"/>
                <a:ea typeface="Calibri" panose="020F0502020204030204" pitchFamily="34" charset="0"/>
                <a:cs typeface="Times New Roman" panose="02020603050405020304" pitchFamily="18" charset="0"/>
              </a:rPr>
              <a:t> და მათი ოჯახის წევრებს</a:t>
            </a:r>
            <a:r>
              <a:rPr lang="ka-GE" sz="1200" dirty="0" smtClean="0">
                <a:latin typeface="Sylfaen" panose="010A0502050306030303" pitchFamily="18" charset="0"/>
                <a:ea typeface="Calibri" panose="020F0502020204030204" pitchFamily="34" charset="0"/>
                <a:cs typeface="Times New Roman" panose="02020603050405020304" pitchFamily="18" charset="0"/>
              </a:rPr>
              <a:t>.</a:t>
            </a:r>
            <a:endParaRPr lang="en-US" sz="1200" dirty="0" smtClean="0">
              <a:latin typeface="Sylfaen" panose="010A0502050306030303" pitchFamily="18" charset="0"/>
              <a:ea typeface="Calibri" panose="020F0502020204030204" pitchFamily="34" charset="0"/>
              <a:cs typeface="Times New Roman" panose="02020603050405020304" pitchFamily="18" charset="0"/>
            </a:endParaRPr>
          </a:p>
          <a:p>
            <a:pPr algn="just">
              <a:lnSpc>
                <a:spcPct val="150000"/>
              </a:lnSpc>
            </a:pPr>
            <a:r>
              <a:rPr lang="ka-GE" sz="1200" dirty="0"/>
              <a:t>სსიპ ვეტერანების საქმეთა სახელმწიფო სამსახურსა და საერთაშორისო ორგანიზაცია </a:t>
            </a:r>
            <a:r>
              <a:rPr lang="en-US" sz="1200" dirty="0">
                <a:latin typeface="Sylfaen" panose="010A0502050306030303" pitchFamily="18" charset="0"/>
              </a:rPr>
              <a:t>“</a:t>
            </a:r>
            <a:r>
              <a:rPr lang="ka-GE" sz="1200" dirty="0"/>
              <a:t>საქართველოს ქალები მშვიდობისა და სიცოცხლისათვის</a:t>
            </a:r>
            <a:r>
              <a:rPr lang="en-US" sz="1200" dirty="0">
                <a:latin typeface="Sylfaen" panose="010A0502050306030303" pitchFamily="18" charset="0"/>
              </a:rPr>
              <a:t>” </a:t>
            </a:r>
            <a:r>
              <a:rPr lang="ka-GE" sz="1200" dirty="0"/>
              <a:t>გაფორმებული ურთიერთთანამშრომლობის მემორანდუმის ფარგლებში სამსახურის </a:t>
            </a:r>
            <a:r>
              <a:rPr lang="ka-GE" sz="1200" dirty="0" smtClean="0"/>
              <a:t>მიერ ეტლ-სავარძელი </a:t>
            </a:r>
            <a:r>
              <a:rPr lang="ka-GE" sz="1200" dirty="0"/>
              <a:t>გადაეცა - </a:t>
            </a:r>
            <a:r>
              <a:rPr lang="en-US" sz="1200" b="1" dirty="0">
                <a:latin typeface="Sylfaen" panose="010A0502050306030303" pitchFamily="18" charset="0"/>
              </a:rPr>
              <a:t>1</a:t>
            </a:r>
            <a:r>
              <a:rPr lang="ka-GE" sz="1200" b="1" dirty="0"/>
              <a:t>6</a:t>
            </a:r>
            <a:r>
              <a:rPr lang="ka-GE" sz="1200" dirty="0"/>
              <a:t> </a:t>
            </a:r>
            <a:r>
              <a:rPr lang="ka-GE" sz="1200" dirty="0" smtClean="0"/>
              <a:t>შშმ </a:t>
            </a:r>
            <a:r>
              <a:rPr lang="ka-GE" sz="1200" dirty="0"/>
              <a:t>ვეტერანს. </a:t>
            </a:r>
            <a:endParaRPr lang="ka-GE" sz="1200" dirty="0" smtClean="0"/>
          </a:p>
          <a:p>
            <a:pPr lvl="0" algn="just">
              <a:lnSpc>
                <a:spcPct val="150000"/>
              </a:lnSpc>
            </a:pPr>
            <a:r>
              <a:rPr lang="ka-GE" sz="1200" dirty="0"/>
              <a:t>მემორანდუმის ფარგლებში საქართველოს რეგიონების მასშტაბით სხვადასხვა კლინიკის ექიმთა მობილური ჯგუფების მიერ ჩატარდა 12 ღონისძიება. პირველადი სამედიცინო მომსახურება გაეწია </a:t>
            </a:r>
            <a:r>
              <a:rPr lang="ka-GE" sz="1200" dirty="0" smtClean="0"/>
              <a:t>- 745 </a:t>
            </a:r>
            <a:r>
              <a:rPr lang="ka-GE" sz="1200" dirty="0"/>
              <a:t>ვეტერანსა და მათ ოჯახის წევრებს. </a:t>
            </a:r>
            <a:endParaRPr lang="en-US" sz="1200" dirty="0"/>
          </a:p>
          <a:p>
            <a:pPr algn="just">
              <a:lnSpc>
                <a:spcPct val="150000"/>
              </a:lnSpc>
            </a:pPr>
            <a:endParaRPr lang="ka-GE" sz="1200" dirty="0"/>
          </a:p>
          <a:p>
            <a:pPr algn="just">
              <a:lnSpc>
                <a:spcPct val="150000"/>
              </a:lnSpc>
            </a:pPr>
            <a:endParaRPr lang="ka-GE" sz="1200" dirty="0">
              <a:ea typeface="Calibri" panose="020F0502020204030204" pitchFamily="34" charset="0"/>
              <a:cs typeface="Times New Roman" panose="02020603050405020304" pitchFamily="18" charset="0"/>
            </a:endParaRPr>
          </a:p>
          <a:p>
            <a:pPr>
              <a:lnSpc>
                <a:spcPct val="150000"/>
              </a:lnSpc>
            </a:pPr>
            <a:endParaRPr lang="en-US" sz="1200" dirty="0" smtClean="0">
              <a:latin typeface="Sylfaen" panose="010A0502050306030303" pitchFamily="18" charset="0"/>
            </a:endParaRPr>
          </a:p>
          <a:p>
            <a:pPr marL="0" indent="0">
              <a:lnSpc>
                <a:spcPct val="150000"/>
              </a:lnSpc>
              <a:buNone/>
            </a:pPr>
            <a:endParaRPr lang="en-US" sz="1200" dirty="0">
              <a:latin typeface="Sylfaen" panose="010A0502050306030303" pitchFamily="18" charset="0"/>
            </a:endParaRPr>
          </a:p>
          <a:p>
            <a:endParaRPr lang="en-US" sz="1200" dirty="0"/>
          </a:p>
        </p:txBody>
      </p:sp>
      <p:sp>
        <p:nvSpPr>
          <p:cNvPr id="4" name="Номер слайда 6"/>
          <p:cNvSpPr txBox="1">
            <a:spLocks/>
          </p:cNvSpPr>
          <p:nvPr/>
        </p:nvSpPr>
        <p:spPr>
          <a:xfrm>
            <a:off x="8077200" y="6492957"/>
            <a:ext cx="1066800" cy="329184"/>
          </a:xfrm>
          <a:prstGeom prst="rect">
            <a:avLst/>
          </a:prstGeom>
        </p:spPr>
        <p:txBody>
          <a:bodyPr vert="horz" lIns="91440" tIns="45720" rIns="91440" bIns="45720" rtlCol="0" anchor="ctr"/>
          <a:lstStyle>
            <a:defPPr>
              <a:defRPr lang="en-US"/>
            </a:defPPr>
            <a:lvl1pPr marL="0" algn="l" defTabSz="914400" rtl="0" eaLnBrk="1" latinLnBrk="0" hangingPunct="1">
              <a:defRPr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200" b="0" dirty="0" smtClean="0">
                <a:solidFill>
                  <a:schemeClr val="tx1"/>
                </a:solidFill>
              </a:rPr>
              <a:t>3</a:t>
            </a:r>
            <a:r>
              <a:rPr lang="ka-GE" sz="1200" b="0" smtClean="0">
                <a:solidFill>
                  <a:schemeClr val="tx1"/>
                </a:solidFill>
              </a:rPr>
              <a:t>5</a:t>
            </a:r>
            <a:endParaRPr lang="en-US" sz="1200" b="0" dirty="0">
              <a:solidFill>
                <a:schemeClr val="tx1"/>
              </a:solidFill>
            </a:endParaRPr>
          </a:p>
        </p:txBody>
      </p:sp>
    </p:spTree>
    <p:extLst>
      <p:ext uri="{BB962C8B-B14F-4D97-AF65-F5344CB8AC3E}">
        <p14:creationId xmlns:p14="http://schemas.microsoft.com/office/powerpoint/2010/main" val="221176666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16467" y="2802467"/>
            <a:ext cx="8229600" cy="1261533"/>
          </a:xfrm>
        </p:spPr>
        <p:txBody>
          <a:bodyPr>
            <a:normAutofit/>
          </a:bodyPr>
          <a:lstStyle/>
          <a:p>
            <a:pPr marL="0" indent="0" algn="just">
              <a:lnSpc>
                <a:spcPct val="150000"/>
              </a:lnSpc>
              <a:buNone/>
            </a:pPr>
            <a:r>
              <a:rPr lang="ka-GE" sz="1400" dirty="0" smtClean="0"/>
              <a:t>2020 წლის </a:t>
            </a:r>
            <a:r>
              <a:rPr lang="ka-GE" sz="1400" dirty="0" smtClean="0"/>
              <a:t>სსიპ </a:t>
            </a:r>
            <a:r>
              <a:rPr lang="ka-GE" sz="1400" dirty="0"/>
              <a:t>ვეტერანების საქმეთა სახელმწიფო სამსახურის გაწეული სამუშაოს </a:t>
            </a:r>
            <a:r>
              <a:rPr lang="ka-GE" sz="1400" dirty="0" smtClean="0"/>
              <a:t>ანგარიში, </a:t>
            </a:r>
            <a:r>
              <a:rPr lang="ka-GE" sz="1400" dirty="0"/>
              <a:t>შემუშავებულია სამსახურის დეპარტამენტების და ცალკეული სამმართველოების მიერ </a:t>
            </a:r>
            <a:r>
              <a:rPr lang="ka-GE" sz="1400" dirty="0" smtClean="0"/>
              <a:t>წარმოდგენილი ანგარიშის </a:t>
            </a:r>
            <a:r>
              <a:rPr lang="ka-GE" sz="1400" dirty="0"/>
              <a:t>მიხედვით.</a:t>
            </a:r>
            <a:endParaRPr lang="en-US" sz="1400" dirty="0"/>
          </a:p>
          <a:p>
            <a:pPr marL="0" indent="0" algn="just">
              <a:buNone/>
            </a:pPr>
            <a:endParaRPr lang="en-US" sz="1400" dirty="0"/>
          </a:p>
        </p:txBody>
      </p:sp>
    </p:spTree>
    <p:extLst>
      <p:ext uri="{BB962C8B-B14F-4D97-AF65-F5344CB8AC3E}">
        <p14:creationId xmlns:p14="http://schemas.microsoft.com/office/powerpoint/2010/main" val="31809045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1600" y="414867"/>
            <a:ext cx="9042400" cy="6053666"/>
          </a:xfrm>
        </p:spPr>
        <p:txBody>
          <a:bodyPr/>
          <a:lstStyle/>
          <a:p>
            <a:pPr marL="0" indent="0" algn="just">
              <a:buNone/>
            </a:pPr>
            <a:endParaRPr lang="ka-GE" sz="1200" dirty="0" smtClean="0"/>
          </a:p>
          <a:p>
            <a:pPr marL="0" indent="0" algn="just">
              <a:buNone/>
            </a:pPr>
            <a:endParaRPr lang="ka-GE" sz="1200" dirty="0" smtClean="0"/>
          </a:p>
          <a:p>
            <a:pPr marL="0" indent="0" algn="just">
              <a:buNone/>
            </a:pPr>
            <a:endParaRPr lang="ka-GE" sz="1200" dirty="0"/>
          </a:p>
          <a:p>
            <a:pPr algn="just">
              <a:lnSpc>
                <a:spcPct val="150000"/>
              </a:lnSpc>
            </a:pPr>
            <a:r>
              <a:rPr lang="ka-GE" sz="1200" dirty="0" smtClean="0"/>
              <a:t>2004 </a:t>
            </a:r>
            <a:r>
              <a:rPr lang="ka-GE" sz="1200" dirty="0"/>
              <a:t>წლიდან 2011 წლამდე რეგისტრაცია გაიარა და ვეტერანის სტატუსი მიენიჭა - </a:t>
            </a:r>
            <a:r>
              <a:rPr lang="ka-GE" sz="1200" b="1" dirty="0"/>
              <a:t>44 235</a:t>
            </a:r>
            <a:r>
              <a:rPr lang="ka-GE" sz="1200" dirty="0"/>
              <a:t> ვეტერანს.</a:t>
            </a:r>
            <a:endParaRPr lang="en-US" sz="1200" dirty="0"/>
          </a:p>
          <a:p>
            <a:pPr algn="just">
              <a:lnSpc>
                <a:spcPct val="150000"/>
              </a:lnSpc>
            </a:pPr>
            <a:r>
              <a:rPr lang="ka-GE" sz="1200" dirty="0"/>
              <a:t>2011 წლიდან დღემდე ვეტერანების საქმეთა სახელმწიფო სამსახურში არსებული ვეტერანთა აღრიცხვის ელექტრონულ მონაცემთა ბაზაში ვეტერანების რეგისტრაცია დინამიკაში შემდეგნაირად გამოიყურება:</a:t>
            </a:r>
            <a:endParaRPr lang="en-US" sz="1200" dirty="0"/>
          </a:p>
          <a:p>
            <a:pPr>
              <a:lnSpc>
                <a:spcPct val="150000"/>
              </a:lnSpc>
            </a:pPr>
            <a:endParaRPr lang="ka-GE" sz="1200" dirty="0" smtClean="0"/>
          </a:p>
          <a:p>
            <a:pPr marL="0" indent="0">
              <a:lnSpc>
                <a:spcPct val="150000"/>
              </a:lnSpc>
              <a:buNone/>
            </a:pPr>
            <a:endParaRPr lang="ka-GE" sz="1600" dirty="0" smtClean="0"/>
          </a:p>
          <a:p>
            <a:pPr marL="0" indent="0">
              <a:buNone/>
            </a:pPr>
            <a:endParaRPr lang="ka-GE" sz="1600" dirty="0"/>
          </a:p>
          <a:p>
            <a:pPr marL="0" indent="0">
              <a:buNone/>
            </a:pPr>
            <a:endParaRPr lang="ka-GE" sz="1600" dirty="0" smtClean="0"/>
          </a:p>
          <a:p>
            <a:pPr marL="0" indent="0">
              <a:buNone/>
            </a:pPr>
            <a:endParaRPr lang="en-US" sz="1600" dirty="0"/>
          </a:p>
          <a:p>
            <a:pPr marL="0" indent="0">
              <a:buNone/>
            </a:pPr>
            <a:endParaRPr lang="en-US" sz="1600" dirty="0"/>
          </a:p>
        </p:txBody>
      </p:sp>
      <p:sp>
        <p:nvSpPr>
          <p:cNvPr id="7" name="Номер слайда 6"/>
          <p:cNvSpPr>
            <a:spLocks noGrp="1"/>
          </p:cNvSpPr>
          <p:nvPr>
            <p:ph type="sldNum" sz="quarter" idx="12"/>
          </p:nvPr>
        </p:nvSpPr>
        <p:spPr>
          <a:xfrm>
            <a:off x="8077200" y="6528816"/>
            <a:ext cx="1066800" cy="329184"/>
          </a:xfrm>
        </p:spPr>
        <p:txBody>
          <a:bodyPr/>
          <a:lstStyle/>
          <a:p>
            <a:pPr algn="r"/>
            <a:r>
              <a:rPr lang="ka-GE" sz="1200" b="0" dirty="0">
                <a:solidFill>
                  <a:schemeClr val="tx1"/>
                </a:solidFill>
              </a:rPr>
              <a:t>3</a:t>
            </a:r>
            <a:endParaRPr lang="en-US" sz="1200" b="0" dirty="0">
              <a:solidFill>
                <a:schemeClr val="tx1"/>
              </a:solidFill>
            </a:endParaRPr>
          </a:p>
        </p:txBody>
      </p:sp>
      <p:graphicFrame>
        <p:nvGraphicFramePr>
          <p:cNvPr id="5" name="Таблица 4"/>
          <p:cNvGraphicFramePr>
            <a:graphicFrameLocks noGrp="1"/>
          </p:cNvGraphicFramePr>
          <p:nvPr>
            <p:extLst>
              <p:ext uri="{D42A27DB-BD31-4B8C-83A1-F6EECF244321}">
                <p14:modId xmlns:p14="http://schemas.microsoft.com/office/powerpoint/2010/main" val="3932775880"/>
              </p:ext>
            </p:extLst>
          </p:nvPr>
        </p:nvGraphicFramePr>
        <p:xfrm>
          <a:off x="1490134" y="2254582"/>
          <a:ext cx="6096000" cy="445008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xmlns="" val="20000"/>
                    </a:ext>
                  </a:extLst>
                </a:gridCol>
                <a:gridCol w="3048000">
                  <a:extLst>
                    <a:ext uri="{9D8B030D-6E8A-4147-A177-3AD203B41FA5}">
                      <a16:colId xmlns:a16="http://schemas.microsoft.com/office/drawing/2014/main" xmlns="" val="20001"/>
                    </a:ext>
                  </a:extLst>
                </a:gridCol>
              </a:tblGrid>
              <a:tr h="370840">
                <a:tc>
                  <a:txBody>
                    <a:bodyPr/>
                    <a:lstStyle/>
                    <a:p>
                      <a:pPr marL="0" marR="0" algn="ctr">
                        <a:lnSpc>
                          <a:spcPct val="107000"/>
                        </a:lnSpc>
                        <a:spcBef>
                          <a:spcPts val="0"/>
                        </a:spcBef>
                        <a:spcAft>
                          <a:spcPts val="0"/>
                        </a:spcAft>
                      </a:pPr>
                      <a:r>
                        <a:rPr lang="ka-GE" sz="1400" dirty="0">
                          <a:effectLst/>
                        </a:rPr>
                        <a:t>წელი</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ka-GE" sz="1400" dirty="0">
                          <a:effectLst/>
                        </a:rPr>
                        <a:t>ვეტერანების რაოდენობა</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0"/>
                  </a:ext>
                </a:extLst>
              </a:tr>
              <a:tr h="370840">
                <a:tc>
                  <a:txBody>
                    <a:bodyPr/>
                    <a:lstStyle/>
                    <a:p>
                      <a:pPr marL="0" marR="0" algn="ctr">
                        <a:lnSpc>
                          <a:spcPct val="107000"/>
                        </a:lnSpc>
                        <a:spcBef>
                          <a:spcPts val="0"/>
                        </a:spcBef>
                        <a:spcAft>
                          <a:spcPts val="0"/>
                        </a:spcAft>
                      </a:pPr>
                      <a:r>
                        <a:rPr lang="ka-GE" sz="1200" b="1" dirty="0">
                          <a:effectLst/>
                        </a:rPr>
                        <a:t>2004 - 2010</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ka-GE" sz="1200" b="1" dirty="0">
                          <a:effectLst/>
                        </a:rPr>
                        <a:t>44 235</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0001"/>
                  </a:ext>
                </a:extLst>
              </a:tr>
              <a:tr h="370840">
                <a:tc>
                  <a:txBody>
                    <a:bodyPr/>
                    <a:lstStyle/>
                    <a:p>
                      <a:pPr marL="0" marR="0" algn="ctr">
                        <a:lnSpc>
                          <a:spcPct val="107000"/>
                        </a:lnSpc>
                        <a:spcBef>
                          <a:spcPts val="0"/>
                        </a:spcBef>
                        <a:spcAft>
                          <a:spcPts val="0"/>
                        </a:spcAft>
                      </a:pPr>
                      <a:r>
                        <a:rPr lang="ka-GE" sz="1200" b="1" dirty="0">
                          <a:effectLst/>
                        </a:rPr>
                        <a:t>2011</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ka-GE" sz="1200" b="1" dirty="0">
                          <a:effectLst/>
                        </a:rPr>
                        <a:t>48 968</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0002"/>
                  </a:ext>
                </a:extLst>
              </a:tr>
              <a:tr h="370840">
                <a:tc>
                  <a:txBody>
                    <a:bodyPr/>
                    <a:lstStyle/>
                    <a:p>
                      <a:pPr marL="0" marR="0" algn="ctr">
                        <a:lnSpc>
                          <a:spcPct val="107000"/>
                        </a:lnSpc>
                        <a:spcBef>
                          <a:spcPts val="0"/>
                        </a:spcBef>
                        <a:spcAft>
                          <a:spcPts val="0"/>
                        </a:spcAft>
                      </a:pPr>
                      <a:r>
                        <a:rPr lang="ka-GE" sz="1200" b="1" dirty="0">
                          <a:effectLst/>
                        </a:rPr>
                        <a:t>2012</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ka-GE" sz="1200" b="1" dirty="0">
                          <a:effectLst/>
                        </a:rPr>
                        <a:t>50 667</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0003"/>
                  </a:ext>
                </a:extLst>
              </a:tr>
              <a:tr h="370840">
                <a:tc>
                  <a:txBody>
                    <a:bodyPr/>
                    <a:lstStyle/>
                    <a:p>
                      <a:pPr marL="0" marR="0" algn="ctr">
                        <a:lnSpc>
                          <a:spcPct val="107000"/>
                        </a:lnSpc>
                        <a:spcBef>
                          <a:spcPts val="0"/>
                        </a:spcBef>
                        <a:spcAft>
                          <a:spcPts val="0"/>
                        </a:spcAft>
                      </a:pPr>
                      <a:r>
                        <a:rPr lang="ka-GE" sz="1200" b="1" dirty="0">
                          <a:effectLst/>
                        </a:rPr>
                        <a:t>2013</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ka-GE" sz="1200" b="1" dirty="0">
                          <a:effectLst/>
                        </a:rPr>
                        <a:t>58 566</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0004"/>
                  </a:ext>
                </a:extLst>
              </a:tr>
              <a:tr h="370840">
                <a:tc>
                  <a:txBody>
                    <a:bodyPr/>
                    <a:lstStyle/>
                    <a:p>
                      <a:pPr marL="0" marR="0" algn="ctr">
                        <a:lnSpc>
                          <a:spcPct val="107000"/>
                        </a:lnSpc>
                        <a:spcBef>
                          <a:spcPts val="0"/>
                        </a:spcBef>
                        <a:spcAft>
                          <a:spcPts val="0"/>
                        </a:spcAft>
                      </a:pPr>
                      <a:r>
                        <a:rPr lang="ka-GE" sz="1200" b="1" dirty="0">
                          <a:effectLst/>
                        </a:rPr>
                        <a:t>2014</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ka-GE" sz="1200" b="1" dirty="0">
                          <a:effectLst/>
                        </a:rPr>
                        <a:t>63 695</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0005"/>
                  </a:ext>
                </a:extLst>
              </a:tr>
              <a:tr h="370840">
                <a:tc>
                  <a:txBody>
                    <a:bodyPr/>
                    <a:lstStyle/>
                    <a:p>
                      <a:pPr marL="0" marR="0" algn="ctr">
                        <a:lnSpc>
                          <a:spcPct val="107000"/>
                        </a:lnSpc>
                        <a:spcBef>
                          <a:spcPts val="0"/>
                        </a:spcBef>
                        <a:spcAft>
                          <a:spcPts val="0"/>
                        </a:spcAft>
                      </a:pPr>
                      <a:r>
                        <a:rPr lang="ka-GE" sz="1200" b="1" dirty="0">
                          <a:effectLst/>
                        </a:rPr>
                        <a:t>2015</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ka-GE" sz="1200" b="1" dirty="0">
                          <a:effectLst/>
                        </a:rPr>
                        <a:t>65 684</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0006"/>
                  </a:ext>
                </a:extLst>
              </a:tr>
              <a:tr h="370840">
                <a:tc>
                  <a:txBody>
                    <a:bodyPr/>
                    <a:lstStyle/>
                    <a:p>
                      <a:pPr marL="0" marR="0" algn="ctr">
                        <a:lnSpc>
                          <a:spcPct val="107000"/>
                        </a:lnSpc>
                        <a:spcBef>
                          <a:spcPts val="0"/>
                        </a:spcBef>
                        <a:spcAft>
                          <a:spcPts val="0"/>
                        </a:spcAft>
                      </a:pPr>
                      <a:r>
                        <a:rPr lang="ka-GE" sz="1200" b="1" dirty="0">
                          <a:effectLst/>
                        </a:rPr>
                        <a:t>2016</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ka-GE" sz="1200" b="1" dirty="0">
                          <a:effectLst/>
                        </a:rPr>
                        <a:t>67 651</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0007"/>
                  </a:ext>
                </a:extLst>
              </a:tr>
              <a:tr h="370840">
                <a:tc>
                  <a:txBody>
                    <a:bodyPr/>
                    <a:lstStyle/>
                    <a:p>
                      <a:pPr marL="0" marR="0" algn="ctr">
                        <a:lnSpc>
                          <a:spcPct val="107000"/>
                        </a:lnSpc>
                        <a:spcBef>
                          <a:spcPts val="0"/>
                        </a:spcBef>
                        <a:spcAft>
                          <a:spcPts val="0"/>
                        </a:spcAft>
                      </a:pPr>
                      <a:r>
                        <a:rPr lang="ka-GE" sz="1200" b="1" dirty="0">
                          <a:effectLst/>
                        </a:rPr>
                        <a:t>2017</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ka-GE" sz="1200" b="1" dirty="0">
                          <a:effectLst/>
                        </a:rPr>
                        <a:t>69 187</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0008"/>
                  </a:ext>
                </a:extLst>
              </a:tr>
              <a:tr h="370840">
                <a:tc>
                  <a:txBody>
                    <a:bodyPr/>
                    <a:lstStyle/>
                    <a:p>
                      <a:pPr marL="0" marR="0" algn="ctr" defTabSz="914400" rtl="0" eaLnBrk="1" latinLnBrk="0" hangingPunct="1">
                        <a:lnSpc>
                          <a:spcPct val="107000"/>
                        </a:lnSpc>
                        <a:spcBef>
                          <a:spcPts val="0"/>
                        </a:spcBef>
                        <a:spcAft>
                          <a:spcPts val="0"/>
                        </a:spcAft>
                      </a:pPr>
                      <a:r>
                        <a:rPr lang="en-US" sz="1200" b="1" kern="1200" dirty="0" smtClean="0">
                          <a:solidFill>
                            <a:schemeClr val="dk1"/>
                          </a:solidFill>
                          <a:effectLst/>
                          <a:latin typeface="+mn-lt"/>
                          <a:ea typeface="+mn-ea"/>
                          <a:cs typeface="+mn-cs"/>
                        </a:rPr>
                        <a:t>2018</a:t>
                      </a:r>
                      <a:endParaRPr lang="en-US" sz="1200" b="1" kern="1200" dirty="0">
                        <a:solidFill>
                          <a:schemeClr val="dk1"/>
                        </a:solidFill>
                        <a:effectLst/>
                        <a:latin typeface="+mn-lt"/>
                        <a:ea typeface="+mn-ea"/>
                        <a:cs typeface="+mn-cs"/>
                      </a:endParaRPr>
                    </a:p>
                  </a:txBody>
                  <a:tcPr anchor="ctr"/>
                </a:tc>
                <a:tc>
                  <a:txBody>
                    <a:bodyPr/>
                    <a:lstStyle/>
                    <a:p>
                      <a:pPr marL="0" marR="0" algn="ctr" defTabSz="914400" rtl="0" eaLnBrk="1" latinLnBrk="0" hangingPunct="1">
                        <a:lnSpc>
                          <a:spcPct val="107000"/>
                        </a:lnSpc>
                        <a:spcBef>
                          <a:spcPts val="0"/>
                        </a:spcBef>
                        <a:spcAft>
                          <a:spcPts val="0"/>
                        </a:spcAft>
                      </a:pPr>
                      <a:r>
                        <a:rPr lang="en-US" sz="1200" b="1" kern="1200" dirty="0" smtClean="0">
                          <a:solidFill>
                            <a:schemeClr val="dk1"/>
                          </a:solidFill>
                          <a:effectLst/>
                          <a:latin typeface="+mn-lt"/>
                          <a:ea typeface="+mn-ea"/>
                          <a:cs typeface="+mn-cs"/>
                        </a:rPr>
                        <a:t>68 785</a:t>
                      </a:r>
                      <a:endParaRPr lang="en-US" sz="1200" b="1" kern="1200" dirty="0">
                        <a:solidFill>
                          <a:schemeClr val="dk1"/>
                        </a:solidFill>
                        <a:effectLst/>
                        <a:latin typeface="+mn-lt"/>
                        <a:ea typeface="+mn-ea"/>
                        <a:cs typeface="+mn-cs"/>
                      </a:endParaRPr>
                    </a:p>
                  </a:txBody>
                  <a:tcPr anchor="ctr"/>
                </a:tc>
                <a:extLst>
                  <a:ext uri="{0D108BD9-81ED-4DB2-BD59-A6C34878D82A}">
                    <a16:rowId xmlns:a16="http://schemas.microsoft.com/office/drawing/2014/main" xmlns="" val="10009"/>
                  </a:ext>
                </a:extLst>
              </a:tr>
              <a:tr h="370840">
                <a:tc>
                  <a:txBody>
                    <a:bodyPr/>
                    <a:lstStyle/>
                    <a:p>
                      <a:pPr marL="0" marR="0" algn="ctr" defTabSz="914400" rtl="0" eaLnBrk="1" latinLnBrk="0" hangingPunct="1">
                        <a:lnSpc>
                          <a:spcPct val="107000"/>
                        </a:lnSpc>
                        <a:spcBef>
                          <a:spcPts val="0"/>
                        </a:spcBef>
                        <a:spcAft>
                          <a:spcPts val="0"/>
                        </a:spcAft>
                      </a:pPr>
                      <a:r>
                        <a:rPr lang="ka-GE" sz="1200" b="1" kern="1200" dirty="0" smtClean="0">
                          <a:solidFill>
                            <a:schemeClr val="dk1"/>
                          </a:solidFill>
                          <a:effectLst/>
                          <a:latin typeface="+mn-lt"/>
                          <a:ea typeface="+mn-ea"/>
                          <a:cs typeface="+mn-cs"/>
                        </a:rPr>
                        <a:t>2019 </a:t>
                      </a:r>
                      <a:endParaRPr lang="en-US" sz="1200" b="1" kern="1200" dirty="0">
                        <a:solidFill>
                          <a:schemeClr val="dk1"/>
                        </a:solidFill>
                        <a:effectLst/>
                        <a:latin typeface="+mn-lt"/>
                        <a:ea typeface="+mn-ea"/>
                        <a:cs typeface="+mn-cs"/>
                      </a:endParaRPr>
                    </a:p>
                  </a:txBody>
                  <a:tcPr anchor="ctr"/>
                </a:tc>
                <a:tc>
                  <a:txBody>
                    <a:bodyPr/>
                    <a:lstStyle/>
                    <a:p>
                      <a:pPr marL="0" marR="0" algn="ctr" defTabSz="914400" rtl="0" eaLnBrk="1" latinLnBrk="0" hangingPunct="1">
                        <a:lnSpc>
                          <a:spcPct val="107000"/>
                        </a:lnSpc>
                        <a:spcBef>
                          <a:spcPts val="0"/>
                        </a:spcBef>
                        <a:spcAft>
                          <a:spcPts val="0"/>
                        </a:spcAft>
                      </a:pPr>
                      <a:r>
                        <a:rPr lang="en-US" sz="1200" b="1" kern="1200" dirty="0" smtClean="0">
                          <a:solidFill>
                            <a:schemeClr val="tx1"/>
                          </a:solidFill>
                          <a:effectLst/>
                          <a:latin typeface="+mn-lt"/>
                          <a:ea typeface="+mn-ea"/>
                          <a:cs typeface="+mn-cs"/>
                        </a:rPr>
                        <a:t>68</a:t>
                      </a:r>
                      <a:r>
                        <a:rPr lang="en-US" sz="1200" b="1" kern="1200" baseline="0" dirty="0" smtClean="0">
                          <a:solidFill>
                            <a:schemeClr val="tx1"/>
                          </a:solidFill>
                          <a:effectLst/>
                          <a:latin typeface="+mn-lt"/>
                          <a:ea typeface="+mn-ea"/>
                          <a:cs typeface="+mn-cs"/>
                        </a:rPr>
                        <a:t> </a:t>
                      </a:r>
                      <a:r>
                        <a:rPr lang="ka-GE" sz="1200" b="1" kern="1200" baseline="0" dirty="0" smtClean="0">
                          <a:solidFill>
                            <a:schemeClr val="tx1"/>
                          </a:solidFill>
                          <a:effectLst/>
                          <a:latin typeface="+mn-lt"/>
                          <a:ea typeface="+mn-ea"/>
                          <a:cs typeface="+mn-cs"/>
                        </a:rPr>
                        <a:t>576</a:t>
                      </a:r>
                      <a:endParaRPr lang="en-US" sz="1200" b="1" kern="1200" dirty="0">
                        <a:solidFill>
                          <a:schemeClr val="tx1"/>
                        </a:solidFill>
                        <a:effectLst/>
                        <a:latin typeface="+mn-lt"/>
                        <a:ea typeface="+mn-ea"/>
                        <a:cs typeface="+mn-cs"/>
                      </a:endParaRPr>
                    </a:p>
                  </a:txBody>
                  <a:tcPr anchor="ctr"/>
                </a:tc>
              </a:tr>
              <a:tr h="370840">
                <a:tc>
                  <a:txBody>
                    <a:bodyPr/>
                    <a:lstStyle/>
                    <a:p>
                      <a:pPr marL="0" marR="0" algn="ctr" defTabSz="914400" rtl="0" eaLnBrk="1" latinLnBrk="0" hangingPunct="1">
                        <a:lnSpc>
                          <a:spcPct val="107000"/>
                        </a:lnSpc>
                        <a:spcBef>
                          <a:spcPts val="0"/>
                        </a:spcBef>
                        <a:spcAft>
                          <a:spcPts val="0"/>
                        </a:spcAft>
                      </a:pPr>
                      <a:r>
                        <a:rPr lang="en-US" sz="1200" b="1" kern="1200" dirty="0" smtClean="0">
                          <a:solidFill>
                            <a:schemeClr val="dk1"/>
                          </a:solidFill>
                          <a:effectLst/>
                          <a:latin typeface="+mn-lt"/>
                          <a:ea typeface="+mn-ea"/>
                          <a:cs typeface="+mn-cs"/>
                        </a:rPr>
                        <a:t>2020 </a:t>
                      </a:r>
                      <a:endParaRPr lang="en-US" sz="1200" b="1" i="0" kern="1200" dirty="0">
                        <a:solidFill>
                          <a:schemeClr val="dk1"/>
                        </a:solidFill>
                        <a:effectLst/>
                        <a:latin typeface="+mn-lt"/>
                        <a:ea typeface="+mn-ea"/>
                        <a:cs typeface="+mn-cs"/>
                      </a:endParaRPr>
                    </a:p>
                  </a:txBody>
                  <a:tcPr anchor="ctr"/>
                </a:tc>
                <a:tc>
                  <a:txBody>
                    <a:bodyPr/>
                    <a:lstStyle/>
                    <a:p>
                      <a:pPr marL="0" marR="0" indent="0" algn="ctr" defTabSz="914400" rtl="0" eaLnBrk="1" fontAlgn="auto" latinLnBrk="0" hangingPunct="1">
                        <a:lnSpc>
                          <a:spcPct val="107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66 804</a:t>
                      </a:r>
                      <a:endParaRPr lang="en-US" sz="1200" b="1" kern="1200" dirty="0" smtClean="0">
                        <a:solidFill>
                          <a:schemeClr val="tx1"/>
                        </a:solidFill>
                        <a:effectLst/>
                        <a:latin typeface="+mn-lt"/>
                        <a:ea typeface="+mn-ea"/>
                        <a:cs typeface="+mn-cs"/>
                      </a:endParaRPr>
                    </a:p>
                  </a:txBody>
                  <a:tcPr anchor="ctr"/>
                </a:tc>
              </a:tr>
            </a:tbl>
          </a:graphicData>
        </a:graphic>
      </p:graphicFrame>
    </p:spTree>
    <p:extLst>
      <p:ext uri="{BB962C8B-B14F-4D97-AF65-F5344CB8AC3E}">
        <p14:creationId xmlns:p14="http://schemas.microsoft.com/office/powerpoint/2010/main" val="14298591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618067"/>
            <a:ext cx="8144933" cy="660400"/>
          </a:xfrm>
        </p:spPr>
        <p:txBody>
          <a:bodyPr>
            <a:noAutofit/>
          </a:bodyPr>
          <a:lstStyle/>
          <a:p>
            <a:pPr algn="ctr"/>
            <a:r>
              <a:rPr lang="ka-GE" sz="1600" b="1" dirty="0">
                <a:ea typeface="Calibri" panose="020F0502020204030204" pitchFamily="34" charset="0"/>
                <a:cs typeface="Times New Roman" panose="02020603050405020304" pitchFamily="18" charset="0"/>
              </a:rPr>
              <a:t>სსიპ ვეტერანების საქმეთა სახელმწიფო სამსახურის შექმნის </a:t>
            </a:r>
            <a:r>
              <a:rPr lang="ka-GE" sz="1600" b="1" dirty="0" smtClean="0">
                <a:ea typeface="Calibri" panose="020F0502020204030204" pitchFamily="34" charset="0"/>
                <a:cs typeface="Times New Roman" panose="02020603050405020304" pitchFamily="18" charset="0"/>
              </a:rPr>
              <a:t>მიზანი</a:t>
            </a:r>
            <a:r>
              <a:rPr lang="en-US" sz="1600" dirty="0">
                <a:ea typeface="Calibri" panose="020F0502020204030204" pitchFamily="34" charset="0"/>
                <a:cs typeface="Times New Roman" panose="02020603050405020304" pitchFamily="18" charset="0"/>
              </a:rPr>
              <a:t/>
            </a:r>
            <a:br>
              <a:rPr lang="en-US" sz="1600" dirty="0">
                <a:ea typeface="Calibri" panose="020F0502020204030204" pitchFamily="34" charset="0"/>
                <a:cs typeface="Times New Roman" panose="02020603050405020304" pitchFamily="18" charset="0"/>
              </a:rPr>
            </a:br>
            <a:endParaRPr lang="en-US" sz="1600" dirty="0"/>
          </a:p>
        </p:txBody>
      </p:sp>
      <p:sp>
        <p:nvSpPr>
          <p:cNvPr id="3" name="Объект 2"/>
          <p:cNvSpPr>
            <a:spLocks noGrp="1"/>
          </p:cNvSpPr>
          <p:nvPr>
            <p:ph idx="1"/>
          </p:nvPr>
        </p:nvSpPr>
        <p:spPr>
          <a:xfrm>
            <a:off x="457200" y="1600201"/>
            <a:ext cx="8365068" cy="4013200"/>
          </a:xfrm>
        </p:spPr>
        <p:txBody>
          <a:bodyPr>
            <a:normAutofit fontScale="70000" lnSpcReduction="20000"/>
          </a:bodyPr>
          <a:lstStyle/>
          <a:p>
            <a:pPr marL="342900" marR="0" lvl="0" indent="-342900" algn="just">
              <a:lnSpc>
                <a:spcPct val="170000"/>
              </a:lnSpc>
              <a:spcBef>
                <a:spcPts val="0"/>
              </a:spcBef>
              <a:spcAft>
                <a:spcPts val="0"/>
              </a:spcAft>
              <a:buFont typeface="Symbol" panose="05050102010706020507" pitchFamily="18" charset="2"/>
              <a:buChar char=""/>
            </a:pPr>
            <a:r>
              <a:rPr lang="ka-GE" sz="1700" dirty="0" smtClean="0">
                <a:ea typeface="Calibri" panose="020F0502020204030204" pitchFamily="34" charset="0"/>
                <a:cs typeface="Sylfaen" panose="010A0502050306030303" pitchFamily="18" charset="0"/>
              </a:rPr>
              <a:t>ომისა</a:t>
            </a:r>
            <a:r>
              <a:rPr lang="ka-GE" sz="1700" dirty="0" smtClean="0">
                <a:ea typeface="Calibri" panose="020F0502020204030204" pitchFamily="34" charset="0"/>
                <a:cs typeface="Times New Roman" panose="02020603050405020304" pitchFamily="18" charset="0"/>
              </a:rPr>
              <a:t> </a:t>
            </a:r>
            <a:r>
              <a:rPr lang="ka-GE" sz="1700" dirty="0">
                <a:ea typeface="Calibri" panose="020F0502020204030204" pitchFamily="34" charset="0"/>
                <a:cs typeface="Times New Roman" panose="02020603050405020304" pitchFamily="18" charset="0"/>
              </a:rPr>
              <a:t>და </a:t>
            </a:r>
            <a:r>
              <a:rPr lang="ka-GE" sz="1700" dirty="0" smtClean="0">
                <a:ea typeface="Calibri" panose="020F0502020204030204" pitchFamily="34" charset="0"/>
                <a:cs typeface="Times New Roman" panose="02020603050405020304" pitchFamily="18" charset="0"/>
              </a:rPr>
              <a:t>თავდაცვის </a:t>
            </a:r>
            <a:r>
              <a:rPr lang="ka-GE" sz="1700" dirty="0">
                <a:ea typeface="Calibri" panose="020F0502020204030204" pitchFamily="34" charset="0"/>
                <a:cs typeface="Times New Roman" panose="02020603050405020304" pitchFamily="18" charset="0"/>
              </a:rPr>
              <a:t>ძალების ვეტერანების, მათი ოჯახის წევრების, ასევე საქართველოს ტერიტორიული მთლიანობისათვის, თავისუფლებისა და დამოუკიდებლობისათვის დაღუპულ, უგზო-უკვლოდ დაკარგულ, მიღებული ჭრილობების შედეგად გარდაცვლილ პირთა ოჯახების სათანადო ცხოვრების პირობებისა და კეთილდღეობისათვის მყარი სამართლებრივი და სოციალურ-ეკონომიკური საფუძვლის შექმნის უზრუნველყოფა;</a:t>
            </a:r>
            <a:endParaRPr lang="en-US" sz="1700" dirty="0">
              <a:ea typeface="Calibri" panose="020F0502020204030204" pitchFamily="34" charset="0"/>
              <a:cs typeface="Times New Roman" panose="02020603050405020304" pitchFamily="18" charset="0"/>
            </a:endParaRPr>
          </a:p>
          <a:p>
            <a:pPr marL="342900" marR="0" lvl="0" indent="-342900" algn="just">
              <a:lnSpc>
                <a:spcPct val="170000"/>
              </a:lnSpc>
              <a:spcBef>
                <a:spcPts val="0"/>
              </a:spcBef>
              <a:spcAft>
                <a:spcPts val="0"/>
              </a:spcAft>
              <a:buFont typeface="Symbol" panose="05050102010706020507" pitchFamily="18" charset="2"/>
              <a:buChar char=""/>
            </a:pPr>
            <a:r>
              <a:rPr lang="ka-GE" sz="1700" dirty="0">
                <a:ea typeface="Calibri" panose="020F0502020204030204" pitchFamily="34" charset="0"/>
                <a:cs typeface="Times New Roman" panose="02020603050405020304" pitchFamily="18" charset="0"/>
              </a:rPr>
              <a:t>სახელმწიფოს თავდაცვისუნარიანობის ამაღლება და საზოგადოებაში მხედრული ტრადიციების განმტკიცება, სახელმწიფოსა და საზოგადოების მიერ ვეტერანთა ღვაწლისა და დამსახურების სათანადო აღიარება, მომავალ თაობებში პატრიოტული სულისკვეთების გაღვივება;</a:t>
            </a:r>
            <a:endParaRPr lang="en-US" sz="1700" dirty="0">
              <a:ea typeface="Calibri" panose="020F0502020204030204" pitchFamily="34" charset="0"/>
              <a:cs typeface="Times New Roman" panose="02020603050405020304" pitchFamily="18" charset="0"/>
            </a:endParaRPr>
          </a:p>
          <a:p>
            <a:pPr marL="342900" marR="0" lvl="0" indent="-342900" algn="just">
              <a:lnSpc>
                <a:spcPct val="170000"/>
              </a:lnSpc>
              <a:spcBef>
                <a:spcPts val="0"/>
              </a:spcBef>
              <a:spcAft>
                <a:spcPts val="0"/>
              </a:spcAft>
              <a:buFont typeface="Symbol" panose="05050102010706020507" pitchFamily="18" charset="2"/>
              <a:buChar char=""/>
            </a:pPr>
            <a:r>
              <a:rPr lang="ka-GE" sz="1700" dirty="0">
                <a:ea typeface="Calibri" panose="020F0502020204030204" pitchFamily="34" charset="0"/>
                <a:cs typeface="Times New Roman" panose="02020603050405020304" pitchFamily="18" charset="0"/>
              </a:rPr>
              <a:t>სახელმწიფოს ეროვნული ინტერესების დაცვისა და საზოგადოებრივი ცხოვრების სხვადასხვა სფეროში ვეტერანთა პოტენციალის სრულფასოვანი გამოვლენისა და განვითარების ხელშეწყობა, მათი სოციალურ-ეკონომიკური საქმიანობისათვის სათანადო პირობების შექმნა;</a:t>
            </a:r>
            <a:endParaRPr lang="en-US" sz="1700" dirty="0">
              <a:ea typeface="Calibri" panose="020F0502020204030204" pitchFamily="34" charset="0"/>
              <a:cs typeface="Times New Roman" panose="02020603050405020304" pitchFamily="18" charset="0"/>
            </a:endParaRPr>
          </a:p>
          <a:p>
            <a:pPr marL="342900" marR="0" lvl="0" indent="-342900" algn="just">
              <a:lnSpc>
                <a:spcPct val="170000"/>
              </a:lnSpc>
              <a:spcBef>
                <a:spcPts val="0"/>
              </a:spcBef>
              <a:spcAft>
                <a:spcPts val="0"/>
              </a:spcAft>
              <a:buFont typeface="Symbol" panose="05050102010706020507" pitchFamily="18" charset="2"/>
              <a:buChar char=""/>
            </a:pPr>
            <a:r>
              <a:rPr lang="ka-GE" sz="1700" dirty="0">
                <a:ea typeface="Calibri" panose="020F0502020204030204" pitchFamily="34" charset="0"/>
                <a:cs typeface="Times New Roman" panose="02020603050405020304" pitchFamily="18" charset="0"/>
              </a:rPr>
              <a:t>ვეტერანებისა და მათი ოჯახის წევრების სოციალურ-ეკონომიკური მხარდაჭერის სახელმწიფო და ადგილობრივი პროგრამების შემუშავებისა </a:t>
            </a:r>
            <a:r>
              <a:rPr lang="ka-GE" sz="1700" dirty="0" smtClean="0">
                <a:ea typeface="Calibri" panose="020F0502020204030204" pitchFamily="34" charset="0"/>
                <a:cs typeface="Times New Roman" panose="02020603050405020304" pitchFamily="18" charset="0"/>
              </a:rPr>
              <a:t>და </a:t>
            </a:r>
            <a:r>
              <a:rPr lang="ka-GE" sz="1700" dirty="0">
                <a:ea typeface="Calibri" panose="020F0502020204030204" pitchFamily="34" charset="0"/>
                <a:cs typeface="Times New Roman" panose="02020603050405020304" pitchFamily="18" charset="0"/>
              </a:rPr>
              <a:t>რეალიზაციის ხელშეწყობა.</a:t>
            </a:r>
            <a:endParaRPr lang="en-US" sz="1700" dirty="0">
              <a:ea typeface="Calibri" panose="020F0502020204030204" pitchFamily="34" charset="0"/>
              <a:cs typeface="Times New Roman" panose="02020603050405020304" pitchFamily="18" charset="0"/>
            </a:endParaRPr>
          </a:p>
          <a:p>
            <a:pPr marL="342900" marR="0" lvl="0" indent="-342900" algn="just">
              <a:lnSpc>
                <a:spcPct val="170000"/>
              </a:lnSpc>
              <a:spcBef>
                <a:spcPts val="0"/>
              </a:spcBef>
              <a:spcAft>
                <a:spcPts val="0"/>
              </a:spcAft>
              <a:buFont typeface="Symbol" panose="05050102010706020507" pitchFamily="18" charset="2"/>
              <a:buChar char=""/>
            </a:pPr>
            <a:r>
              <a:rPr lang="en-US" sz="1700" dirty="0" err="1">
                <a:ea typeface="Calibri" panose="020F0502020204030204" pitchFamily="34" charset="0"/>
                <a:cs typeface="Sylfaen" panose="010A0502050306030303" pitchFamily="18" charset="0"/>
              </a:rPr>
              <a:t>ურთიერთობის</a:t>
            </a:r>
            <a:r>
              <a:rPr lang="en-US" sz="1700" dirty="0">
                <a:ea typeface="Calibri" panose="020F0502020204030204" pitchFamily="34" charset="0"/>
                <a:cs typeface="Sylfaen_PDF_Subset"/>
              </a:rPr>
              <a:t> </a:t>
            </a:r>
            <a:r>
              <a:rPr lang="en-US" sz="1700" dirty="0" err="1">
                <a:ea typeface="Calibri" panose="020F0502020204030204" pitchFamily="34" charset="0"/>
                <a:cs typeface="Sylfaen" panose="010A0502050306030303" pitchFamily="18" charset="0"/>
              </a:rPr>
              <a:t>კოორდინაცია</a:t>
            </a:r>
            <a:r>
              <a:rPr lang="en-US" sz="1700" dirty="0">
                <a:ea typeface="Calibri" panose="020F0502020204030204" pitchFamily="34" charset="0"/>
                <a:cs typeface="Sylfaen_PDF_Subset"/>
              </a:rPr>
              <a:t> </a:t>
            </a:r>
            <a:r>
              <a:rPr lang="en-US" sz="1700" dirty="0" err="1">
                <a:ea typeface="Calibri" panose="020F0502020204030204" pitchFamily="34" charset="0"/>
                <a:cs typeface="Sylfaen" panose="010A0502050306030303" pitchFamily="18" charset="0"/>
              </a:rPr>
              <a:t>ვეტერანებსა</a:t>
            </a:r>
            <a:r>
              <a:rPr lang="en-US" sz="1700" dirty="0">
                <a:ea typeface="Calibri" panose="020F0502020204030204" pitchFamily="34" charset="0"/>
                <a:cs typeface="Sylfaen_PDF_Subset"/>
              </a:rPr>
              <a:t> </a:t>
            </a:r>
            <a:r>
              <a:rPr lang="en-US" sz="1700" dirty="0" err="1">
                <a:ea typeface="Calibri" panose="020F0502020204030204" pitchFamily="34" charset="0"/>
                <a:cs typeface="Sylfaen" panose="010A0502050306030303" pitchFamily="18" charset="0"/>
              </a:rPr>
              <a:t>და</a:t>
            </a:r>
            <a:r>
              <a:rPr lang="en-US" sz="1700" dirty="0">
                <a:ea typeface="Calibri" panose="020F0502020204030204" pitchFamily="34" charset="0"/>
                <a:cs typeface="Sylfaen_PDF_Subset"/>
              </a:rPr>
              <a:t> </a:t>
            </a:r>
            <a:r>
              <a:rPr lang="en-US" sz="1700" dirty="0" err="1">
                <a:ea typeface="Calibri" panose="020F0502020204030204" pitchFamily="34" charset="0"/>
                <a:cs typeface="Sylfaen" panose="010A0502050306030303" pitchFamily="18" charset="0"/>
              </a:rPr>
              <a:t>საქართველოს</a:t>
            </a:r>
            <a:r>
              <a:rPr lang="en-US" sz="1700" dirty="0">
                <a:ea typeface="Calibri" panose="020F0502020204030204" pitchFamily="34" charset="0"/>
                <a:cs typeface="Sylfaen_PDF_Subset"/>
              </a:rPr>
              <a:t> </a:t>
            </a:r>
            <a:r>
              <a:rPr lang="en-US" sz="1700" dirty="0" err="1">
                <a:ea typeface="Calibri" panose="020F0502020204030204" pitchFamily="34" charset="0"/>
                <a:cs typeface="Sylfaen" panose="010A0502050306030303" pitchFamily="18" charset="0"/>
              </a:rPr>
              <a:t>შეიარაღებულ</a:t>
            </a:r>
            <a:r>
              <a:rPr lang="en-US" sz="1700" dirty="0">
                <a:ea typeface="Calibri" panose="020F0502020204030204" pitchFamily="34" charset="0"/>
                <a:cs typeface="Sylfaen_PDF_Subset"/>
              </a:rPr>
              <a:t> </a:t>
            </a:r>
            <a:r>
              <a:rPr lang="en-US" sz="1700" dirty="0" err="1">
                <a:ea typeface="Calibri" panose="020F0502020204030204" pitchFamily="34" charset="0"/>
                <a:cs typeface="Sylfaen" panose="010A0502050306030303" pitchFamily="18" charset="0"/>
              </a:rPr>
              <a:t>ძალებს</a:t>
            </a:r>
            <a:r>
              <a:rPr lang="en-US" sz="1700" dirty="0">
                <a:ea typeface="Calibri" panose="020F0502020204030204" pitchFamily="34" charset="0"/>
                <a:cs typeface="Sylfaen_PDF_Subset"/>
              </a:rPr>
              <a:t> </a:t>
            </a:r>
            <a:r>
              <a:rPr lang="en-US" sz="1700" dirty="0" err="1">
                <a:ea typeface="Calibri" panose="020F0502020204030204" pitchFamily="34" charset="0"/>
                <a:cs typeface="Sylfaen" panose="010A0502050306030303" pitchFamily="18" charset="0"/>
              </a:rPr>
              <a:t>შორის</a:t>
            </a:r>
            <a:r>
              <a:rPr lang="ka-GE" sz="1700" dirty="0">
                <a:ea typeface="Calibri" panose="020F0502020204030204" pitchFamily="34" charset="0"/>
                <a:cs typeface="Sylfaen" panose="010A0502050306030303" pitchFamily="18" charset="0"/>
              </a:rPr>
              <a:t>. </a:t>
            </a:r>
            <a:endParaRPr lang="en-US" sz="1700" dirty="0">
              <a:ea typeface="Calibri" panose="020F0502020204030204" pitchFamily="34" charset="0"/>
              <a:cs typeface="Times New Roman" panose="02020603050405020304" pitchFamily="18" charset="0"/>
            </a:endParaRPr>
          </a:p>
          <a:p>
            <a:endParaRPr lang="en-US" dirty="0"/>
          </a:p>
        </p:txBody>
      </p:sp>
      <p:sp>
        <p:nvSpPr>
          <p:cNvPr id="7" name="Номер слайда 6"/>
          <p:cNvSpPr>
            <a:spLocks noGrp="1"/>
          </p:cNvSpPr>
          <p:nvPr>
            <p:ph type="sldNum" sz="quarter" idx="12"/>
          </p:nvPr>
        </p:nvSpPr>
        <p:spPr>
          <a:xfrm>
            <a:off x="8068733" y="6501922"/>
            <a:ext cx="1066800" cy="329184"/>
          </a:xfrm>
        </p:spPr>
        <p:txBody>
          <a:bodyPr/>
          <a:lstStyle/>
          <a:p>
            <a:pPr algn="r"/>
            <a:r>
              <a:rPr lang="ka-GE" sz="1200" b="0" dirty="0" smtClean="0">
                <a:solidFill>
                  <a:schemeClr val="tx1"/>
                </a:solidFill>
              </a:rPr>
              <a:t>4</a:t>
            </a:r>
            <a:endParaRPr lang="en-US" sz="1200" b="0" dirty="0">
              <a:solidFill>
                <a:schemeClr val="tx1"/>
              </a:solidFill>
            </a:endParaRPr>
          </a:p>
        </p:txBody>
      </p:sp>
    </p:spTree>
    <p:extLst>
      <p:ext uri="{BB962C8B-B14F-4D97-AF65-F5344CB8AC3E}">
        <p14:creationId xmlns:p14="http://schemas.microsoft.com/office/powerpoint/2010/main" val="21034027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177800" y="727076"/>
            <a:ext cx="8275918"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ka-GE" altLang="en-US" sz="1200" b="1" i="0" u="none" strike="noStrike" cap="none" normalizeH="0" baseline="0" dirty="0" smtClean="0">
                <a:ln>
                  <a:noFill/>
                </a:ln>
                <a:solidFill>
                  <a:schemeClr val="tx1"/>
                </a:solidFill>
                <a:effectLst/>
                <a:latin typeface="Sylfaen" panose="010A0502050306030303" pitchFamily="18" charset="0"/>
                <a:ea typeface="Calibri" panose="020F0502020204030204" pitchFamily="34" charset="0"/>
                <a:cs typeface="Times New Roman" panose="02020603050405020304" pitchFamily="18" charset="0"/>
              </a:rPr>
              <a:t>არსებული მდგომარეობის ზოგადი მიმოხილვა</a:t>
            </a:r>
            <a:endParaRPr kumimoji="0" lang="en-US" altLang="en-US" sz="1200" b="1" i="0" u="none" strike="noStrike" cap="none" normalizeH="0" baseline="0" dirty="0" smtClean="0">
              <a:ln>
                <a:noFill/>
              </a:ln>
              <a:solidFill>
                <a:schemeClr val="tx1"/>
              </a:solidFill>
              <a:effectLst/>
              <a:latin typeface="Sylfaen" panose="010A0502050306030303" pitchFamily="18"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200" b="0" i="0" u="none" strike="noStrike" cap="none" normalizeH="0" baseline="0" dirty="0" smtClean="0">
              <a:ln>
                <a:noFill/>
              </a:ln>
              <a:solidFill>
                <a:schemeClr val="tx1"/>
              </a:solidFill>
              <a:effectLst/>
            </a:endParaRPr>
          </a:p>
          <a:p>
            <a:pPr lvl="0" eaLnBrk="0" fontAlgn="base" hangingPunct="0">
              <a:spcBef>
                <a:spcPct val="0"/>
              </a:spcBef>
              <a:spcAft>
                <a:spcPct val="0"/>
              </a:spcAft>
            </a:pPr>
            <a:r>
              <a:rPr lang="ka-GE" altLang="en-US" sz="1200" dirty="0">
                <a:ea typeface="Calibri" panose="020F0502020204030204" pitchFamily="34" charset="0"/>
                <a:cs typeface="Times New Roman" panose="02020603050405020304" pitchFamily="18" charset="0"/>
              </a:rPr>
              <a:t>20</a:t>
            </a:r>
            <a:r>
              <a:rPr lang="en-US" altLang="en-US" sz="1200" dirty="0">
                <a:latin typeface="Sylfaen" panose="010A0502050306030303" pitchFamily="18" charset="0"/>
                <a:ea typeface="Calibri" panose="020F0502020204030204" pitchFamily="34" charset="0"/>
                <a:cs typeface="Times New Roman" panose="02020603050405020304" pitchFamily="18" charset="0"/>
              </a:rPr>
              <a:t>20 </a:t>
            </a:r>
            <a:r>
              <a:rPr lang="ka-GE" altLang="en-US" sz="1200" dirty="0">
                <a:ea typeface="Calibri" panose="020F0502020204030204" pitchFamily="34" charset="0"/>
                <a:cs typeface="Times New Roman" panose="02020603050405020304" pitchFamily="18" charset="0"/>
              </a:rPr>
              <a:t>წლის </a:t>
            </a:r>
            <a:r>
              <a:rPr lang="ka-GE" altLang="en-US" sz="1200" dirty="0">
                <a:latin typeface="Sylfaen" panose="010A0502050306030303" pitchFamily="18" charset="0"/>
                <a:ea typeface="Calibri" panose="020F0502020204030204" pitchFamily="34" charset="0"/>
                <a:cs typeface="Times New Roman" panose="02020603050405020304" pitchFamily="18" charset="0"/>
              </a:rPr>
              <a:t>9</a:t>
            </a:r>
            <a:r>
              <a:rPr lang="en-US" altLang="en-US" sz="1200" dirty="0" smtClean="0">
                <a:latin typeface="Sylfaen" panose="010A0502050306030303" pitchFamily="18" charset="0"/>
                <a:ea typeface="Calibri" panose="020F0502020204030204" pitchFamily="34" charset="0"/>
                <a:cs typeface="Times New Roman" panose="02020603050405020304" pitchFamily="18" charset="0"/>
              </a:rPr>
              <a:t> </a:t>
            </a:r>
            <a:r>
              <a:rPr lang="ka-GE" altLang="en-US" sz="1200" dirty="0" smtClean="0">
                <a:ea typeface="Calibri" panose="020F0502020204030204" pitchFamily="34" charset="0"/>
                <a:cs typeface="Times New Roman" panose="02020603050405020304" pitchFamily="18" charset="0"/>
              </a:rPr>
              <a:t> </a:t>
            </a:r>
            <a:r>
              <a:rPr lang="ka-GE" altLang="en-US" sz="1200" dirty="0">
                <a:ea typeface="Calibri" panose="020F0502020204030204" pitchFamily="34" charset="0"/>
                <a:cs typeface="Times New Roman" panose="02020603050405020304" pitchFamily="18" charset="0"/>
              </a:rPr>
              <a:t>თვის მონაცემებით, საქართველოს მოსახლეობა </a:t>
            </a:r>
            <a:r>
              <a:rPr lang="ka-GE" altLang="en-US" sz="1200" b="1" dirty="0">
                <a:ea typeface="Calibri" panose="020F0502020204030204" pitchFamily="34" charset="0"/>
                <a:cs typeface="Times New Roman" panose="02020603050405020304" pitchFamily="18" charset="0"/>
              </a:rPr>
              <a:t>3,7</a:t>
            </a:r>
            <a:r>
              <a:rPr lang="ka-GE" altLang="en-US" sz="1200" dirty="0">
                <a:ea typeface="Calibri" panose="020F0502020204030204" pitchFamily="34" charset="0"/>
                <a:cs typeface="Times New Roman" panose="02020603050405020304" pitchFamily="18" charset="0"/>
              </a:rPr>
              <a:t> მილიონს შეადგენს. აქედან ომისა და თავდაცვის ძალების ვეტერანების საერთო რაოდენობა შეადგენს  </a:t>
            </a:r>
            <a:r>
              <a:rPr lang="ka-GE" altLang="en-US" sz="1200" dirty="0" smtClean="0">
                <a:ea typeface="Calibri" panose="020F0502020204030204" pitchFamily="34" charset="0"/>
                <a:cs typeface="Times New Roman" panose="02020603050405020304" pitchFamily="18" charset="0"/>
              </a:rPr>
              <a:t>6</a:t>
            </a:r>
            <a:r>
              <a:rPr lang="en-US" altLang="en-US" sz="1200" dirty="0" smtClean="0">
                <a:ea typeface="Calibri" panose="020F0502020204030204" pitchFamily="34" charset="0"/>
                <a:cs typeface="Times New Roman" panose="02020603050405020304" pitchFamily="18" charset="0"/>
              </a:rPr>
              <a:t>6 804.</a:t>
            </a:r>
            <a:endParaRPr kumimoji="0" lang="en-US" altLang="en-US" sz="1200" b="0" i="0" u="none" strike="noStrike" cap="none" normalizeH="0" baseline="0" dirty="0" smtClean="0">
              <a:ln>
                <a:noFill/>
              </a:ln>
              <a:solidFill>
                <a:schemeClr val="tx1"/>
              </a:solidFill>
              <a:effectLst/>
              <a:latin typeface="Arial" panose="020B0604020202020204" pitchFamily="34" charset="0"/>
            </a:endParaRPr>
          </a:p>
        </p:txBody>
      </p:sp>
      <p:graphicFrame>
        <p:nvGraphicFramePr>
          <p:cNvPr id="3" name="Диаграмма 2"/>
          <p:cNvGraphicFramePr/>
          <p:nvPr>
            <p:extLst/>
          </p:nvPr>
        </p:nvGraphicFramePr>
        <p:xfrm>
          <a:off x="0" y="1811988"/>
          <a:ext cx="9144000" cy="4487212"/>
        </p:xfrm>
        <a:graphic>
          <a:graphicData uri="http://schemas.openxmlformats.org/drawingml/2006/chart">
            <c:chart xmlns:c="http://schemas.openxmlformats.org/drawingml/2006/chart" xmlns:r="http://schemas.openxmlformats.org/officeDocument/2006/relationships" r:id="rId2"/>
          </a:graphicData>
        </a:graphic>
      </p:graphicFrame>
      <p:sp>
        <p:nvSpPr>
          <p:cNvPr id="7" name="Номер слайда 6"/>
          <p:cNvSpPr>
            <a:spLocks noGrp="1"/>
          </p:cNvSpPr>
          <p:nvPr>
            <p:ph type="sldNum" sz="quarter" idx="12"/>
          </p:nvPr>
        </p:nvSpPr>
        <p:spPr>
          <a:xfrm>
            <a:off x="8014447" y="6528816"/>
            <a:ext cx="1066800" cy="329184"/>
          </a:xfrm>
        </p:spPr>
        <p:txBody>
          <a:bodyPr/>
          <a:lstStyle/>
          <a:p>
            <a:pPr algn="r"/>
            <a:r>
              <a:rPr lang="ka-GE" sz="1200" b="0" dirty="0" smtClean="0">
                <a:solidFill>
                  <a:schemeClr val="tx1"/>
                </a:solidFill>
              </a:rPr>
              <a:t>5</a:t>
            </a:r>
            <a:endParaRPr lang="en-US" sz="1200" b="0" dirty="0">
              <a:solidFill>
                <a:schemeClr val="tx1"/>
              </a:solidFill>
            </a:endParaRPr>
          </a:p>
        </p:txBody>
      </p:sp>
    </p:spTree>
    <p:extLst>
      <p:ext uri="{BB962C8B-B14F-4D97-AF65-F5344CB8AC3E}">
        <p14:creationId xmlns:p14="http://schemas.microsoft.com/office/powerpoint/2010/main" val="10407603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50334"/>
            <a:ext cx="8229600" cy="914400"/>
          </a:xfrm>
        </p:spPr>
        <p:txBody>
          <a:bodyPr>
            <a:normAutofit/>
          </a:bodyPr>
          <a:lstStyle/>
          <a:p>
            <a:pPr algn="ctr"/>
            <a:r>
              <a:rPr lang="ka-GE" sz="1600" dirty="0">
                <a:latin typeface="+mn-lt"/>
                <a:ea typeface="Calibri" panose="020F0502020204030204" pitchFamily="34" charset="0"/>
                <a:cs typeface="Times New Roman" panose="02020603050405020304" pitchFamily="18" charset="0"/>
              </a:rPr>
              <a:t>დღეისათვის სსიპ ვეტერანების საქმეთა სახელმწიფო სამსახურში </a:t>
            </a:r>
            <a:r>
              <a:rPr lang="ka-GE" sz="1600" dirty="0" smtClean="0">
                <a:latin typeface="+mn-lt"/>
                <a:ea typeface="Calibri" panose="020F0502020204030204" pitchFamily="34" charset="0"/>
                <a:cs typeface="Times New Roman" panose="02020603050405020304" pitchFamily="18" charset="0"/>
              </a:rPr>
              <a:t>რეგისტრირებულია:</a:t>
            </a:r>
            <a:r>
              <a:rPr lang="en-US" sz="1600" dirty="0">
                <a:latin typeface="+mn-lt"/>
                <a:ea typeface="Calibri" panose="020F0502020204030204" pitchFamily="34" charset="0"/>
                <a:cs typeface="Times New Roman" panose="02020603050405020304" pitchFamily="18" charset="0"/>
              </a:rPr>
              <a:t/>
            </a:r>
            <a:br>
              <a:rPr lang="en-US" sz="1600" dirty="0">
                <a:latin typeface="+mn-lt"/>
                <a:ea typeface="Calibri" panose="020F0502020204030204" pitchFamily="34" charset="0"/>
                <a:cs typeface="Times New Roman" panose="02020603050405020304" pitchFamily="18" charset="0"/>
              </a:rPr>
            </a:br>
            <a:endParaRPr lang="en-US" sz="1600" dirty="0">
              <a:latin typeface="+mn-lt"/>
            </a:endParaRPr>
          </a:p>
        </p:txBody>
      </p:sp>
      <p:sp>
        <p:nvSpPr>
          <p:cNvPr id="3" name="Объект 2"/>
          <p:cNvSpPr>
            <a:spLocks noGrp="1"/>
          </p:cNvSpPr>
          <p:nvPr>
            <p:ph idx="1"/>
          </p:nvPr>
        </p:nvSpPr>
        <p:spPr/>
        <p:txBody>
          <a:bodyPr>
            <a:normAutofit/>
          </a:bodyPr>
          <a:lstStyle/>
          <a:p>
            <a:pPr marL="0" indent="0">
              <a:lnSpc>
                <a:spcPct val="107000"/>
              </a:lnSpc>
              <a:spcAft>
                <a:spcPts val="800"/>
              </a:spcAft>
              <a:buNone/>
            </a:pPr>
            <a:r>
              <a:rPr lang="ka-GE" dirty="0">
                <a:ea typeface="Calibri" panose="020F0502020204030204" pitchFamily="34" charset="0"/>
                <a:cs typeface="Times New Roman" panose="02020603050405020304" pitchFamily="18" charset="0"/>
              </a:rPr>
              <a:t> </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800"/>
              </a:spcAft>
            </a:pPr>
            <a:r>
              <a:rPr lang="ka-GE" sz="1200" dirty="0">
                <a:ea typeface="Calibri" panose="020F0502020204030204" pitchFamily="34" charset="0"/>
                <a:cs typeface="Times New Roman" panose="02020603050405020304" pitchFamily="18" charset="0"/>
              </a:rPr>
              <a:t>მეორე მსოფლიო ომის მონაწილე ვეტერანი - </a:t>
            </a:r>
            <a:r>
              <a:rPr lang="en-US" sz="1200" dirty="0" smtClean="0">
                <a:ea typeface="Calibri" panose="020F0502020204030204" pitchFamily="34" charset="0"/>
                <a:cs typeface="Times New Roman" panose="02020603050405020304" pitchFamily="18" charset="0"/>
              </a:rPr>
              <a:t>279</a:t>
            </a:r>
            <a:endParaRPr lang="ka-GE" sz="1200" dirty="0">
              <a:ea typeface="Calibri" panose="020F0502020204030204" pitchFamily="34" charset="0"/>
              <a:cs typeface="Times New Roman" panose="02020603050405020304" pitchFamily="18" charset="0"/>
            </a:endParaRPr>
          </a:p>
          <a:p>
            <a:pPr>
              <a:lnSpc>
                <a:spcPct val="150000"/>
              </a:lnSpc>
              <a:spcAft>
                <a:spcPts val="800"/>
              </a:spcAft>
            </a:pPr>
            <a:r>
              <a:rPr lang="ka-GE" sz="1200" dirty="0">
                <a:ea typeface="Calibri" panose="020F0502020204030204" pitchFamily="34" charset="0"/>
                <a:cs typeface="Times New Roman" panose="02020603050405020304" pitchFamily="18" charset="0"/>
              </a:rPr>
              <a:t>სხვა სახელმწიფო ტერიტორიაზე საბრძოლო მოქმედებების მონაწილე ვეტერანი - </a:t>
            </a:r>
            <a:r>
              <a:rPr lang="en-US" sz="1200" dirty="0"/>
              <a:t>2 </a:t>
            </a:r>
            <a:r>
              <a:rPr lang="en-US" sz="1200" dirty="0" smtClean="0"/>
              <a:t>748</a:t>
            </a:r>
            <a:endParaRPr lang="ka-GE" sz="1200" dirty="0"/>
          </a:p>
          <a:p>
            <a:pPr>
              <a:lnSpc>
                <a:spcPct val="150000"/>
              </a:lnSpc>
              <a:spcAft>
                <a:spcPts val="800"/>
              </a:spcAft>
            </a:pPr>
            <a:r>
              <a:rPr lang="ka-GE" sz="1200" dirty="0"/>
              <a:t>საქართველოს ტერიტორიული მთლიანობისთვის ბრძოლების მონაწილე ვეტერანი (1992-93წწ) – </a:t>
            </a:r>
            <a:r>
              <a:rPr lang="en-US" sz="1200" dirty="0" smtClean="0"/>
              <a:t>31 </a:t>
            </a:r>
            <a:r>
              <a:rPr lang="en-US" sz="1200" dirty="0" smtClean="0"/>
              <a:t>100</a:t>
            </a:r>
            <a:endParaRPr lang="ka-GE" sz="1200" dirty="0"/>
          </a:p>
          <a:p>
            <a:pPr>
              <a:lnSpc>
                <a:spcPct val="150000"/>
              </a:lnSpc>
              <a:spcAft>
                <a:spcPts val="800"/>
              </a:spcAft>
            </a:pPr>
            <a:r>
              <a:rPr lang="ka-GE" sz="1200" dirty="0">
                <a:ea typeface="Calibri" panose="020F0502020204030204" pitchFamily="34" charset="0"/>
                <a:cs typeface="Times New Roman" panose="02020603050405020304" pitchFamily="18" charset="0"/>
              </a:rPr>
              <a:t>საქართველოს ტერიტორიული მთლიანობისთვის ბრძოლების მონაწილე ვეტერანი (2008 წ) – </a:t>
            </a:r>
            <a:r>
              <a:rPr lang="en-US" sz="1200" dirty="0" smtClean="0"/>
              <a:t>19 </a:t>
            </a:r>
            <a:r>
              <a:rPr lang="en-US" sz="1200" dirty="0" smtClean="0"/>
              <a:t>656</a:t>
            </a:r>
            <a:endParaRPr lang="ka-GE" sz="1200" dirty="0"/>
          </a:p>
          <a:p>
            <a:pPr marL="285750" indent="-285750">
              <a:lnSpc>
                <a:spcPct val="150000"/>
              </a:lnSpc>
              <a:spcAft>
                <a:spcPts val="800"/>
              </a:spcAft>
            </a:pPr>
            <a:r>
              <a:rPr lang="ka-GE" sz="1200" dirty="0">
                <a:ea typeface="Calibri" panose="020F0502020204030204" pitchFamily="34" charset="0"/>
                <a:cs typeface="Times New Roman" panose="02020603050405020304" pitchFamily="18" charset="0"/>
              </a:rPr>
              <a:t>თავდაცვის ძალების ვეტერანი - </a:t>
            </a:r>
            <a:r>
              <a:rPr lang="en-US" sz="1200" dirty="0">
                <a:cs typeface="Times New Roman" panose="02020603050405020304" pitchFamily="18" charset="0"/>
              </a:rPr>
              <a:t>1 029</a:t>
            </a:r>
            <a:endParaRPr lang="en-US" sz="1200" dirty="0">
              <a:cs typeface="Times New Roman" panose="02020603050405020304" pitchFamily="18" charset="0"/>
            </a:endParaRPr>
          </a:p>
          <a:p>
            <a:pPr marL="285750" indent="-285750">
              <a:lnSpc>
                <a:spcPct val="150000"/>
              </a:lnSpc>
              <a:spcAft>
                <a:spcPts val="800"/>
              </a:spcAft>
            </a:pPr>
            <a:r>
              <a:rPr lang="ka-GE" sz="1200" dirty="0">
                <a:cs typeface="Times New Roman" panose="02020603050405020304" pitchFamily="18" charset="0"/>
              </a:rPr>
              <a:t>მარჩენალდაკარგული - </a:t>
            </a:r>
            <a:r>
              <a:rPr lang="en-US" sz="1200" dirty="0" smtClean="0">
                <a:cs typeface="Times New Roman" panose="02020603050405020304" pitchFamily="18" charset="0"/>
              </a:rPr>
              <a:t>7 984</a:t>
            </a:r>
            <a:endParaRPr lang="en-US" sz="1200" dirty="0"/>
          </a:p>
        </p:txBody>
      </p:sp>
      <p:sp>
        <p:nvSpPr>
          <p:cNvPr id="7" name="Номер слайда 6"/>
          <p:cNvSpPr>
            <a:spLocks noGrp="1"/>
          </p:cNvSpPr>
          <p:nvPr>
            <p:ph type="sldNum" sz="quarter" idx="12"/>
          </p:nvPr>
        </p:nvSpPr>
        <p:spPr>
          <a:xfrm>
            <a:off x="8077200" y="6528816"/>
            <a:ext cx="1066800" cy="329184"/>
          </a:xfrm>
        </p:spPr>
        <p:txBody>
          <a:bodyPr/>
          <a:lstStyle/>
          <a:p>
            <a:pPr algn="r"/>
            <a:r>
              <a:rPr lang="ka-GE" sz="1200" b="0" dirty="0" smtClean="0">
                <a:solidFill>
                  <a:schemeClr val="tx1"/>
                </a:solidFill>
              </a:rPr>
              <a:t>6</a:t>
            </a:r>
            <a:endParaRPr lang="en-US" sz="1200" b="0" dirty="0">
              <a:solidFill>
                <a:schemeClr val="tx1"/>
              </a:solidFill>
            </a:endParaRPr>
          </a:p>
        </p:txBody>
      </p:sp>
    </p:spTree>
    <p:extLst>
      <p:ext uri="{BB962C8B-B14F-4D97-AF65-F5344CB8AC3E}">
        <p14:creationId xmlns:p14="http://schemas.microsoft.com/office/powerpoint/2010/main" val="16724392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4258935270"/>
              </p:ext>
            </p:extLst>
          </p:nvPr>
        </p:nvGraphicFramePr>
        <p:xfrm>
          <a:off x="0" y="355599"/>
          <a:ext cx="9144000" cy="6590141"/>
        </p:xfrm>
        <a:graphic>
          <a:graphicData uri="http://schemas.openxmlformats.org/drawingml/2006/table">
            <a:tbl>
              <a:tblPr>
                <a:tableStyleId>{5C22544A-7EE6-4342-B048-85BDC9FD1C3A}</a:tableStyleId>
              </a:tblPr>
              <a:tblGrid>
                <a:gridCol w="1176033">
                  <a:extLst>
                    <a:ext uri="{9D8B030D-6E8A-4147-A177-3AD203B41FA5}">
                      <a16:colId xmlns="" xmlns:a16="http://schemas.microsoft.com/office/drawing/2014/main" val="20000"/>
                    </a:ext>
                  </a:extLst>
                </a:gridCol>
                <a:gridCol w="5896997">
                  <a:extLst>
                    <a:ext uri="{9D8B030D-6E8A-4147-A177-3AD203B41FA5}">
                      <a16:colId xmlns="" xmlns:a16="http://schemas.microsoft.com/office/drawing/2014/main" val="20001"/>
                    </a:ext>
                  </a:extLst>
                </a:gridCol>
                <a:gridCol w="1391285">
                  <a:extLst>
                    <a:ext uri="{9D8B030D-6E8A-4147-A177-3AD203B41FA5}">
                      <a16:colId xmlns="" xmlns:a16="http://schemas.microsoft.com/office/drawing/2014/main" val="20002"/>
                    </a:ext>
                  </a:extLst>
                </a:gridCol>
                <a:gridCol w="679685">
                  <a:extLst>
                    <a:ext uri="{9D8B030D-6E8A-4147-A177-3AD203B41FA5}">
                      <a16:colId xmlns="" xmlns:a16="http://schemas.microsoft.com/office/drawing/2014/main" val="20003"/>
                    </a:ext>
                  </a:extLst>
                </a:gridCol>
              </a:tblGrid>
              <a:tr h="224330">
                <a:tc>
                  <a:txBody>
                    <a:bodyPr/>
                    <a:lstStyle/>
                    <a:p>
                      <a:pPr algn="ctr" fontAlgn="ctr"/>
                      <a:r>
                        <a:rPr lang="ka-GE" sz="1100" b="1" i="0" u="none" strike="noStrike" dirty="0">
                          <a:solidFill>
                            <a:srgbClr val="000000"/>
                          </a:solidFill>
                          <a:effectLst/>
                          <a:latin typeface="+mn-lt"/>
                        </a:rPr>
                        <a:t>კოდი</a:t>
                      </a:r>
                    </a:p>
                  </a:txBody>
                  <a:tcPr marL="9525" marR="9525" marT="9525" marB="0" anchor="ctr"/>
                </a:tc>
                <a:tc>
                  <a:txBody>
                    <a:bodyPr/>
                    <a:lstStyle/>
                    <a:p>
                      <a:pPr algn="ctr" fontAlgn="ctr"/>
                      <a:r>
                        <a:rPr lang="ka-GE" sz="1100" b="1" i="0" u="none" strike="noStrike">
                          <a:solidFill>
                            <a:srgbClr val="000000"/>
                          </a:solidFill>
                          <a:effectLst/>
                          <a:latin typeface="+mn-lt"/>
                        </a:rPr>
                        <a:t>კატეგორია</a:t>
                      </a:r>
                    </a:p>
                  </a:txBody>
                  <a:tcPr marL="9525" marR="9525" marT="9525" marB="0" anchor="ctr"/>
                </a:tc>
                <a:tc>
                  <a:txBody>
                    <a:bodyPr/>
                    <a:lstStyle/>
                    <a:p>
                      <a:pPr algn="l" fontAlgn="ctr"/>
                      <a:r>
                        <a:rPr lang="ka-GE" sz="1100" b="1" i="0" u="none" strike="noStrike">
                          <a:solidFill>
                            <a:srgbClr val="000000"/>
                          </a:solidFill>
                          <a:effectLst/>
                          <a:latin typeface="+mn-lt"/>
                        </a:rPr>
                        <a:t>რაოდენობა</a:t>
                      </a:r>
                    </a:p>
                  </a:txBody>
                  <a:tcPr marL="9525" marR="9525" marT="9525" marB="0" anchor="ctr"/>
                </a:tc>
                <a:tc>
                  <a:txBody>
                    <a:bodyPr/>
                    <a:lstStyle/>
                    <a:p>
                      <a:pPr algn="l" fontAlgn="ctr"/>
                      <a:r>
                        <a:rPr lang="ka-GE" sz="1100" b="1" i="0" u="none" strike="noStrike">
                          <a:solidFill>
                            <a:srgbClr val="000000"/>
                          </a:solidFill>
                          <a:effectLst/>
                          <a:latin typeface="+mn-lt"/>
                        </a:rPr>
                        <a:t>სულ</a:t>
                      </a:r>
                    </a:p>
                  </a:txBody>
                  <a:tcPr marL="9525" marR="9525" marT="9525" marB="0" anchor="ctr"/>
                </a:tc>
                <a:extLst>
                  <a:ext uri="{0D108BD9-81ED-4DB2-BD59-A6C34878D82A}">
                    <a16:rowId xmlns="" xmlns:a16="http://schemas.microsoft.com/office/drawing/2014/main" val="10000"/>
                  </a:ext>
                </a:extLst>
              </a:tr>
              <a:tr h="224330">
                <a:tc gridSpan="3">
                  <a:txBody>
                    <a:bodyPr/>
                    <a:lstStyle/>
                    <a:p>
                      <a:pPr algn="ctr" fontAlgn="ctr"/>
                      <a:r>
                        <a:rPr lang="ka-GE" sz="1100" b="1" i="0" u="none" strike="noStrike" dirty="0">
                          <a:solidFill>
                            <a:srgbClr val="000000"/>
                          </a:solidFill>
                          <a:effectLst/>
                          <a:latin typeface="+mn-lt"/>
                        </a:rPr>
                        <a:t>მეორე მსოფლიო ომის მონაწილეები</a:t>
                      </a:r>
                    </a:p>
                  </a:txBody>
                  <a:tcPr marL="9525" marR="9525" marT="9525" marB="0" anchor="ctr"/>
                </a:tc>
                <a:tc hMerge="1">
                  <a:txBody>
                    <a:bodyPr/>
                    <a:lstStyle/>
                    <a:p>
                      <a:endParaRPr lang="en-US"/>
                    </a:p>
                  </a:txBody>
                  <a:tcPr/>
                </a:tc>
                <a:tc hMerge="1">
                  <a:txBody>
                    <a:bodyPr/>
                    <a:lstStyle/>
                    <a:p>
                      <a:endParaRPr lang="en-US"/>
                    </a:p>
                  </a:txBody>
                  <a:tcPr/>
                </a:tc>
                <a:tc rowSpan="5">
                  <a:txBody>
                    <a:bodyPr/>
                    <a:lstStyle/>
                    <a:p>
                      <a:pPr algn="ctr" fontAlgn="ctr"/>
                      <a:r>
                        <a:rPr lang="en-US" sz="1100" b="1" i="0" u="none" strike="noStrike" dirty="0">
                          <a:solidFill>
                            <a:srgbClr val="000000"/>
                          </a:solidFill>
                          <a:effectLst/>
                          <a:latin typeface="Sylfaen" panose="010A0502050306030303" pitchFamily="18" charset="0"/>
                        </a:rPr>
                        <a:t>279</a:t>
                      </a:r>
                    </a:p>
                  </a:txBody>
                  <a:tcPr marL="9525" marR="9525" marT="9525" marB="0" anchor="ctr"/>
                </a:tc>
              </a:tr>
              <a:tr h="224330">
                <a:tc>
                  <a:txBody>
                    <a:bodyPr/>
                    <a:lstStyle/>
                    <a:p>
                      <a:pPr algn="ctr" fontAlgn="b"/>
                      <a:r>
                        <a:rPr lang="en-US" sz="1100" b="0" i="0" u="none" strike="noStrike">
                          <a:solidFill>
                            <a:srgbClr val="000000"/>
                          </a:solidFill>
                          <a:effectLst/>
                          <a:latin typeface="+mn-lt"/>
                        </a:rPr>
                        <a:t>100</a:t>
                      </a:r>
                    </a:p>
                  </a:txBody>
                  <a:tcPr marL="9525" marR="9525" marT="9525" marB="0" anchor="b"/>
                </a:tc>
                <a:tc>
                  <a:txBody>
                    <a:bodyPr/>
                    <a:lstStyle/>
                    <a:p>
                      <a:pPr algn="l" fontAlgn="b"/>
                      <a:r>
                        <a:rPr lang="ka-GE" sz="1100" b="0" i="0" u="none" strike="noStrike" dirty="0">
                          <a:solidFill>
                            <a:srgbClr val="000000"/>
                          </a:solidFill>
                          <a:effectLst/>
                          <a:latin typeface="+mn-lt"/>
                        </a:rPr>
                        <a:t> ომის მონაწილე</a:t>
                      </a:r>
                    </a:p>
                  </a:txBody>
                  <a:tcPr marL="9525" marR="9525" marT="9525" marB="0" anchor="b"/>
                </a:tc>
                <a:tc>
                  <a:txBody>
                    <a:bodyPr/>
                    <a:lstStyle/>
                    <a:p>
                      <a:pPr algn="ctr" fontAlgn="b"/>
                      <a:r>
                        <a:rPr lang="en-US" sz="1100" b="0" i="0" u="none" strike="noStrike">
                          <a:solidFill>
                            <a:srgbClr val="000000"/>
                          </a:solidFill>
                          <a:effectLst/>
                          <a:latin typeface="+mn-lt"/>
                        </a:rPr>
                        <a:t>190</a:t>
                      </a:r>
                    </a:p>
                  </a:txBody>
                  <a:tcPr marL="9525" marR="9525" marT="9525" marB="0" anchor="b"/>
                </a:tc>
                <a:tc vMerge="1">
                  <a:txBody>
                    <a:bodyPr/>
                    <a:lstStyle/>
                    <a:p>
                      <a:endParaRPr lang="en-US"/>
                    </a:p>
                  </a:txBody>
                  <a:tcPr/>
                </a:tc>
              </a:tr>
              <a:tr h="416482">
                <a:tc>
                  <a:txBody>
                    <a:bodyPr/>
                    <a:lstStyle/>
                    <a:p>
                      <a:pPr algn="ctr" fontAlgn="b"/>
                      <a:r>
                        <a:rPr lang="en-US" sz="1100" b="0" i="0" u="none" strike="noStrike">
                          <a:solidFill>
                            <a:srgbClr val="000000"/>
                          </a:solidFill>
                          <a:effectLst/>
                          <a:latin typeface="+mn-lt"/>
                        </a:rPr>
                        <a:t>111</a:t>
                      </a:r>
                    </a:p>
                  </a:txBody>
                  <a:tcPr marL="9525" marR="9525" marT="9525" marB="0" anchor="b"/>
                </a:tc>
                <a:tc>
                  <a:txBody>
                    <a:bodyPr/>
                    <a:lstStyle/>
                    <a:p>
                      <a:pPr algn="l" fontAlgn="ctr"/>
                      <a:r>
                        <a:rPr lang="ka-GE" sz="1100" b="0" i="0" u="none" strike="noStrike" dirty="0">
                          <a:solidFill>
                            <a:srgbClr val="000000"/>
                          </a:solidFill>
                          <a:effectLst/>
                          <a:latin typeface="+mn-lt"/>
                        </a:rPr>
                        <a:t> მკვეთრად შეზღუდული  შესაძლებლობის მქონე პირი</a:t>
                      </a:r>
                    </a:p>
                  </a:txBody>
                  <a:tcPr marL="9525" marR="9525" marT="9525" marB="0" anchor="ctr"/>
                </a:tc>
                <a:tc>
                  <a:txBody>
                    <a:bodyPr/>
                    <a:lstStyle/>
                    <a:p>
                      <a:pPr algn="ctr" fontAlgn="b"/>
                      <a:r>
                        <a:rPr lang="en-US" sz="1100" b="0" i="0" u="none" strike="noStrike">
                          <a:solidFill>
                            <a:srgbClr val="000000"/>
                          </a:solidFill>
                          <a:effectLst/>
                          <a:latin typeface="+mn-lt"/>
                        </a:rPr>
                        <a:t>4</a:t>
                      </a:r>
                    </a:p>
                  </a:txBody>
                  <a:tcPr marL="9525" marR="9525" marT="9525" marB="0" anchor="b"/>
                </a:tc>
                <a:tc vMerge="1">
                  <a:txBody>
                    <a:bodyPr/>
                    <a:lstStyle/>
                    <a:p>
                      <a:endParaRPr lang="en-US"/>
                    </a:p>
                  </a:txBody>
                  <a:tcPr/>
                </a:tc>
                <a:extLst>
                  <a:ext uri="{0D108BD9-81ED-4DB2-BD59-A6C34878D82A}">
                    <a16:rowId xmlns="" xmlns:a16="http://schemas.microsoft.com/office/drawing/2014/main" val="10001"/>
                  </a:ext>
                </a:extLst>
              </a:tr>
              <a:tr h="161586">
                <a:tc>
                  <a:txBody>
                    <a:bodyPr/>
                    <a:lstStyle/>
                    <a:p>
                      <a:pPr algn="ctr" fontAlgn="b"/>
                      <a:r>
                        <a:rPr lang="en-US" sz="1100" b="0" i="0" u="none" strike="noStrike">
                          <a:solidFill>
                            <a:srgbClr val="000000"/>
                          </a:solidFill>
                          <a:effectLst/>
                          <a:latin typeface="+mn-lt"/>
                        </a:rPr>
                        <a:t>112</a:t>
                      </a:r>
                    </a:p>
                  </a:txBody>
                  <a:tcPr marL="9525" marR="9525" marT="9525" marB="0" anchor="b"/>
                </a:tc>
                <a:tc>
                  <a:txBody>
                    <a:bodyPr/>
                    <a:lstStyle/>
                    <a:p>
                      <a:pPr algn="l" fontAlgn="ctr"/>
                      <a:r>
                        <a:rPr lang="ka-GE" sz="1100" b="0" i="0" u="none" strike="noStrike" dirty="0">
                          <a:solidFill>
                            <a:srgbClr val="000000"/>
                          </a:solidFill>
                          <a:effectLst/>
                          <a:latin typeface="+mn-lt"/>
                        </a:rPr>
                        <a:t>მნიშვნელოვნად შეზღუდული შესაძლებლობის მქონე პირი</a:t>
                      </a:r>
                    </a:p>
                  </a:txBody>
                  <a:tcPr marL="9525" marR="9525" marT="9525" marB="0" anchor="ctr"/>
                </a:tc>
                <a:tc>
                  <a:txBody>
                    <a:bodyPr/>
                    <a:lstStyle/>
                    <a:p>
                      <a:pPr algn="ctr" fontAlgn="b"/>
                      <a:r>
                        <a:rPr lang="en-US" sz="1100" b="0" i="0" u="none" strike="noStrike">
                          <a:solidFill>
                            <a:srgbClr val="000000"/>
                          </a:solidFill>
                          <a:effectLst/>
                          <a:latin typeface="+mn-lt"/>
                        </a:rPr>
                        <a:t>56</a:t>
                      </a:r>
                    </a:p>
                  </a:txBody>
                  <a:tcPr marL="9525" marR="9525" marT="9525" marB="0" anchor="b"/>
                </a:tc>
                <a:tc vMerge="1">
                  <a:txBody>
                    <a:bodyPr/>
                    <a:lstStyle/>
                    <a:p>
                      <a:endParaRPr lang="en-US"/>
                    </a:p>
                  </a:txBody>
                  <a:tcPr/>
                </a:tc>
              </a:tr>
              <a:tr h="327996">
                <a:tc>
                  <a:txBody>
                    <a:bodyPr/>
                    <a:lstStyle/>
                    <a:p>
                      <a:pPr algn="ctr" fontAlgn="b"/>
                      <a:r>
                        <a:rPr lang="en-US" sz="1100" b="0" i="0" u="none" strike="noStrike">
                          <a:solidFill>
                            <a:srgbClr val="000000"/>
                          </a:solidFill>
                          <a:effectLst/>
                          <a:latin typeface="+mn-lt"/>
                        </a:rPr>
                        <a:t>113</a:t>
                      </a:r>
                    </a:p>
                  </a:txBody>
                  <a:tcPr marL="9525" marR="9525" marT="9525" marB="0" anchor="b"/>
                </a:tc>
                <a:tc>
                  <a:txBody>
                    <a:bodyPr/>
                    <a:lstStyle/>
                    <a:p>
                      <a:pPr algn="l" fontAlgn="ctr"/>
                      <a:r>
                        <a:rPr lang="ka-GE" sz="1100" b="0" i="0" u="none" strike="noStrike" dirty="0">
                          <a:solidFill>
                            <a:srgbClr val="000000"/>
                          </a:solidFill>
                          <a:effectLst/>
                          <a:latin typeface="+mn-lt"/>
                        </a:rPr>
                        <a:t>ზომიერად შეზღუდული შესაძლებლობის მქონე პირი</a:t>
                      </a:r>
                    </a:p>
                  </a:txBody>
                  <a:tcPr marL="9525" marR="9525" marT="9525" marB="0" anchor="ctr"/>
                </a:tc>
                <a:tc>
                  <a:txBody>
                    <a:bodyPr/>
                    <a:lstStyle/>
                    <a:p>
                      <a:pPr algn="ctr" fontAlgn="b"/>
                      <a:r>
                        <a:rPr lang="en-US" sz="1100" b="0" i="0" u="none" strike="noStrike">
                          <a:solidFill>
                            <a:srgbClr val="000000"/>
                          </a:solidFill>
                          <a:effectLst/>
                          <a:latin typeface="+mn-lt"/>
                        </a:rPr>
                        <a:t>29</a:t>
                      </a:r>
                    </a:p>
                  </a:txBody>
                  <a:tcPr marL="9525" marR="9525" marT="9525" marB="0" anchor="b"/>
                </a:tc>
                <a:tc vMerge="1">
                  <a:txBody>
                    <a:bodyPr/>
                    <a:lstStyle/>
                    <a:p>
                      <a:endParaRPr lang="en-US"/>
                    </a:p>
                  </a:txBody>
                  <a:tcPr/>
                </a:tc>
                <a:extLst>
                  <a:ext uri="{0D108BD9-81ED-4DB2-BD59-A6C34878D82A}">
                    <a16:rowId xmlns="" xmlns:a16="http://schemas.microsoft.com/office/drawing/2014/main" val="10003"/>
                  </a:ext>
                </a:extLst>
              </a:tr>
              <a:tr h="167398">
                <a:tc gridSpan="3">
                  <a:txBody>
                    <a:bodyPr/>
                    <a:lstStyle/>
                    <a:p>
                      <a:pPr algn="ctr" fontAlgn="ctr"/>
                      <a:r>
                        <a:rPr lang="ka-GE" sz="1100" b="1" i="0" u="none" strike="noStrike" dirty="0">
                          <a:solidFill>
                            <a:srgbClr val="000000"/>
                          </a:solidFill>
                          <a:effectLst/>
                          <a:latin typeface="+mn-lt"/>
                        </a:rPr>
                        <a:t>სხვა ტერიტ.ბრძ. მონაწილე (ავღანეთი,უნგრეთი)</a:t>
                      </a:r>
                    </a:p>
                  </a:txBody>
                  <a:tcPr marL="9525" marR="9525" marT="9525" marB="0" anchor="ctr"/>
                </a:tc>
                <a:tc hMerge="1">
                  <a:txBody>
                    <a:bodyPr/>
                    <a:lstStyle/>
                    <a:p>
                      <a:endParaRPr lang="en-US"/>
                    </a:p>
                  </a:txBody>
                  <a:tcPr/>
                </a:tc>
                <a:tc hMerge="1">
                  <a:txBody>
                    <a:bodyPr/>
                    <a:lstStyle/>
                    <a:p>
                      <a:endParaRPr lang="en-US"/>
                    </a:p>
                  </a:txBody>
                  <a:tcPr/>
                </a:tc>
                <a:tc rowSpan="5">
                  <a:txBody>
                    <a:bodyPr/>
                    <a:lstStyle/>
                    <a:p>
                      <a:pPr algn="ctr" fontAlgn="ctr"/>
                      <a:r>
                        <a:rPr lang="en-US" sz="1100" b="1" i="0" u="none" strike="noStrike" dirty="0">
                          <a:solidFill>
                            <a:srgbClr val="000000"/>
                          </a:solidFill>
                          <a:effectLst/>
                          <a:latin typeface="Sylfaen" panose="010A0502050306030303" pitchFamily="18" charset="0"/>
                        </a:rPr>
                        <a:t>2748</a:t>
                      </a:r>
                    </a:p>
                  </a:txBody>
                  <a:tcPr marL="9525" marR="9525" marT="9525" marB="0" anchor="ctr"/>
                </a:tc>
                <a:extLst>
                  <a:ext uri="{0D108BD9-81ED-4DB2-BD59-A6C34878D82A}">
                    <a16:rowId xmlns="" xmlns:a16="http://schemas.microsoft.com/office/drawing/2014/main" val="10004"/>
                  </a:ext>
                </a:extLst>
              </a:tr>
              <a:tr h="167398">
                <a:tc>
                  <a:txBody>
                    <a:bodyPr/>
                    <a:lstStyle/>
                    <a:p>
                      <a:pPr algn="ctr" fontAlgn="b"/>
                      <a:r>
                        <a:rPr lang="en-US" sz="1100" b="0" i="0" u="none" strike="noStrike">
                          <a:solidFill>
                            <a:srgbClr val="000000"/>
                          </a:solidFill>
                          <a:effectLst/>
                          <a:latin typeface="+mn-lt"/>
                        </a:rPr>
                        <a:t>200</a:t>
                      </a:r>
                    </a:p>
                  </a:txBody>
                  <a:tcPr marL="9525" marR="9525" marT="9525" marB="0" anchor="b"/>
                </a:tc>
                <a:tc>
                  <a:txBody>
                    <a:bodyPr/>
                    <a:lstStyle/>
                    <a:p>
                      <a:pPr algn="l" fontAlgn="b"/>
                      <a:r>
                        <a:rPr lang="ka-GE" sz="1100" b="0" i="0" u="none" strike="noStrike" dirty="0">
                          <a:solidFill>
                            <a:srgbClr val="000000"/>
                          </a:solidFill>
                          <a:effectLst/>
                          <a:latin typeface="+mn-lt"/>
                        </a:rPr>
                        <a:t>ომის მონაწილე</a:t>
                      </a:r>
                    </a:p>
                  </a:txBody>
                  <a:tcPr marL="9525" marR="9525" marT="9525" marB="0" anchor="b"/>
                </a:tc>
                <a:tc>
                  <a:txBody>
                    <a:bodyPr/>
                    <a:lstStyle/>
                    <a:p>
                      <a:pPr algn="ctr" fontAlgn="b"/>
                      <a:r>
                        <a:rPr lang="en-US" sz="1100" b="0" i="0" u="none" strike="noStrike">
                          <a:solidFill>
                            <a:srgbClr val="000000"/>
                          </a:solidFill>
                          <a:effectLst/>
                          <a:latin typeface="+mn-lt"/>
                        </a:rPr>
                        <a:t>2652</a:t>
                      </a:r>
                    </a:p>
                  </a:txBody>
                  <a:tcPr marL="9525" marR="9525" marT="9525" marB="0" anchor="b"/>
                </a:tc>
                <a:tc vMerge="1">
                  <a:txBody>
                    <a:bodyPr/>
                    <a:lstStyle/>
                    <a:p>
                      <a:endParaRPr lang="en-US"/>
                    </a:p>
                  </a:txBody>
                  <a:tcPr/>
                </a:tc>
                <a:extLst>
                  <a:ext uri="{0D108BD9-81ED-4DB2-BD59-A6C34878D82A}">
                    <a16:rowId xmlns="" xmlns:a16="http://schemas.microsoft.com/office/drawing/2014/main" val="10005"/>
                  </a:ext>
                </a:extLst>
              </a:tr>
              <a:tr h="237925">
                <a:tc>
                  <a:txBody>
                    <a:bodyPr/>
                    <a:lstStyle/>
                    <a:p>
                      <a:pPr algn="ctr" fontAlgn="b"/>
                      <a:r>
                        <a:rPr lang="en-US" sz="1100" b="0" i="0" u="none" strike="noStrike">
                          <a:solidFill>
                            <a:srgbClr val="000000"/>
                          </a:solidFill>
                          <a:effectLst/>
                          <a:latin typeface="+mn-lt"/>
                        </a:rPr>
                        <a:t>211</a:t>
                      </a:r>
                    </a:p>
                  </a:txBody>
                  <a:tcPr marL="9525" marR="9525" marT="9525" marB="0" anchor="b"/>
                </a:tc>
                <a:tc>
                  <a:txBody>
                    <a:bodyPr/>
                    <a:lstStyle/>
                    <a:p>
                      <a:pPr algn="l" fontAlgn="b"/>
                      <a:r>
                        <a:rPr lang="ka-GE" sz="1100" b="0" i="0" u="none" strike="noStrike" dirty="0">
                          <a:solidFill>
                            <a:srgbClr val="000000"/>
                          </a:solidFill>
                          <a:effectLst/>
                          <a:latin typeface="+mn-lt"/>
                        </a:rPr>
                        <a:t>მკვეთრად შეზღუდული შესაძლებლობის მქონე პირი</a:t>
                      </a:r>
                    </a:p>
                  </a:txBody>
                  <a:tcPr marL="9525" marR="9525" marT="9525" marB="0" anchor="b"/>
                </a:tc>
                <a:tc>
                  <a:txBody>
                    <a:bodyPr/>
                    <a:lstStyle/>
                    <a:p>
                      <a:pPr algn="ctr" fontAlgn="b"/>
                      <a:r>
                        <a:rPr lang="en-US" sz="1100" b="0" i="0" u="none" strike="noStrike">
                          <a:solidFill>
                            <a:srgbClr val="000000"/>
                          </a:solidFill>
                          <a:effectLst/>
                          <a:latin typeface="+mn-lt"/>
                        </a:rPr>
                        <a:t>4</a:t>
                      </a:r>
                    </a:p>
                  </a:txBody>
                  <a:tcPr marL="9525" marR="9525" marT="9525" marB="0" anchor="b"/>
                </a:tc>
                <a:tc vMerge="1">
                  <a:txBody>
                    <a:bodyPr/>
                    <a:lstStyle/>
                    <a:p>
                      <a:endParaRPr lang="en-US"/>
                    </a:p>
                  </a:txBody>
                  <a:tcPr/>
                </a:tc>
                <a:extLst>
                  <a:ext uri="{0D108BD9-81ED-4DB2-BD59-A6C34878D82A}">
                    <a16:rowId xmlns="" xmlns:a16="http://schemas.microsoft.com/office/drawing/2014/main" val="10006"/>
                  </a:ext>
                </a:extLst>
              </a:tr>
              <a:tr h="169947">
                <a:tc>
                  <a:txBody>
                    <a:bodyPr/>
                    <a:lstStyle/>
                    <a:p>
                      <a:pPr algn="ctr" fontAlgn="b"/>
                      <a:r>
                        <a:rPr lang="en-US" sz="1100" b="0" i="0" u="none" strike="noStrike">
                          <a:solidFill>
                            <a:srgbClr val="000000"/>
                          </a:solidFill>
                          <a:effectLst/>
                          <a:latin typeface="+mn-lt"/>
                        </a:rPr>
                        <a:t>212</a:t>
                      </a:r>
                    </a:p>
                  </a:txBody>
                  <a:tcPr marL="9525" marR="9525" marT="9525" marB="0" anchor="b"/>
                </a:tc>
                <a:tc>
                  <a:txBody>
                    <a:bodyPr/>
                    <a:lstStyle/>
                    <a:p>
                      <a:pPr algn="l" fontAlgn="b"/>
                      <a:r>
                        <a:rPr lang="ka-GE" sz="1100" b="0" i="0" u="none" strike="noStrike" dirty="0">
                          <a:solidFill>
                            <a:srgbClr val="000000"/>
                          </a:solidFill>
                          <a:effectLst/>
                          <a:latin typeface="+mn-lt"/>
                        </a:rPr>
                        <a:t>მნიშვნელოვნად შეზღუდული შესაძლებლობის მქონე პირი</a:t>
                      </a:r>
                    </a:p>
                  </a:txBody>
                  <a:tcPr marL="9525" marR="9525" marT="9525" marB="0" anchor="b"/>
                </a:tc>
                <a:tc>
                  <a:txBody>
                    <a:bodyPr/>
                    <a:lstStyle/>
                    <a:p>
                      <a:pPr algn="ctr" fontAlgn="b"/>
                      <a:r>
                        <a:rPr lang="en-US" sz="1100" b="0" i="0" u="none" strike="noStrike">
                          <a:solidFill>
                            <a:srgbClr val="000000"/>
                          </a:solidFill>
                          <a:effectLst/>
                          <a:latin typeface="+mn-lt"/>
                        </a:rPr>
                        <a:t>55</a:t>
                      </a:r>
                    </a:p>
                  </a:txBody>
                  <a:tcPr marL="9525" marR="9525" marT="9525" marB="0" anchor="b"/>
                </a:tc>
                <a:tc vMerge="1">
                  <a:txBody>
                    <a:bodyPr/>
                    <a:lstStyle/>
                    <a:p>
                      <a:endParaRPr lang="en-US"/>
                    </a:p>
                  </a:txBody>
                  <a:tcPr/>
                </a:tc>
                <a:extLst>
                  <a:ext uri="{0D108BD9-81ED-4DB2-BD59-A6C34878D82A}">
                    <a16:rowId xmlns="" xmlns:a16="http://schemas.microsoft.com/office/drawing/2014/main" val="10007"/>
                  </a:ext>
                </a:extLst>
              </a:tr>
              <a:tr h="169947">
                <a:tc>
                  <a:txBody>
                    <a:bodyPr/>
                    <a:lstStyle/>
                    <a:p>
                      <a:pPr algn="ctr" fontAlgn="b"/>
                      <a:r>
                        <a:rPr lang="en-US" sz="1100" b="0" i="0" u="none" strike="noStrike">
                          <a:solidFill>
                            <a:srgbClr val="000000"/>
                          </a:solidFill>
                          <a:effectLst/>
                          <a:latin typeface="+mn-lt"/>
                        </a:rPr>
                        <a:t>213</a:t>
                      </a:r>
                    </a:p>
                  </a:txBody>
                  <a:tcPr marL="9525" marR="9525" marT="9525" marB="0" anchor="b"/>
                </a:tc>
                <a:tc>
                  <a:txBody>
                    <a:bodyPr/>
                    <a:lstStyle/>
                    <a:p>
                      <a:pPr algn="l" fontAlgn="b"/>
                      <a:r>
                        <a:rPr lang="ka-GE" sz="1100" b="0" i="0" u="none" strike="noStrike" dirty="0">
                          <a:solidFill>
                            <a:srgbClr val="000000"/>
                          </a:solidFill>
                          <a:effectLst/>
                          <a:latin typeface="+mn-lt"/>
                        </a:rPr>
                        <a:t>ზომიერად შეზღუდული შესაძლებლობის მქონე პირი</a:t>
                      </a:r>
                    </a:p>
                  </a:txBody>
                  <a:tcPr marL="9525" marR="9525" marT="9525" marB="0" anchor="b"/>
                </a:tc>
                <a:tc>
                  <a:txBody>
                    <a:bodyPr/>
                    <a:lstStyle/>
                    <a:p>
                      <a:pPr algn="ctr" fontAlgn="b"/>
                      <a:r>
                        <a:rPr lang="en-US" sz="1100" b="0" i="0" u="none" strike="noStrike">
                          <a:solidFill>
                            <a:srgbClr val="000000"/>
                          </a:solidFill>
                          <a:effectLst/>
                          <a:latin typeface="+mn-lt"/>
                        </a:rPr>
                        <a:t>37</a:t>
                      </a:r>
                    </a:p>
                  </a:txBody>
                  <a:tcPr marL="9525" marR="9525" marT="9525" marB="0" anchor="b"/>
                </a:tc>
                <a:tc vMerge="1">
                  <a:txBody>
                    <a:bodyPr/>
                    <a:lstStyle/>
                    <a:p>
                      <a:endParaRPr lang="en-US"/>
                    </a:p>
                  </a:txBody>
                  <a:tcPr/>
                </a:tc>
                <a:extLst>
                  <a:ext uri="{0D108BD9-81ED-4DB2-BD59-A6C34878D82A}">
                    <a16:rowId xmlns="" xmlns:a16="http://schemas.microsoft.com/office/drawing/2014/main" val="10008"/>
                  </a:ext>
                </a:extLst>
              </a:tr>
              <a:tr h="169947">
                <a:tc gridSpan="3">
                  <a:txBody>
                    <a:bodyPr/>
                    <a:lstStyle/>
                    <a:p>
                      <a:pPr algn="ctr" fontAlgn="ctr"/>
                      <a:r>
                        <a:rPr lang="ka-GE" sz="1100" b="1" i="0" u="none" strike="noStrike">
                          <a:solidFill>
                            <a:srgbClr val="000000"/>
                          </a:solidFill>
                          <a:effectLst/>
                          <a:latin typeface="+mn-lt"/>
                        </a:rPr>
                        <a:t>საქართველოს ტერიტორიული მთლ.ბრძ. მონაწილე</a:t>
                      </a:r>
                    </a:p>
                  </a:txBody>
                  <a:tcPr marL="9525" marR="9525" marT="9525" marB="0" anchor="ctr"/>
                </a:tc>
                <a:tc hMerge="1">
                  <a:txBody>
                    <a:bodyPr/>
                    <a:lstStyle/>
                    <a:p>
                      <a:endParaRPr lang="en-US"/>
                    </a:p>
                  </a:txBody>
                  <a:tcPr/>
                </a:tc>
                <a:tc hMerge="1">
                  <a:txBody>
                    <a:bodyPr/>
                    <a:lstStyle/>
                    <a:p>
                      <a:endParaRPr lang="en-US"/>
                    </a:p>
                  </a:txBody>
                  <a:tcPr/>
                </a:tc>
                <a:tc rowSpan="5">
                  <a:txBody>
                    <a:bodyPr/>
                    <a:lstStyle/>
                    <a:p>
                      <a:pPr algn="ctr" fontAlgn="ctr"/>
                      <a:r>
                        <a:rPr lang="en-US" sz="1100" b="1" i="0" u="none" strike="noStrike" dirty="0">
                          <a:solidFill>
                            <a:srgbClr val="000000"/>
                          </a:solidFill>
                          <a:effectLst/>
                          <a:latin typeface="Sylfaen" panose="010A0502050306030303" pitchFamily="18" charset="0"/>
                        </a:rPr>
                        <a:t>31100</a:t>
                      </a:r>
                    </a:p>
                  </a:txBody>
                  <a:tcPr marL="9525" marR="9525" marT="9525" marB="0" anchor="ctr"/>
                </a:tc>
                <a:extLst>
                  <a:ext uri="{0D108BD9-81ED-4DB2-BD59-A6C34878D82A}">
                    <a16:rowId xmlns="" xmlns:a16="http://schemas.microsoft.com/office/drawing/2014/main" val="10009"/>
                  </a:ext>
                </a:extLst>
              </a:tr>
              <a:tr h="176745">
                <a:tc>
                  <a:txBody>
                    <a:bodyPr/>
                    <a:lstStyle/>
                    <a:p>
                      <a:pPr algn="ctr" fontAlgn="b"/>
                      <a:r>
                        <a:rPr lang="en-US" sz="1100" b="0" i="0" u="none" strike="noStrike">
                          <a:solidFill>
                            <a:srgbClr val="000000"/>
                          </a:solidFill>
                          <a:effectLst/>
                          <a:latin typeface="+mn-lt"/>
                        </a:rPr>
                        <a:t>300</a:t>
                      </a:r>
                    </a:p>
                  </a:txBody>
                  <a:tcPr marL="9525" marR="9525" marT="9525" marB="0" anchor="b"/>
                </a:tc>
                <a:tc>
                  <a:txBody>
                    <a:bodyPr/>
                    <a:lstStyle/>
                    <a:p>
                      <a:pPr algn="l" fontAlgn="b"/>
                      <a:r>
                        <a:rPr lang="ka-GE" sz="1100" b="0" i="0" u="none" strike="noStrike" dirty="0">
                          <a:solidFill>
                            <a:srgbClr val="000000"/>
                          </a:solidFill>
                          <a:effectLst/>
                          <a:latin typeface="+mn-lt"/>
                        </a:rPr>
                        <a:t>ომის მონაწილე</a:t>
                      </a:r>
                    </a:p>
                  </a:txBody>
                  <a:tcPr marL="9525" marR="9525" marT="9525" marB="0" anchor="b"/>
                </a:tc>
                <a:tc>
                  <a:txBody>
                    <a:bodyPr/>
                    <a:lstStyle/>
                    <a:p>
                      <a:pPr algn="ctr" fontAlgn="b"/>
                      <a:r>
                        <a:rPr lang="en-US" sz="1100" b="0" i="0" u="none" strike="noStrike">
                          <a:solidFill>
                            <a:srgbClr val="000000"/>
                          </a:solidFill>
                          <a:effectLst/>
                          <a:latin typeface="+mn-lt"/>
                        </a:rPr>
                        <a:t>28830</a:t>
                      </a:r>
                    </a:p>
                  </a:txBody>
                  <a:tcPr marL="9525" marR="9525" marT="9525" marB="0" anchor="b"/>
                </a:tc>
                <a:tc vMerge="1">
                  <a:txBody>
                    <a:bodyPr/>
                    <a:lstStyle/>
                    <a:p>
                      <a:endParaRPr lang="en-US"/>
                    </a:p>
                  </a:txBody>
                  <a:tcPr/>
                </a:tc>
                <a:extLst>
                  <a:ext uri="{0D108BD9-81ED-4DB2-BD59-A6C34878D82A}">
                    <a16:rowId xmlns="" xmlns:a16="http://schemas.microsoft.com/office/drawing/2014/main" val="10010"/>
                  </a:ext>
                </a:extLst>
              </a:tr>
              <a:tr h="251520">
                <a:tc>
                  <a:txBody>
                    <a:bodyPr/>
                    <a:lstStyle/>
                    <a:p>
                      <a:pPr algn="ctr" fontAlgn="b"/>
                      <a:r>
                        <a:rPr lang="en-US" sz="1100" b="0" i="0" u="none" strike="noStrike">
                          <a:solidFill>
                            <a:srgbClr val="000000"/>
                          </a:solidFill>
                          <a:effectLst/>
                          <a:latin typeface="+mn-lt"/>
                        </a:rPr>
                        <a:t>311</a:t>
                      </a:r>
                    </a:p>
                  </a:txBody>
                  <a:tcPr marL="9525" marR="9525" marT="9525" marB="0" anchor="b"/>
                </a:tc>
                <a:tc>
                  <a:txBody>
                    <a:bodyPr/>
                    <a:lstStyle/>
                    <a:p>
                      <a:pPr algn="l" fontAlgn="b"/>
                      <a:r>
                        <a:rPr lang="ka-GE" sz="1100" b="0" i="0" u="none" strike="noStrike" dirty="0">
                          <a:solidFill>
                            <a:srgbClr val="000000"/>
                          </a:solidFill>
                          <a:effectLst/>
                          <a:latin typeface="+mn-lt"/>
                        </a:rPr>
                        <a:t>მკვეთრად  შეზღუდული შესაძლებლობის მქონე პირი</a:t>
                      </a:r>
                    </a:p>
                  </a:txBody>
                  <a:tcPr marL="9525" marR="9525" marT="9525" marB="0" anchor="b"/>
                </a:tc>
                <a:tc>
                  <a:txBody>
                    <a:bodyPr/>
                    <a:lstStyle/>
                    <a:p>
                      <a:pPr algn="ctr" fontAlgn="b"/>
                      <a:r>
                        <a:rPr lang="en-US" sz="1100" b="0" i="0" u="none" strike="noStrike">
                          <a:solidFill>
                            <a:srgbClr val="000000"/>
                          </a:solidFill>
                          <a:effectLst/>
                          <a:latin typeface="+mn-lt"/>
                        </a:rPr>
                        <a:t>150</a:t>
                      </a:r>
                    </a:p>
                  </a:txBody>
                  <a:tcPr marL="9525" marR="9525" marT="9525" marB="0" anchor="b"/>
                </a:tc>
                <a:tc vMerge="1">
                  <a:txBody>
                    <a:bodyPr/>
                    <a:lstStyle/>
                    <a:p>
                      <a:endParaRPr lang="en-US"/>
                    </a:p>
                  </a:txBody>
                  <a:tcPr/>
                </a:tc>
                <a:extLst>
                  <a:ext uri="{0D108BD9-81ED-4DB2-BD59-A6C34878D82A}">
                    <a16:rowId xmlns="" xmlns:a16="http://schemas.microsoft.com/office/drawing/2014/main" val="10011"/>
                  </a:ext>
                </a:extLst>
              </a:tr>
              <a:tr h="176745">
                <a:tc>
                  <a:txBody>
                    <a:bodyPr/>
                    <a:lstStyle/>
                    <a:p>
                      <a:pPr algn="ctr" fontAlgn="b"/>
                      <a:r>
                        <a:rPr lang="en-US" sz="1100" b="0" i="0" u="none" strike="noStrike">
                          <a:solidFill>
                            <a:srgbClr val="000000"/>
                          </a:solidFill>
                          <a:effectLst/>
                          <a:latin typeface="+mn-lt"/>
                        </a:rPr>
                        <a:t>312</a:t>
                      </a:r>
                    </a:p>
                  </a:txBody>
                  <a:tcPr marL="9525" marR="9525" marT="9525" marB="0" anchor="b"/>
                </a:tc>
                <a:tc>
                  <a:txBody>
                    <a:bodyPr/>
                    <a:lstStyle/>
                    <a:p>
                      <a:pPr algn="l" fontAlgn="b"/>
                      <a:r>
                        <a:rPr lang="ka-GE" sz="1100" b="0" i="0" u="none" strike="noStrike" dirty="0">
                          <a:solidFill>
                            <a:srgbClr val="000000"/>
                          </a:solidFill>
                          <a:effectLst/>
                          <a:latin typeface="+mn-lt"/>
                        </a:rPr>
                        <a:t>მნიშვნელოვნად შეზღუდული შესაძლებლობის მქონე პირი</a:t>
                      </a:r>
                    </a:p>
                  </a:txBody>
                  <a:tcPr marL="9525" marR="9525" marT="9525" marB="0" anchor="b"/>
                </a:tc>
                <a:tc>
                  <a:txBody>
                    <a:bodyPr/>
                    <a:lstStyle/>
                    <a:p>
                      <a:pPr algn="ctr" fontAlgn="b"/>
                      <a:r>
                        <a:rPr lang="en-US" sz="1100" b="0" i="0" u="none" strike="noStrike" dirty="0">
                          <a:solidFill>
                            <a:srgbClr val="000000"/>
                          </a:solidFill>
                          <a:effectLst/>
                          <a:latin typeface="+mn-lt"/>
                        </a:rPr>
                        <a:t>1546</a:t>
                      </a:r>
                    </a:p>
                  </a:txBody>
                  <a:tcPr marL="9525" marR="9525" marT="9525" marB="0" anchor="b"/>
                </a:tc>
                <a:tc vMerge="1">
                  <a:txBody>
                    <a:bodyPr/>
                    <a:lstStyle/>
                    <a:p>
                      <a:endParaRPr lang="en-US"/>
                    </a:p>
                  </a:txBody>
                  <a:tcPr/>
                </a:tc>
                <a:extLst>
                  <a:ext uri="{0D108BD9-81ED-4DB2-BD59-A6C34878D82A}">
                    <a16:rowId xmlns="" xmlns:a16="http://schemas.microsoft.com/office/drawing/2014/main" val="10012"/>
                  </a:ext>
                </a:extLst>
              </a:tr>
              <a:tr h="169947">
                <a:tc>
                  <a:txBody>
                    <a:bodyPr/>
                    <a:lstStyle/>
                    <a:p>
                      <a:pPr algn="ctr" fontAlgn="b"/>
                      <a:r>
                        <a:rPr lang="en-US" sz="1100" b="0" i="0" u="none" strike="noStrike">
                          <a:solidFill>
                            <a:srgbClr val="000000"/>
                          </a:solidFill>
                          <a:effectLst/>
                          <a:latin typeface="+mn-lt"/>
                        </a:rPr>
                        <a:t>313</a:t>
                      </a:r>
                    </a:p>
                  </a:txBody>
                  <a:tcPr marL="9525" marR="9525" marT="9525" marB="0" anchor="b"/>
                </a:tc>
                <a:tc>
                  <a:txBody>
                    <a:bodyPr/>
                    <a:lstStyle/>
                    <a:p>
                      <a:pPr algn="l" fontAlgn="b"/>
                      <a:r>
                        <a:rPr lang="ka-GE" sz="1100" b="0" i="0" u="none" strike="noStrike" dirty="0">
                          <a:solidFill>
                            <a:srgbClr val="000000"/>
                          </a:solidFill>
                          <a:effectLst/>
                          <a:latin typeface="+mn-lt"/>
                        </a:rPr>
                        <a:t>ზომიერად შეზღუდული შესაძლებლობის მქონე პირი</a:t>
                      </a:r>
                    </a:p>
                  </a:txBody>
                  <a:tcPr marL="9525" marR="9525" marT="9525" marB="0" anchor="b"/>
                </a:tc>
                <a:tc>
                  <a:txBody>
                    <a:bodyPr/>
                    <a:lstStyle/>
                    <a:p>
                      <a:pPr algn="ctr" fontAlgn="b"/>
                      <a:r>
                        <a:rPr lang="en-US" sz="1100" b="0" i="0" u="none" strike="noStrike">
                          <a:solidFill>
                            <a:srgbClr val="000000"/>
                          </a:solidFill>
                          <a:effectLst/>
                          <a:latin typeface="+mn-lt"/>
                        </a:rPr>
                        <a:t>574</a:t>
                      </a:r>
                    </a:p>
                  </a:txBody>
                  <a:tcPr marL="9525" marR="9525" marT="9525" marB="0" anchor="b"/>
                </a:tc>
                <a:tc vMerge="1">
                  <a:txBody>
                    <a:bodyPr/>
                    <a:lstStyle/>
                    <a:p>
                      <a:endParaRPr lang="en-US"/>
                    </a:p>
                  </a:txBody>
                  <a:tcPr/>
                </a:tc>
                <a:extLst>
                  <a:ext uri="{0D108BD9-81ED-4DB2-BD59-A6C34878D82A}">
                    <a16:rowId xmlns="" xmlns:a16="http://schemas.microsoft.com/office/drawing/2014/main" val="10013"/>
                  </a:ext>
                </a:extLst>
              </a:tr>
              <a:tr h="169947">
                <a:tc gridSpan="3">
                  <a:txBody>
                    <a:bodyPr/>
                    <a:lstStyle/>
                    <a:p>
                      <a:pPr algn="ctr" fontAlgn="ctr"/>
                      <a:r>
                        <a:rPr lang="ka-GE" sz="1100" b="1" i="0" u="none" strike="noStrike" dirty="0">
                          <a:solidFill>
                            <a:srgbClr val="000000"/>
                          </a:solidFill>
                          <a:effectLst/>
                          <a:latin typeface="+mn-lt"/>
                        </a:rPr>
                        <a:t>საქართველოს ტერიტ.მთლი.ბრძოლების მონაწილე (2008 წ)</a:t>
                      </a:r>
                    </a:p>
                  </a:txBody>
                  <a:tcPr marL="9525" marR="9525" marT="9525" marB="0" anchor="ctr"/>
                </a:tc>
                <a:tc hMerge="1">
                  <a:txBody>
                    <a:bodyPr/>
                    <a:lstStyle/>
                    <a:p>
                      <a:endParaRPr lang="en-US"/>
                    </a:p>
                  </a:txBody>
                  <a:tcPr/>
                </a:tc>
                <a:tc hMerge="1">
                  <a:txBody>
                    <a:bodyPr/>
                    <a:lstStyle/>
                    <a:p>
                      <a:endParaRPr lang="en-US"/>
                    </a:p>
                  </a:txBody>
                  <a:tcPr/>
                </a:tc>
                <a:tc rowSpan="5">
                  <a:txBody>
                    <a:bodyPr/>
                    <a:lstStyle/>
                    <a:p>
                      <a:pPr algn="ctr" fontAlgn="ctr"/>
                      <a:r>
                        <a:rPr lang="en-US" sz="1100" b="1" i="0" u="none" strike="noStrike" dirty="0">
                          <a:solidFill>
                            <a:srgbClr val="000000"/>
                          </a:solidFill>
                          <a:effectLst/>
                          <a:latin typeface="Sylfaen" panose="010A0502050306030303" pitchFamily="18" charset="0"/>
                        </a:rPr>
                        <a:t>19656</a:t>
                      </a:r>
                    </a:p>
                  </a:txBody>
                  <a:tcPr marL="9525" marR="9525" marT="9525" marB="0" anchor="ctr"/>
                </a:tc>
                <a:extLst>
                  <a:ext uri="{0D108BD9-81ED-4DB2-BD59-A6C34878D82A}">
                    <a16:rowId xmlns="" xmlns:a16="http://schemas.microsoft.com/office/drawing/2014/main" val="10014"/>
                  </a:ext>
                </a:extLst>
              </a:tr>
              <a:tr h="176745">
                <a:tc>
                  <a:txBody>
                    <a:bodyPr/>
                    <a:lstStyle/>
                    <a:p>
                      <a:pPr algn="ctr" fontAlgn="b"/>
                      <a:r>
                        <a:rPr lang="en-US" sz="1100" b="0" i="0" u="none" strike="noStrike">
                          <a:solidFill>
                            <a:srgbClr val="000000"/>
                          </a:solidFill>
                          <a:effectLst/>
                          <a:latin typeface="+mn-lt"/>
                        </a:rPr>
                        <a:t>800</a:t>
                      </a:r>
                    </a:p>
                  </a:txBody>
                  <a:tcPr marL="9525" marR="9525" marT="9525" marB="0" anchor="b"/>
                </a:tc>
                <a:tc>
                  <a:txBody>
                    <a:bodyPr/>
                    <a:lstStyle/>
                    <a:p>
                      <a:pPr algn="l" fontAlgn="b"/>
                      <a:r>
                        <a:rPr lang="ka-GE" sz="1100" b="0" i="0" u="none" strike="noStrike">
                          <a:solidFill>
                            <a:srgbClr val="000000"/>
                          </a:solidFill>
                          <a:effectLst/>
                          <a:latin typeface="+mn-lt"/>
                        </a:rPr>
                        <a:t>ომის მონაწილე</a:t>
                      </a:r>
                    </a:p>
                  </a:txBody>
                  <a:tcPr marL="9525" marR="9525" marT="9525" marB="0" anchor="b"/>
                </a:tc>
                <a:tc>
                  <a:txBody>
                    <a:bodyPr/>
                    <a:lstStyle/>
                    <a:p>
                      <a:pPr algn="ctr" fontAlgn="b"/>
                      <a:r>
                        <a:rPr lang="en-US" sz="1100" b="0" i="0" u="none" strike="noStrike" dirty="0">
                          <a:solidFill>
                            <a:srgbClr val="000000"/>
                          </a:solidFill>
                          <a:effectLst/>
                          <a:latin typeface="+mn-lt"/>
                        </a:rPr>
                        <a:t>19637</a:t>
                      </a:r>
                    </a:p>
                  </a:txBody>
                  <a:tcPr marL="9525" marR="9525" marT="9525" marB="0" anchor="b"/>
                </a:tc>
                <a:tc vMerge="1">
                  <a:txBody>
                    <a:bodyPr/>
                    <a:lstStyle/>
                    <a:p>
                      <a:endParaRPr lang="en-US"/>
                    </a:p>
                  </a:txBody>
                  <a:tcPr/>
                </a:tc>
                <a:extLst>
                  <a:ext uri="{0D108BD9-81ED-4DB2-BD59-A6C34878D82A}">
                    <a16:rowId xmlns="" xmlns:a16="http://schemas.microsoft.com/office/drawing/2014/main" val="10015"/>
                  </a:ext>
                </a:extLst>
              </a:tr>
              <a:tr h="183541">
                <a:tc>
                  <a:txBody>
                    <a:bodyPr/>
                    <a:lstStyle/>
                    <a:p>
                      <a:pPr algn="ctr" fontAlgn="b"/>
                      <a:r>
                        <a:rPr lang="en-US" sz="1100" b="0" i="0" u="none" strike="noStrike">
                          <a:solidFill>
                            <a:srgbClr val="000000"/>
                          </a:solidFill>
                          <a:effectLst/>
                          <a:latin typeface="+mn-lt"/>
                        </a:rPr>
                        <a:t>811</a:t>
                      </a:r>
                    </a:p>
                  </a:txBody>
                  <a:tcPr marL="9525" marR="9525" marT="9525" marB="0" anchor="b"/>
                </a:tc>
                <a:tc>
                  <a:txBody>
                    <a:bodyPr/>
                    <a:lstStyle/>
                    <a:p>
                      <a:pPr algn="l" fontAlgn="b"/>
                      <a:r>
                        <a:rPr lang="ka-GE" sz="1100" b="0" i="0" u="none" strike="noStrike">
                          <a:solidFill>
                            <a:srgbClr val="000000"/>
                          </a:solidFill>
                          <a:effectLst/>
                          <a:latin typeface="+mn-lt"/>
                        </a:rPr>
                        <a:t>მკვეთრად  შეზღუდული შესაძლებლობის მქონე პირი</a:t>
                      </a:r>
                    </a:p>
                  </a:txBody>
                  <a:tcPr marL="9525" marR="9525" marT="9525" marB="0" anchor="b"/>
                </a:tc>
                <a:tc>
                  <a:txBody>
                    <a:bodyPr/>
                    <a:lstStyle/>
                    <a:p>
                      <a:pPr algn="ctr" fontAlgn="b"/>
                      <a:r>
                        <a:rPr lang="en-US" sz="1100" b="0" i="0" u="none" strike="noStrike" dirty="0">
                          <a:solidFill>
                            <a:srgbClr val="000000"/>
                          </a:solidFill>
                          <a:effectLst/>
                          <a:latin typeface="+mn-lt"/>
                        </a:rPr>
                        <a:t>5</a:t>
                      </a:r>
                    </a:p>
                  </a:txBody>
                  <a:tcPr marL="9525" marR="9525" marT="9525" marB="0" anchor="b"/>
                </a:tc>
                <a:tc vMerge="1">
                  <a:txBody>
                    <a:bodyPr/>
                    <a:lstStyle/>
                    <a:p>
                      <a:endParaRPr lang="en-US"/>
                    </a:p>
                  </a:txBody>
                  <a:tcPr/>
                </a:tc>
                <a:extLst>
                  <a:ext uri="{0D108BD9-81ED-4DB2-BD59-A6C34878D82A}">
                    <a16:rowId xmlns="" xmlns:a16="http://schemas.microsoft.com/office/drawing/2014/main" val="10016"/>
                  </a:ext>
                </a:extLst>
              </a:tr>
              <a:tr h="183541">
                <a:tc>
                  <a:txBody>
                    <a:bodyPr/>
                    <a:lstStyle/>
                    <a:p>
                      <a:pPr algn="ctr" fontAlgn="b"/>
                      <a:r>
                        <a:rPr lang="en-US" sz="1100" b="0" i="0" u="none" strike="noStrike">
                          <a:solidFill>
                            <a:srgbClr val="000000"/>
                          </a:solidFill>
                          <a:effectLst/>
                          <a:latin typeface="+mn-lt"/>
                        </a:rPr>
                        <a:t>812</a:t>
                      </a:r>
                    </a:p>
                  </a:txBody>
                  <a:tcPr marL="9525" marR="9525" marT="9525" marB="0" anchor="b"/>
                </a:tc>
                <a:tc>
                  <a:txBody>
                    <a:bodyPr/>
                    <a:lstStyle/>
                    <a:p>
                      <a:pPr algn="l" fontAlgn="b"/>
                      <a:r>
                        <a:rPr lang="ka-GE" sz="1100" b="0" i="0" u="none" strike="noStrike">
                          <a:solidFill>
                            <a:srgbClr val="000000"/>
                          </a:solidFill>
                          <a:effectLst/>
                          <a:latin typeface="+mn-lt"/>
                        </a:rPr>
                        <a:t>მნიშვნელოვნად შეზღუდული შესაძლებლობის მქონე პირი</a:t>
                      </a:r>
                    </a:p>
                  </a:txBody>
                  <a:tcPr marL="9525" marR="9525" marT="9525" marB="0" anchor="b"/>
                </a:tc>
                <a:tc>
                  <a:txBody>
                    <a:bodyPr/>
                    <a:lstStyle/>
                    <a:p>
                      <a:pPr algn="ctr" fontAlgn="b"/>
                      <a:r>
                        <a:rPr lang="en-US" sz="1100" b="0" i="0" u="none" strike="noStrike" dirty="0">
                          <a:solidFill>
                            <a:srgbClr val="000000"/>
                          </a:solidFill>
                          <a:effectLst/>
                          <a:latin typeface="+mn-lt"/>
                        </a:rPr>
                        <a:t>10</a:t>
                      </a:r>
                    </a:p>
                  </a:txBody>
                  <a:tcPr marL="9525" marR="9525" marT="9525" marB="0" anchor="b"/>
                </a:tc>
                <a:tc vMerge="1">
                  <a:txBody>
                    <a:bodyPr/>
                    <a:lstStyle/>
                    <a:p>
                      <a:endParaRPr lang="en-US"/>
                    </a:p>
                  </a:txBody>
                  <a:tcPr/>
                </a:tc>
                <a:extLst>
                  <a:ext uri="{0D108BD9-81ED-4DB2-BD59-A6C34878D82A}">
                    <a16:rowId xmlns="" xmlns:a16="http://schemas.microsoft.com/office/drawing/2014/main" val="10017"/>
                  </a:ext>
                </a:extLst>
              </a:tr>
              <a:tr h="183541">
                <a:tc>
                  <a:txBody>
                    <a:bodyPr/>
                    <a:lstStyle/>
                    <a:p>
                      <a:pPr algn="ctr" fontAlgn="b"/>
                      <a:r>
                        <a:rPr lang="en-US" sz="1100" b="0" i="0" u="none" strike="noStrike">
                          <a:solidFill>
                            <a:srgbClr val="000000"/>
                          </a:solidFill>
                          <a:effectLst/>
                          <a:latin typeface="+mn-lt"/>
                        </a:rPr>
                        <a:t>813</a:t>
                      </a:r>
                    </a:p>
                  </a:txBody>
                  <a:tcPr marL="9525" marR="9525" marT="9525" marB="0" anchor="b"/>
                </a:tc>
                <a:tc>
                  <a:txBody>
                    <a:bodyPr/>
                    <a:lstStyle/>
                    <a:p>
                      <a:pPr algn="l" fontAlgn="b"/>
                      <a:r>
                        <a:rPr lang="ka-GE" sz="1100" b="0" i="0" u="none" strike="noStrike">
                          <a:solidFill>
                            <a:srgbClr val="000000"/>
                          </a:solidFill>
                          <a:effectLst/>
                          <a:latin typeface="+mn-lt"/>
                        </a:rPr>
                        <a:t>ზომიერად შეზღუდული შესაძლებლობის მქონე პირი</a:t>
                      </a:r>
                    </a:p>
                  </a:txBody>
                  <a:tcPr marL="9525" marR="9525" marT="9525" marB="0" anchor="b"/>
                </a:tc>
                <a:tc>
                  <a:txBody>
                    <a:bodyPr/>
                    <a:lstStyle/>
                    <a:p>
                      <a:pPr algn="ctr" fontAlgn="b"/>
                      <a:r>
                        <a:rPr lang="en-US" sz="1100" b="0" i="0" u="none" strike="noStrike" dirty="0">
                          <a:solidFill>
                            <a:srgbClr val="000000"/>
                          </a:solidFill>
                          <a:effectLst/>
                          <a:latin typeface="+mn-lt"/>
                        </a:rPr>
                        <a:t>4</a:t>
                      </a:r>
                    </a:p>
                  </a:txBody>
                  <a:tcPr marL="9525" marR="9525" marT="9525" marB="0" anchor="b"/>
                </a:tc>
                <a:tc vMerge="1">
                  <a:txBody>
                    <a:bodyPr/>
                    <a:lstStyle/>
                    <a:p>
                      <a:endParaRPr lang="en-US"/>
                    </a:p>
                  </a:txBody>
                  <a:tcPr/>
                </a:tc>
                <a:extLst>
                  <a:ext uri="{0D108BD9-81ED-4DB2-BD59-A6C34878D82A}">
                    <a16:rowId xmlns="" xmlns:a16="http://schemas.microsoft.com/office/drawing/2014/main" val="10018"/>
                  </a:ext>
                </a:extLst>
              </a:tr>
              <a:tr h="183541">
                <a:tc>
                  <a:txBody>
                    <a:bodyPr/>
                    <a:lstStyle/>
                    <a:p>
                      <a:pPr algn="ctr" fontAlgn="b"/>
                      <a:r>
                        <a:rPr lang="en-US" sz="1100" b="0" i="0" u="none" strike="noStrike">
                          <a:solidFill>
                            <a:srgbClr val="000000"/>
                          </a:solidFill>
                          <a:effectLst/>
                          <a:latin typeface="+mn-lt"/>
                        </a:rPr>
                        <a:t>900</a:t>
                      </a:r>
                    </a:p>
                  </a:txBody>
                  <a:tcPr marL="9525" marR="9525" marT="9525" marB="0" anchor="b"/>
                </a:tc>
                <a:tc gridSpan="2">
                  <a:txBody>
                    <a:bodyPr/>
                    <a:lstStyle/>
                    <a:p>
                      <a:pPr algn="ctr" fontAlgn="b"/>
                      <a:r>
                        <a:rPr lang="ka-GE" sz="1100" b="0" i="0" u="none" strike="noStrike" dirty="0">
                          <a:solidFill>
                            <a:srgbClr val="000000"/>
                          </a:solidFill>
                          <a:effectLst/>
                          <a:latin typeface="+mn-lt"/>
                        </a:rPr>
                        <a:t>საქ.ტერიტ.მთლი.ბრძოლების მონაწილე (მფრინავები)</a:t>
                      </a:r>
                    </a:p>
                  </a:txBody>
                  <a:tcPr marL="9525" marR="9525" marT="9525" marB="0" anchor="b"/>
                </a:tc>
                <a:tc hMerge="1">
                  <a:txBody>
                    <a:bodyPr/>
                    <a:lstStyle/>
                    <a:p>
                      <a:endParaRPr lang="en-US"/>
                    </a:p>
                  </a:txBody>
                  <a:tcPr/>
                </a:tc>
                <a:tc>
                  <a:txBody>
                    <a:bodyPr/>
                    <a:lstStyle/>
                    <a:p>
                      <a:pPr algn="ctr" fontAlgn="b"/>
                      <a:r>
                        <a:rPr lang="en-US" sz="1100" b="1" i="0" u="none" strike="noStrike" dirty="0">
                          <a:solidFill>
                            <a:srgbClr val="000000"/>
                          </a:solidFill>
                          <a:effectLst/>
                          <a:latin typeface="Sylfaen" panose="010A0502050306030303" pitchFamily="18" charset="0"/>
                        </a:rPr>
                        <a:t>197</a:t>
                      </a:r>
                    </a:p>
                  </a:txBody>
                  <a:tcPr marL="9525" marR="9525" marT="9525" marB="0" anchor="b"/>
                </a:tc>
                <a:extLst>
                  <a:ext uri="{0D108BD9-81ED-4DB2-BD59-A6C34878D82A}">
                    <a16:rowId xmlns="" xmlns:a16="http://schemas.microsoft.com/office/drawing/2014/main" val="10019"/>
                  </a:ext>
                </a:extLst>
              </a:tr>
              <a:tr h="183541">
                <a:tc>
                  <a:txBody>
                    <a:bodyPr/>
                    <a:lstStyle/>
                    <a:p>
                      <a:pPr algn="ctr" fontAlgn="b"/>
                      <a:r>
                        <a:rPr lang="en-US" sz="1100" b="0" i="0" u="none" strike="noStrike">
                          <a:solidFill>
                            <a:srgbClr val="FF0000"/>
                          </a:solidFill>
                          <a:effectLst/>
                          <a:latin typeface="+mn-lt"/>
                        </a:rPr>
                        <a:t> </a:t>
                      </a:r>
                    </a:p>
                  </a:txBody>
                  <a:tcPr marL="9525" marR="9525" marT="9525" marB="0" anchor="b"/>
                </a:tc>
                <a:tc>
                  <a:txBody>
                    <a:bodyPr/>
                    <a:lstStyle/>
                    <a:p>
                      <a:pPr algn="ctr" fontAlgn="b"/>
                      <a:r>
                        <a:rPr lang="en-US" sz="1100" b="0" i="0" u="none" strike="noStrike">
                          <a:solidFill>
                            <a:srgbClr val="FF0000"/>
                          </a:solidFill>
                          <a:effectLst/>
                          <a:latin typeface="+mn-lt"/>
                        </a:rPr>
                        <a:t> </a:t>
                      </a:r>
                    </a:p>
                  </a:txBody>
                  <a:tcPr marL="9525" marR="9525" marT="9525" marB="0" anchor="b"/>
                </a:tc>
                <a:tc>
                  <a:txBody>
                    <a:bodyPr/>
                    <a:lstStyle/>
                    <a:p>
                      <a:pPr algn="ctr" fontAlgn="b"/>
                      <a:r>
                        <a:rPr lang="en-US" sz="1100" b="0" i="0" u="none" strike="noStrike" dirty="0">
                          <a:solidFill>
                            <a:srgbClr val="FF0000"/>
                          </a:solidFill>
                          <a:effectLst/>
                          <a:latin typeface="+mn-lt"/>
                        </a:rPr>
                        <a:t> </a:t>
                      </a:r>
                    </a:p>
                  </a:txBody>
                  <a:tcPr marL="9525" marR="9525" marT="9525" marB="0" anchor="b"/>
                </a:tc>
                <a:tc>
                  <a:txBody>
                    <a:bodyPr/>
                    <a:lstStyle/>
                    <a:p>
                      <a:pPr algn="ctr" fontAlgn="ctr"/>
                      <a:r>
                        <a:rPr lang="en-US" sz="1100" b="1" i="0" u="none" strike="noStrike" dirty="0">
                          <a:solidFill>
                            <a:srgbClr val="FF0000"/>
                          </a:solidFill>
                          <a:effectLst/>
                          <a:latin typeface="Sylfaen" panose="010A0502050306030303" pitchFamily="18" charset="0"/>
                        </a:rPr>
                        <a:t>53980</a:t>
                      </a:r>
                    </a:p>
                  </a:txBody>
                  <a:tcPr marL="9525" marR="9525" marT="9525" marB="0" anchor="ctr"/>
                </a:tc>
                <a:extLst>
                  <a:ext uri="{0D108BD9-81ED-4DB2-BD59-A6C34878D82A}">
                    <a16:rowId xmlns="" xmlns:a16="http://schemas.microsoft.com/office/drawing/2014/main" val="10020"/>
                  </a:ext>
                </a:extLst>
              </a:tr>
              <a:tr h="183541">
                <a:tc>
                  <a:txBody>
                    <a:bodyPr/>
                    <a:lstStyle/>
                    <a:p>
                      <a:pPr algn="ctr" fontAlgn="b"/>
                      <a:r>
                        <a:rPr lang="en-US" sz="1100" b="1" i="0" u="none" strike="noStrike">
                          <a:solidFill>
                            <a:srgbClr val="000000"/>
                          </a:solidFill>
                          <a:effectLst/>
                          <a:latin typeface="+mn-lt"/>
                        </a:rPr>
                        <a:t>400</a:t>
                      </a:r>
                    </a:p>
                  </a:txBody>
                  <a:tcPr marL="9525" marR="9525" marT="9525" marB="0" anchor="b"/>
                </a:tc>
                <a:tc gridSpan="2">
                  <a:txBody>
                    <a:bodyPr/>
                    <a:lstStyle/>
                    <a:p>
                      <a:pPr algn="ctr" fontAlgn="b"/>
                      <a:r>
                        <a:rPr lang="ka-GE" sz="1100" b="1" i="0" u="none" strike="noStrike" dirty="0" smtClean="0">
                          <a:solidFill>
                            <a:srgbClr val="000000"/>
                          </a:solidFill>
                          <a:effectLst/>
                          <a:latin typeface="+mn-lt"/>
                        </a:rPr>
                        <a:t>თავდაცვის </a:t>
                      </a:r>
                      <a:r>
                        <a:rPr lang="ka-GE" sz="1100" b="1" i="0" u="none" strike="noStrike" dirty="0">
                          <a:solidFill>
                            <a:srgbClr val="000000"/>
                          </a:solidFill>
                          <a:effectLst/>
                          <a:latin typeface="+mn-lt"/>
                        </a:rPr>
                        <a:t>ძალების ვეტერანი</a:t>
                      </a:r>
                    </a:p>
                  </a:txBody>
                  <a:tcPr marL="9525" marR="9525" marT="9525" marB="0" anchor="b"/>
                </a:tc>
                <a:tc hMerge="1">
                  <a:txBody>
                    <a:bodyPr/>
                    <a:lstStyle/>
                    <a:p>
                      <a:endParaRPr lang="en-US"/>
                    </a:p>
                  </a:txBody>
                  <a:tcPr/>
                </a:tc>
                <a:tc>
                  <a:txBody>
                    <a:bodyPr/>
                    <a:lstStyle/>
                    <a:p>
                      <a:pPr algn="ctr" fontAlgn="b"/>
                      <a:r>
                        <a:rPr lang="en-US" sz="1100" b="1" i="0" u="none" strike="noStrike" dirty="0">
                          <a:solidFill>
                            <a:srgbClr val="000000"/>
                          </a:solidFill>
                          <a:effectLst/>
                          <a:latin typeface="Sylfaen" panose="010A0502050306030303" pitchFamily="18" charset="0"/>
                        </a:rPr>
                        <a:t>1029</a:t>
                      </a:r>
                    </a:p>
                  </a:txBody>
                  <a:tcPr marL="9525" marR="9525" marT="9525" marB="0" anchor="b"/>
                </a:tc>
                <a:extLst>
                  <a:ext uri="{0D108BD9-81ED-4DB2-BD59-A6C34878D82A}">
                    <a16:rowId xmlns="" xmlns:a16="http://schemas.microsoft.com/office/drawing/2014/main" val="10021"/>
                  </a:ext>
                </a:extLst>
              </a:tr>
              <a:tr h="183541">
                <a:tc>
                  <a:txBody>
                    <a:bodyPr/>
                    <a:lstStyle/>
                    <a:p>
                      <a:pPr algn="ctr" fontAlgn="b"/>
                      <a:r>
                        <a:rPr lang="en-US" sz="1100" b="1" i="0" u="none" strike="noStrike">
                          <a:solidFill>
                            <a:srgbClr val="000000"/>
                          </a:solidFill>
                          <a:effectLst/>
                          <a:latin typeface="+mn-lt"/>
                        </a:rPr>
                        <a:t>500</a:t>
                      </a:r>
                    </a:p>
                  </a:txBody>
                  <a:tcPr marL="9525" marR="9525" marT="9525" marB="0" anchor="b"/>
                </a:tc>
                <a:tc gridSpan="2">
                  <a:txBody>
                    <a:bodyPr/>
                    <a:lstStyle/>
                    <a:p>
                      <a:pPr algn="ctr" fontAlgn="b"/>
                      <a:r>
                        <a:rPr lang="ka-GE" sz="1100" b="1" i="0" u="none" strike="noStrike" dirty="0">
                          <a:solidFill>
                            <a:srgbClr val="000000"/>
                          </a:solidFill>
                          <a:effectLst/>
                          <a:latin typeface="+mn-lt"/>
                        </a:rPr>
                        <a:t>მეორე მსოფლიო ომში და სხვა ტერტ.ბრძოლებში  დაღუპული ოჯახის წევრი</a:t>
                      </a:r>
                    </a:p>
                  </a:txBody>
                  <a:tcPr marL="9525" marR="9525" marT="9525" marB="0" anchor="b"/>
                </a:tc>
                <a:tc hMerge="1">
                  <a:txBody>
                    <a:bodyPr/>
                    <a:lstStyle/>
                    <a:p>
                      <a:endParaRPr lang="en-US"/>
                    </a:p>
                  </a:txBody>
                  <a:tcPr/>
                </a:tc>
                <a:tc>
                  <a:txBody>
                    <a:bodyPr/>
                    <a:lstStyle/>
                    <a:p>
                      <a:pPr algn="ctr" fontAlgn="b"/>
                      <a:r>
                        <a:rPr lang="en-US" sz="1100" b="1" i="0" u="none" strike="noStrike" dirty="0">
                          <a:solidFill>
                            <a:srgbClr val="000000"/>
                          </a:solidFill>
                          <a:effectLst/>
                          <a:latin typeface="Sylfaen" panose="010A0502050306030303" pitchFamily="18" charset="0"/>
                        </a:rPr>
                        <a:t>243</a:t>
                      </a:r>
                    </a:p>
                  </a:txBody>
                  <a:tcPr marL="9525" marR="9525" marT="9525" marB="0" anchor="b"/>
                </a:tc>
                <a:extLst>
                  <a:ext uri="{0D108BD9-81ED-4DB2-BD59-A6C34878D82A}">
                    <a16:rowId xmlns="" xmlns:a16="http://schemas.microsoft.com/office/drawing/2014/main" val="10022"/>
                  </a:ext>
                </a:extLst>
              </a:tr>
              <a:tr h="299107">
                <a:tc>
                  <a:txBody>
                    <a:bodyPr/>
                    <a:lstStyle/>
                    <a:p>
                      <a:pPr algn="ctr" fontAlgn="b"/>
                      <a:r>
                        <a:rPr lang="en-US" sz="1100" b="1" i="0" u="none" strike="noStrike">
                          <a:solidFill>
                            <a:srgbClr val="000000"/>
                          </a:solidFill>
                          <a:effectLst/>
                          <a:latin typeface="+mn-lt"/>
                        </a:rPr>
                        <a:t>501</a:t>
                      </a:r>
                    </a:p>
                  </a:txBody>
                  <a:tcPr marL="9525" marR="9525" marT="9525" marB="0" anchor="b"/>
                </a:tc>
                <a:tc gridSpan="2">
                  <a:txBody>
                    <a:bodyPr/>
                    <a:lstStyle/>
                    <a:p>
                      <a:pPr algn="ctr" fontAlgn="b"/>
                      <a:r>
                        <a:rPr lang="ka-GE" sz="1100" b="1" i="0" u="none" strike="noStrike" dirty="0">
                          <a:solidFill>
                            <a:srgbClr val="000000"/>
                          </a:solidFill>
                          <a:effectLst/>
                          <a:latin typeface="+mn-lt"/>
                        </a:rPr>
                        <a:t>საქართველოს ტერ.მთლ.ბრძ.დაღუპულის ოჯახის წევრი</a:t>
                      </a:r>
                    </a:p>
                  </a:txBody>
                  <a:tcPr marL="9525" marR="9525" marT="9525" marB="0" anchor="b"/>
                </a:tc>
                <a:tc hMerge="1">
                  <a:txBody>
                    <a:bodyPr/>
                    <a:lstStyle/>
                    <a:p>
                      <a:endParaRPr lang="en-US"/>
                    </a:p>
                  </a:txBody>
                  <a:tcPr/>
                </a:tc>
                <a:tc>
                  <a:txBody>
                    <a:bodyPr/>
                    <a:lstStyle/>
                    <a:p>
                      <a:pPr algn="ctr" fontAlgn="b"/>
                      <a:r>
                        <a:rPr lang="en-US" sz="1100" b="1" i="0" u="none" strike="noStrike" dirty="0">
                          <a:solidFill>
                            <a:srgbClr val="000000"/>
                          </a:solidFill>
                          <a:effectLst/>
                          <a:latin typeface="Sylfaen" panose="010A0502050306030303" pitchFamily="18" charset="0"/>
                        </a:rPr>
                        <a:t>2171</a:t>
                      </a:r>
                    </a:p>
                  </a:txBody>
                  <a:tcPr marL="9525" marR="9525" marT="9525" marB="0" anchor="b"/>
                </a:tc>
                <a:extLst>
                  <a:ext uri="{0D108BD9-81ED-4DB2-BD59-A6C34878D82A}">
                    <a16:rowId xmlns="" xmlns:a16="http://schemas.microsoft.com/office/drawing/2014/main" val="10023"/>
                  </a:ext>
                </a:extLst>
              </a:tr>
              <a:tr h="176745">
                <a:tc>
                  <a:txBody>
                    <a:bodyPr/>
                    <a:lstStyle/>
                    <a:p>
                      <a:pPr algn="ctr" fontAlgn="b"/>
                      <a:r>
                        <a:rPr lang="en-US" sz="1100" b="1" i="0" u="none" strike="noStrike">
                          <a:solidFill>
                            <a:srgbClr val="000000"/>
                          </a:solidFill>
                          <a:effectLst/>
                          <a:latin typeface="+mn-lt"/>
                        </a:rPr>
                        <a:t>502</a:t>
                      </a:r>
                    </a:p>
                  </a:txBody>
                  <a:tcPr marL="9525" marR="9525" marT="9525" marB="0" anchor="b"/>
                </a:tc>
                <a:tc gridSpan="2">
                  <a:txBody>
                    <a:bodyPr/>
                    <a:lstStyle/>
                    <a:p>
                      <a:pPr algn="ctr" fontAlgn="b"/>
                      <a:r>
                        <a:rPr lang="ka-GE" sz="1100" b="1" i="0" u="none" strike="noStrike" dirty="0">
                          <a:solidFill>
                            <a:srgbClr val="000000"/>
                          </a:solidFill>
                          <a:effectLst/>
                          <a:latin typeface="+mn-lt"/>
                        </a:rPr>
                        <a:t>საქართველოს ტერ.მთლ.ბრძ.დაღუპულის ოჯახის წევრი 2008 წ</a:t>
                      </a:r>
                    </a:p>
                  </a:txBody>
                  <a:tcPr marL="9525" marR="9525" marT="9525" marB="0" anchor="b"/>
                </a:tc>
                <a:tc hMerge="1">
                  <a:txBody>
                    <a:bodyPr/>
                    <a:lstStyle/>
                    <a:p>
                      <a:endParaRPr lang="en-US"/>
                    </a:p>
                  </a:txBody>
                  <a:tcPr/>
                </a:tc>
                <a:tc>
                  <a:txBody>
                    <a:bodyPr/>
                    <a:lstStyle/>
                    <a:p>
                      <a:pPr algn="ctr" fontAlgn="b"/>
                      <a:r>
                        <a:rPr lang="en-US" sz="1100" b="1" i="0" u="none" strike="noStrike" dirty="0">
                          <a:solidFill>
                            <a:srgbClr val="000000"/>
                          </a:solidFill>
                          <a:effectLst/>
                          <a:latin typeface="Sylfaen" panose="010A0502050306030303" pitchFamily="18" charset="0"/>
                        </a:rPr>
                        <a:t>163</a:t>
                      </a:r>
                    </a:p>
                  </a:txBody>
                  <a:tcPr marL="9525" marR="9525" marT="9525" marB="0" anchor="b"/>
                </a:tc>
                <a:extLst>
                  <a:ext uri="{0D108BD9-81ED-4DB2-BD59-A6C34878D82A}">
                    <a16:rowId xmlns="" xmlns:a16="http://schemas.microsoft.com/office/drawing/2014/main" val="10024"/>
                  </a:ext>
                </a:extLst>
              </a:tr>
              <a:tr h="169947">
                <a:tc>
                  <a:txBody>
                    <a:bodyPr/>
                    <a:lstStyle/>
                    <a:p>
                      <a:pPr algn="ctr" fontAlgn="b"/>
                      <a:r>
                        <a:rPr lang="en-US" sz="1100" b="1" i="0" u="none" strike="noStrike">
                          <a:solidFill>
                            <a:srgbClr val="000000"/>
                          </a:solidFill>
                          <a:effectLst/>
                          <a:latin typeface="+mn-lt"/>
                        </a:rPr>
                        <a:t>600</a:t>
                      </a:r>
                    </a:p>
                  </a:txBody>
                  <a:tcPr marL="9525" marR="9525" marT="9525" marB="0" anchor="b"/>
                </a:tc>
                <a:tc gridSpan="2">
                  <a:txBody>
                    <a:bodyPr/>
                    <a:lstStyle/>
                    <a:p>
                      <a:pPr algn="ctr" fontAlgn="b"/>
                      <a:r>
                        <a:rPr lang="ka-GE" sz="1100" b="1" i="0" u="none" strike="noStrike" dirty="0">
                          <a:solidFill>
                            <a:srgbClr val="000000"/>
                          </a:solidFill>
                          <a:effectLst/>
                          <a:latin typeface="+mn-lt"/>
                        </a:rPr>
                        <a:t>მარჩენალდაკარგულები (მსოფლიო და საქართველოს ტერიტ)</a:t>
                      </a:r>
                    </a:p>
                  </a:txBody>
                  <a:tcPr marL="9525" marR="9525" marT="9525" marB="0" anchor="b"/>
                </a:tc>
                <a:tc hMerge="1">
                  <a:txBody>
                    <a:bodyPr/>
                    <a:lstStyle/>
                    <a:p>
                      <a:endParaRPr lang="en-US"/>
                    </a:p>
                  </a:txBody>
                  <a:tcPr/>
                </a:tc>
                <a:tc>
                  <a:txBody>
                    <a:bodyPr/>
                    <a:lstStyle/>
                    <a:p>
                      <a:pPr algn="ctr" fontAlgn="b"/>
                      <a:r>
                        <a:rPr lang="en-US" sz="1100" b="1" i="0" u="none" strike="noStrike" dirty="0">
                          <a:solidFill>
                            <a:srgbClr val="000000"/>
                          </a:solidFill>
                          <a:effectLst/>
                          <a:latin typeface="Sylfaen" panose="010A0502050306030303" pitchFamily="18" charset="0"/>
                        </a:rPr>
                        <a:t>7600</a:t>
                      </a:r>
                    </a:p>
                  </a:txBody>
                  <a:tcPr marL="9525" marR="9525" marT="9525" marB="0" anchor="b"/>
                </a:tc>
                <a:extLst>
                  <a:ext uri="{0D108BD9-81ED-4DB2-BD59-A6C34878D82A}">
                    <a16:rowId xmlns="" xmlns:a16="http://schemas.microsoft.com/office/drawing/2014/main" val="10025"/>
                  </a:ext>
                </a:extLst>
              </a:tr>
              <a:tr h="169947">
                <a:tc>
                  <a:txBody>
                    <a:bodyPr/>
                    <a:lstStyle/>
                    <a:p>
                      <a:pPr algn="ctr" fontAlgn="b"/>
                      <a:r>
                        <a:rPr lang="en-US" sz="1100" b="1" i="0" u="none" strike="noStrike">
                          <a:solidFill>
                            <a:srgbClr val="000000"/>
                          </a:solidFill>
                          <a:effectLst/>
                          <a:latin typeface="+mn-lt"/>
                        </a:rPr>
                        <a:t>602</a:t>
                      </a:r>
                    </a:p>
                  </a:txBody>
                  <a:tcPr marL="9525" marR="9525" marT="9525" marB="0" anchor="b"/>
                </a:tc>
                <a:tc gridSpan="2">
                  <a:txBody>
                    <a:bodyPr/>
                    <a:lstStyle/>
                    <a:p>
                      <a:pPr algn="ctr" fontAlgn="b"/>
                      <a:r>
                        <a:rPr lang="ka-GE" sz="1100" b="1" i="0" u="none" strike="noStrike">
                          <a:solidFill>
                            <a:srgbClr val="000000"/>
                          </a:solidFill>
                          <a:effectLst/>
                          <a:latin typeface="+mn-lt"/>
                        </a:rPr>
                        <a:t>მარჩენალდაკარგულები (2008 წ)</a:t>
                      </a:r>
                    </a:p>
                  </a:txBody>
                  <a:tcPr marL="9525" marR="9525" marT="9525" marB="0" anchor="b"/>
                </a:tc>
                <a:tc hMerge="1">
                  <a:txBody>
                    <a:bodyPr/>
                    <a:lstStyle/>
                    <a:p>
                      <a:endParaRPr lang="en-US"/>
                    </a:p>
                  </a:txBody>
                  <a:tcPr/>
                </a:tc>
                <a:tc>
                  <a:txBody>
                    <a:bodyPr/>
                    <a:lstStyle/>
                    <a:p>
                      <a:pPr algn="ctr" fontAlgn="b"/>
                      <a:r>
                        <a:rPr lang="en-US" sz="1100" b="1" i="0" u="none" strike="noStrike" dirty="0">
                          <a:solidFill>
                            <a:srgbClr val="000000"/>
                          </a:solidFill>
                          <a:effectLst/>
                          <a:latin typeface="Sylfaen" panose="010A0502050306030303" pitchFamily="18" charset="0"/>
                        </a:rPr>
                        <a:t>384</a:t>
                      </a:r>
                    </a:p>
                  </a:txBody>
                  <a:tcPr marL="9525" marR="9525" marT="9525" marB="0" anchor="b"/>
                </a:tc>
                <a:extLst>
                  <a:ext uri="{0D108BD9-81ED-4DB2-BD59-A6C34878D82A}">
                    <a16:rowId xmlns="" xmlns:a16="http://schemas.microsoft.com/office/drawing/2014/main" val="10026"/>
                  </a:ext>
                </a:extLst>
              </a:tr>
              <a:tr h="176745">
                <a:tc>
                  <a:txBody>
                    <a:bodyPr/>
                    <a:lstStyle/>
                    <a:p>
                      <a:pPr algn="ctr" fontAlgn="b"/>
                      <a:r>
                        <a:rPr lang="en-US" sz="1100" b="1" i="0" u="none" strike="noStrike">
                          <a:solidFill>
                            <a:srgbClr val="000000"/>
                          </a:solidFill>
                          <a:effectLst/>
                          <a:latin typeface="+mn-lt"/>
                        </a:rPr>
                        <a:t>700</a:t>
                      </a:r>
                    </a:p>
                  </a:txBody>
                  <a:tcPr marL="9525" marR="9525" marT="9525" marB="0" anchor="b"/>
                </a:tc>
                <a:tc gridSpan="2">
                  <a:txBody>
                    <a:bodyPr/>
                    <a:lstStyle/>
                    <a:p>
                      <a:pPr algn="ctr" fontAlgn="b"/>
                      <a:r>
                        <a:rPr lang="ka-GE" sz="1100" b="1" i="0" u="none" strike="noStrike">
                          <a:solidFill>
                            <a:srgbClr val="000000"/>
                          </a:solidFill>
                          <a:effectLst/>
                          <a:latin typeface="+mn-lt"/>
                        </a:rPr>
                        <a:t>გათანაბრებული (ზურგის მუშაკი)</a:t>
                      </a:r>
                    </a:p>
                  </a:txBody>
                  <a:tcPr marL="9525" marR="9525" marT="9525" marB="0" anchor="b"/>
                </a:tc>
                <a:tc hMerge="1">
                  <a:txBody>
                    <a:bodyPr/>
                    <a:lstStyle/>
                    <a:p>
                      <a:endParaRPr lang="en-US"/>
                    </a:p>
                  </a:txBody>
                  <a:tcPr/>
                </a:tc>
                <a:tc>
                  <a:txBody>
                    <a:bodyPr/>
                    <a:lstStyle/>
                    <a:p>
                      <a:pPr algn="ctr" fontAlgn="b"/>
                      <a:r>
                        <a:rPr lang="en-US" sz="1100" b="1" i="0" u="none" strike="noStrike" dirty="0">
                          <a:solidFill>
                            <a:srgbClr val="000000"/>
                          </a:solidFill>
                          <a:effectLst/>
                          <a:latin typeface="Sylfaen" panose="010A0502050306030303" pitchFamily="18" charset="0"/>
                        </a:rPr>
                        <a:t>1234</a:t>
                      </a:r>
                    </a:p>
                  </a:txBody>
                  <a:tcPr marL="9525" marR="9525" marT="9525" marB="0" anchor="b"/>
                </a:tc>
                <a:extLst>
                  <a:ext uri="{0D108BD9-81ED-4DB2-BD59-A6C34878D82A}">
                    <a16:rowId xmlns="" xmlns:a16="http://schemas.microsoft.com/office/drawing/2014/main" val="10027"/>
                  </a:ext>
                </a:extLst>
              </a:tr>
              <a:tr h="183541">
                <a:tc>
                  <a:txBody>
                    <a:bodyPr/>
                    <a:lstStyle/>
                    <a:p>
                      <a:pPr algn="ctr" fontAlgn="b"/>
                      <a:r>
                        <a:rPr lang="en-US" sz="1100" b="1" i="0" u="none" strike="noStrike">
                          <a:solidFill>
                            <a:srgbClr val="000000"/>
                          </a:solidFill>
                          <a:effectLst/>
                          <a:latin typeface="+mn-lt"/>
                        </a:rPr>
                        <a:t> </a:t>
                      </a:r>
                    </a:p>
                  </a:txBody>
                  <a:tcPr marL="9525" marR="9525" marT="9525" marB="0" anchor="b"/>
                </a:tc>
                <a:tc>
                  <a:txBody>
                    <a:bodyPr/>
                    <a:lstStyle/>
                    <a:p>
                      <a:pPr algn="ctr" fontAlgn="b"/>
                      <a:r>
                        <a:rPr lang="en-US" sz="1100" b="1" i="0" u="none" strike="noStrike">
                          <a:solidFill>
                            <a:srgbClr val="000000"/>
                          </a:solidFill>
                          <a:effectLst/>
                          <a:latin typeface="+mn-lt"/>
                        </a:rPr>
                        <a:t> </a:t>
                      </a:r>
                    </a:p>
                  </a:txBody>
                  <a:tcPr marL="9525" marR="9525" marT="9525" marB="0" anchor="b"/>
                </a:tc>
                <a:tc>
                  <a:txBody>
                    <a:bodyPr/>
                    <a:lstStyle/>
                    <a:p>
                      <a:pPr algn="ctr" fontAlgn="b"/>
                      <a:r>
                        <a:rPr lang="en-US" sz="1100" b="1" i="0" u="none" strike="noStrike">
                          <a:solidFill>
                            <a:srgbClr val="000000"/>
                          </a:solidFill>
                          <a:effectLst/>
                          <a:latin typeface="+mn-lt"/>
                        </a:rPr>
                        <a:t> </a:t>
                      </a:r>
                    </a:p>
                  </a:txBody>
                  <a:tcPr marL="9525" marR="9525" marT="9525" marB="0" anchor="b"/>
                </a:tc>
                <a:tc>
                  <a:txBody>
                    <a:bodyPr/>
                    <a:lstStyle/>
                    <a:p>
                      <a:pPr algn="ctr" fontAlgn="b"/>
                      <a:r>
                        <a:rPr lang="en-US" sz="1100" b="1" i="0" u="none" strike="noStrike" dirty="0">
                          <a:solidFill>
                            <a:srgbClr val="000000"/>
                          </a:solidFill>
                          <a:effectLst/>
                          <a:latin typeface="Sylfaen" panose="010A0502050306030303" pitchFamily="18" charset="0"/>
                        </a:rPr>
                        <a:t>12824</a:t>
                      </a:r>
                    </a:p>
                  </a:txBody>
                  <a:tcPr marL="9525" marR="9525" marT="9525" marB="0" anchor="b"/>
                </a:tc>
                <a:extLst>
                  <a:ext uri="{0D108BD9-81ED-4DB2-BD59-A6C34878D82A}">
                    <a16:rowId xmlns="" xmlns:a16="http://schemas.microsoft.com/office/drawing/2014/main" val="10028"/>
                  </a:ext>
                </a:extLst>
              </a:tr>
              <a:tr h="258318">
                <a:tc gridSpan="3">
                  <a:txBody>
                    <a:bodyPr/>
                    <a:lstStyle/>
                    <a:p>
                      <a:pPr algn="r" fontAlgn="ctr"/>
                      <a:r>
                        <a:rPr lang="ka-GE" sz="1100" b="1" i="0" u="none" strike="noStrike">
                          <a:solidFill>
                            <a:srgbClr val="000000"/>
                          </a:solidFill>
                          <a:effectLst/>
                          <a:latin typeface="+mn-lt"/>
                        </a:rPr>
                        <a:t>სულ</a:t>
                      </a:r>
                    </a:p>
                  </a:txBody>
                  <a:tcPr marL="9525" marR="9525" marT="9525" marB="0" anchor="ctr"/>
                </a:tc>
                <a:tc hMerge="1">
                  <a:txBody>
                    <a:bodyPr/>
                    <a:lstStyle/>
                    <a:p>
                      <a:endParaRPr lang="en-US"/>
                    </a:p>
                  </a:txBody>
                  <a:tcPr/>
                </a:tc>
                <a:tc hMerge="1">
                  <a:txBody>
                    <a:bodyPr/>
                    <a:lstStyle/>
                    <a:p>
                      <a:endParaRPr lang="en-US"/>
                    </a:p>
                  </a:txBody>
                  <a:tcPr/>
                </a:tc>
                <a:tc>
                  <a:txBody>
                    <a:bodyPr/>
                    <a:lstStyle/>
                    <a:p>
                      <a:pPr algn="ctr" fontAlgn="b"/>
                      <a:r>
                        <a:rPr lang="en-US" sz="1100" b="1" i="0" u="none" strike="noStrike" dirty="0">
                          <a:solidFill>
                            <a:srgbClr val="000000"/>
                          </a:solidFill>
                          <a:effectLst/>
                          <a:latin typeface="Sylfaen" panose="010A0502050306030303" pitchFamily="18" charset="0"/>
                        </a:rPr>
                        <a:t>66804</a:t>
                      </a:r>
                    </a:p>
                  </a:txBody>
                  <a:tcPr marL="9525" marR="9525" marT="9525" marB="0" anchor="b"/>
                </a:tc>
                <a:extLst>
                  <a:ext uri="{0D108BD9-81ED-4DB2-BD59-A6C34878D82A}">
                    <a16:rowId xmlns="" xmlns:a16="http://schemas.microsoft.com/office/drawing/2014/main" val="10029"/>
                  </a:ext>
                </a:extLst>
              </a:tr>
            </a:tbl>
          </a:graphicData>
        </a:graphic>
      </p:graphicFrame>
    </p:spTree>
    <p:extLst>
      <p:ext uri="{BB962C8B-B14F-4D97-AF65-F5344CB8AC3E}">
        <p14:creationId xmlns:p14="http://schemas.microsoft.com/office/powerpoint/2010/main" val="10673107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94467" y="728133"/>
            <a:ext cx="4309533" cy="558800"/>
          </a:xfrm>
        </p:spPr>
        <p:txBody>
          <a:bodyPr>
            <a:normAutofit fontScale="90000"/>
          </a:bodyPr>
          <a:lstStyle/>
          <a:p>
            <a:pPr algn="ctr"/>
            <a:r>
              <a:rPr lang="ka-GE" sz="1600" dirty="0" smtClean="0"/>
              <a:t>ვეტერანების რაოდენობა რეგიონების მიხედვით</a:t>
            </a:r>
            <a:r>
              <a:rPr lang="ka-GE" sz="2800" dirty="0" smtClean="0"/>
              <a:t/>
            </a:r>
            <a:br>
              <a:rPr lang="ka-GE" sz="2800" dirty="0" smtClean="0"/>
            </a:br>
            <a:endParaRPr lang="en-US" sz="1600" dirty="0"/>
          </a:p>
        </p:txBody>
      </p:sp>
      <p:sp>
        <p:nvSpPr>
          <p:cNvPr id="8" name="Номер слайда 6"/>
          <p:cNvSpPr txBox="1">
            <a:spLocks/>
          </p:cNvSpPr>
          <p:nvPr/>
        </p:nvSpPr>
        <p:spPr>
          <a:xfrm>
            <a:off x="8077200" y="6492957"/>
            <a:ext cx="1066800" cy="329184"/>
          </a:xfrm>
          <a:prstGeom prst="rect">
            <a:avLst/>
          </a:prstGeom>
        </p:spPr>
        <p:txBody>
          <a:bodyPr vert="horz" lIns="91440" tIns="45720" rIns="91440" bIns="45720" rtlCol="0" anchor="ctr"/>
          <a:lstStyle>
            <a:defPPr>
              <a:defRPr lang="en-US"/>
            </a:defPPr>
            <a:lvl1pPr marL="0" algn="l" defTabSz="914400" rtl="0" eaLnBrk="1" latinLnBrk="0" hangingPunct="1">
              <a:defRPr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ka-GE" sz="1200" b="0" dirty="0">
                <a:solidFill>
                  <a:schemeClr val="tx1"/>
                </a:solidFill>
              </a:rPr>
              <a:t>8</a:t>
            </a:r>
            <a:endParaRPr lang="en-US" sz="1200" b="0" dirty="0">
              <a:solidFill>
                <a:schemeClr val="tx1"/>
              </a:solidFill>
            </a:endParaRPr>
          </a:p>
        </p:txBody>
      </p:sp>
      <p:graphicFrame>
        <p:nvGraphicFramePr>
          <p:cNvPr id="6" name="Объект 4"/>
          <p:cNvGraphicFramePr>
            <a:graphicFrameLocks/>
          </p:cNvGraphicFramePr>
          <p:nvPr>
            <p:extLst>
              <p:ext uri="{D42A27DB-BD31-4B8C-83A1-F6EECF244321}">
                <p14:modId xmlns:p14="http://schemas.microsoft.com/office/powerpoint/2010/main" val="4218500546"/>
              </p:ext>
            </p:extLst>
          </p:nvPr>
        </p:nvGraphicFramePr>
        <p:xfrm>
          <a:off x="431800" y="1358153"/>
          <a:ext cx="8280400" cy="5164666"/>
        </p:xfrm>
        <a:graphic>
          <a:graphicData uri="http://schemas.openxmlformats.org/drawingml/2006/table">
            <a:tbl>
              <a:tblPr firstRow="1" bandRow="1">
                <a:tableStyleId>{5C22544A-7EE6-4342-B048-85BDC9FD1C3A}</a:tableStyleId>
              </a:tblPr>
              <a:tblGrid>
                <a:gridCol w="3606800">
                  <a:extLst>
                    <a:ext uri="{9D8B030D-6E8A-4147-A177-3AD203B41FA5}">
                      <a16:colId xmlns="" xmlns:a16="http://schemas.microsoft.com/office/drawing/2014/main" val="20000"/>
                    </a:ext>
                  </a:extLst>
                </a:gridCol>
                <a:gridCol w="4673600">
                  <a:extLst>
                    <a:ext uri="{9D8B030D-6E8A-4147-A177-3AD203B41FA5}">
                      <a16:colId xmlns="" xmlns:a16="http://schemas.microsoft.com/office/drawing/2014/main" val="20001"/>
                    </a:ext>
                  </a:extLst>
                </a:gridCol>
              </a:tblGrid>
              <a:tr h="397282">
                <a:tc>
                  <a:txBody>
                    <a:bodyPr/>
                    <a:lstStyle/>
                    <a:p>
                      <a:r>
                        <a:rPr lang="ka-GE" sz="1200" dirty="0" smtClean="0"/>
                        <a:t>რეგიონი</a:t>
                      </a:r>
                      <a:endParaRPr lang="en-US" sz="1200" dirty="0"/>
                    </a:p>
                  </a:txBody>
                  <a:tcPr anchor="ctr"/>
                </a:tc>
                <a:tc>
                  <a:txBody>
                    <a:bodyPr/>
                    <a:lstStyle/>
                    <a:p>
                      <a:pPr algn="ctr"/>
                      <a:r>
                        <a:rPr lang="ka-GE" sz="1200" dirty="0" smtClean="0"/>
                        <a:t>რაოდენობა</a:t>
                      </a:r>
                      <a:endParaRPr lang="en-US" sz="1200" dirty="0"/>
                    </a:p>
                  </a:txBody>
                  <a:tcPr anchor="ctr"/>
                </a:tc>
                <a:extLst>
                  <a:ext uri="{0D108BD9-81ED-4DB2-BD59-A6C34878D82A}">
                    <a16:rowId xmlns="" xmlns:a16="http://schemas.microsoft.com/office/drawing/2014/main" val="10000"/>
                  </a:ext>
                </a:extLst>
              </a:tr>
              <a:tr h="397282">
                <a:tc>
                  <a:txBody>
                    <a:bodyPr/>
                    <a:lstStyle/>
                    <a:p>
                      <a:r>
                        <a:rPr lang="ka-GE" sz="1200" dirty="0" smtClean="0"/>
                        <a:t>თბილისი</a:t>
                      </a:r>
                      <a:endParaRPr lang="en-US" sz="1200" dirty="0"/>
                    </a:p>
                  </a:txBody>
                  <a:tcPr anchor="ctr"/>
                </a:tc>
                <a:tc>
                  <a:txBody>
                    <a:bodyPr/>
                    <a:lstStyle/>
                    <a:p>
                      <a:pPr algn="ctr" fontAlgn="ctr"/>
                      <a:r>
                        <a:rPr lang="en-US" sz="1100" b="1" i="0" u="none" strike="noStrike" dirty="0" smtClean="0">
                          <a:solidFill>
                            <a:schemeClr val="tx1"/>
                          </a:solidFill>
                          <a:effectLst/>
                          <a:latin typeface="Calibri" panose="020F0502020204030204" pitchFamily="34" charset="0"/>
                        </a:rPr>
                        <a:t>18750</a:t>
                      </a:r>
                      <a:endParaRPr lang="en-US" sz="1100" b="1" i="0" u="none" strike="noStrike" dirty="0">
                        <a:solidFill>
                          <a:schemeClr val="tx1"/>
                        </a:solidFill>
                        <a:effectLst/>
                        <a:latin typeface="Calibri" panose="020F0502020204030204" pitchFamily="34" charset="0"/>
                      </a:endParaRPr>
                    </a:p>
                  </a:txBody>
                  <a:tcPr marL="9525" marR="9525" marT="9525" marB="0" anchor="ctr"/>
                </a:tc>
                <a:extLst>
                  <a:ext uri="{0D108BD9-81ED-4DB2-BD59-A6C34878D82A}">
                    <a16:rowId xmlns="" xmlns:a16="http://schemas.microsoft.com/office/drawing/2014/main" val="10001"/>
                  </a:ext>
                </a:extLst>
              </a:tr>
              <a:tr h="397282">
                <a:tc>
                  <a:txBody>
                    <a:bodyPr/>
                    <a:lstStyle/>
                    <a:p>
                      <a:r>
                        <a:rPr lang="ka-GE" sz="1200" dirty="0" smtClean="0"/>
                        <a:t>შიდა ქართლი</a:t>
                      </a:r>
                      <a:endParaRPr lang="en-US" sz="1200" dirty="0"/>
                    </a:p>
                  </a:txBody>
                  <a:tcPr anchor="ctr"/>
                </a:tc>
                <a:tc>
                  <a:txBody>
                    <a:bodyPr/>
                    <a:lstStyle/>
                    <a:p>
                      <a:pPr algn="ctr" fontAlgn="ctr"/>
                      <a:r>
                        <a:rPr lang="en-US" sz="1100" b="1" i="0" u="none" strike="noStrike" dirty="0" smtClean="0">
                          <a:solidFill>
                            <a:schemeClr val="tx1"/>
                          </a:solidFill>
                          <a:effectLst/>
                          <a:latin typeface="Calibri" panose="020F0502020204030204" pitchFamily="34" charset="0"/>
                        </a:rPr>
                        <a:t>8945</a:t>
                      </a:r>
                      <a:endParaRPr lang="en-US" sz="1100" b="1" i="0" u="none" strike="noStrike" dirty="0">
                        <a:solidFill>
                          <a:schemeClr val="tx1"/>
                        </a:solidFill>
                        <a:effectLst/>
                        <a:latin typeface="Calibri" panose="020F0502020204030204" pitchFamily="34" charset="0"/>
                      </a:endParaRPr>
                    </a:p>
                  </a:txBody>
                  <a:tcPr marL="9525" marR="9525" marT="9525" marB="0" anchor="ctr"/>
                </a:tc>
                <a:extLst>
                  <a:ext uri="{0D108BD9-81ED-4DB2-BD59-A6C34878D82A}">
                    <a16:rowId xmlns="" xmlns:a16="http://schemas.microsoft.com/office/drawing/2014/main" val="10002"/>
                  </a:ext>
                </a:extLst>
              </a:tr>
              <a:tr h="397282">
                <a:tc>
                  <a:txBody>
                    <a:bodyPr/>
                    <a:lstStyle/>
                    <a:p>
                      <a:r>
                        <a:rPr lang="ka-GE" sz="1200" dirty="0" smtClean="0"/>
                        <a:t>ქვემო ქართლი</a:t>
                      </a:r>
                      <a:endParaRPr lang="en-US" sz="1200" dirty="0"/>
                    </a:p>
                  </a:txBody>
                  <a:tcPr anchor="ctr"/>
                </a:tc>
                <a:tc>
                  <a:txBody>
                    <a:bodyPr/>
                    <a:lstStyle/>
                    <a:p>
                      <a:pPr algn="ctr" fontAlgn="ctr"/>
                      <a:r>
                        <a:rPr lang="en-US" sz="1100" b="1" i="0" u="none" strike="noStrike" dirty="0" smtClean="0">
                          <a:solidFill>
                            <a:schemeClr val="tx1"/>
                          </a:solidFill>
                          <a:effectLst/>
                          <a:latin typeface="Calibri" panose="020F0502020204030204" pitchFamily="34" charset="0"/>
                        </a:rPr>
                        <a:t>3664</a:t>
                      </a:r>
                      <a:endParaRPr lang="en-US" sz="1100" b="1" i="0" u="none" strike="noStrike" dirty="0">
                        <a:solidFill>
                          <a:schemeClr val="tx1"/>
                        </a:solidFill>
                        <a:effectLst/>
                        <a:latin typeface="Calibri" panose="020F0502020204030204" pitchFamily="34" charset="0"/>
                      </a:endParaRPr>
                    </a:p>
                  </a:txBody>
                  <a:tcPr marL="9525" marR="9525" marT="9525" marB="0" anchor="ctr"/>
                </a:tc>
                <a:extLst>
                  <a:ext uri="{0D108BD9-81ED-4DB2-BD59-A6C34878D82A}">
                    <a16:rowId xmlns="" xmlns:a16="http://schemas.microsoft.com/office/drawing/2014/main" val="10003"/>
                  </a:ext>
                </a:extLst>
              </a:tr>
              <a:tr h="397282">
                <a:tc>
                  <a:txBody>
                    <a:bodyPr/>
                    <a:lstStyle/>
                    <a:p>
                      <a:r>
                        <a:rPr lang="ka-GE" sz="1200" dirty="0" smtClean="0"/>
                        <a:t>კახეთი</a:t>
                      </a:r>
                      <a:endParaRPr lang="en-US" sz="1200" dirty="0"/>
                    </a:p>
                  </a:txBody>
                  <a:tcPr anchor="ctr"/>
                </a:tc>
                <a:tc>
                  <a:txBody>
                    <a:bodyPr/>
                    <a:lstStyle/>
                    <a:p>
                      <a:pPr algn="ctr" fontAlgn="ctr"/>
                      <a:r>
                        <a:rPr lang="en-US" sz="1100" b="1" i="0" u="none" strike="noStrike" dirty="0" smtClean="0">
                          <a:solidFill>
                            <a:schemeClr val="tx1"/>
                          </a:solidFill>
                          <a:effectLst/>
                          <a:latin typeface="Calibri" panose="020F0502020204030204" pitchFamily="34" charset="0"/>
                        </a:rPr>
                        <a:t>3419</a:t>
                      </a:r>
                      <a:endParaRPr lang="en-US" sz="1100" b="1" i="0" u="none" strike="noStrike" dirty="0">
                        <a:solidFill>
                          <a:schemeClr val="tx1"/>
                        </a:solidFill>
                        <a:effectLst/>
                        <a:latin typeface="Calibri" panose="020F0502020204030204" pitchFamily="34" charset="0"/>
                      </a:endParaRPr>
                    </a:p>
                  </a:txBody>
                  <a:tcPr marL="9525" marR="9525" marT="9525" marB="0" anchor="ctr"/>
                </a:tc>
                <a:extLst>
                  <a:ext uri="{0D108BD9-81ED-4DB2-BD59-A6C34878D82A}">
                    <a16:rowId xmlns="" xmlns:a16="http://schemas.microsoft.com/office/drawing/2014/main" val="10004"/>
                  </a:ext>
                </a:extLst>
              </a:tr>
              <a:tr h="397282">
                <a:tc>
                  <a:txBody>
                    <a:bodyPr/>
                    <a:lstStyle/>
                    <a:p>
                      <a:r>
                        <a:rPr lang="ka-GE" sz="1200" dirty="0" smtClean="0"/>
                        <a:t>მცხეთა</a:t>
                      </a:r>
                      <a:r>
                        <a:rPr lang="ka-GE" sz="1200" baseline="0" dirty="0" smtClean="0"/>
                        <a:t> - მთიანეთი</a:t>
                      </a:r>
                      <a:endParaRPr lang="en-US" sz="1200" dirty="0"/>
                    </a:p>
                  </a:txBody>
                  <a:tcPr anchor="ctr"/>
                </a:tc>
                <a:tc>
                  <a:txBody>
                    <a:bodyPr/>
                    <a:lstStyle/>
                    <a:p>
                      <a:pPr algn="ctr" fontAlgn="ctr"/>
                      <a:r>
                        <a:rPr lang="en-US" sz="1100" b="1" i="0" u="none" strike="noStrike" dirty="0" smtClean="0">
                          <a:solidFill>
                            <a:schemeClr val="tx1"/>
                          </a:solidFill>
                          <a:effectLst/>
                          <a:latin typeface="Calibri" panose="020F0502020204030204" pitchFamily="34" charset="0"/>
                        </a:rPr>
                        <a:t>1424</a:t>
                      </a:r>
                      <a:endParaRPr lang="en-US" sz="1100" b="1" i="0" u="none" strike="noStrike" dirty="0">
                        <a:solidFill>
                          <a:schemeClr val="tx1"/>
                        </a:solidFill>
                        <a:effectLst/>
                        <a:latin typeface="Calibri" panose="020F0502020204030204" pitchFamily="34" charset="0"/>
                      </a:endParaRPr>
                    </a:p>
                  </a:txBody>
                  <a:tcPr marL="9525" marR="9525" marT="9525" marB="0" anchor="ctr"/>
                </a:tc>
                <a:extLst>
                  <a:ext uri="{0D108BD9-81ED-4DB2-BD59-A6C34878D82A}">
                    <a16:rowId xmlns="" xmlns:a16="http://schemas.microsoft.com/office/drawing/2014/main" val="10005"/>
                  </a:ext>
                </a:extLst>
              </a:tr>
              <a:tr h="397282">
                <a:tc>
                  <a:txBody>
                    <a:bodyPr/>
                    <a:lstStyle/>
                    <a:p>
                      <a:r>
                        <a:rPr lang="ka-GE" sz="1200" dirty="0" smtClean="0"/>
                        <a:t>სამცხე - ჯავახეთი</a:t>
                      </a:r>
                      <a:endParaRPr lang="en-US" sz="1200" dirty="0"/>
                    </a:p>
                  </a:txBody>
                  <a:tcPr anchor="ctr"/>
                </a:tc>
                <a:tc>
                  <a:txBody>
                    <a:bodyPr/>
                    <a:lstStyle/>
                    <a:p>
                      <a:pPr algn="ctr" fontAlgn="ctr"/>
                      <a:r>
                        <a:rPr lang="en-US" sz="1100" b="1" i="0" u="none" strike="noStrike" dirty="0" smtClean="0">
                          <a:solidFill>
                            <a:schemeClr val="tx1"/>
                          </a:solidFill>
                          <a:effectLst/>
                          <a:latin typeface="Calibri" panose="020F0502020204030204" pitchFamily="34" charset="0"/>
                        </a:rPr>
                        <a:t>2319</a:t>
                      </a:r>
                      <a:endParaRPr lang="en-US" sz="1100" b="1" i="0" u="none" strike="noStrike" dirty="0">
                        <a:solidFill>
                          <a:schemeClr val="tx1"/>
                        </a:solidFill>
                        <a:effectLst/>
                        <a:latin typeface="Calibri" panose="020F0502020204030204" pitchFamily="34" charset="0"/>
                      </a:endParaRPr>
                    </a:p>
                  </a:txBody>
                  <a:tcPr marL="9525" marR="9525" marT="9525" marB="0" anchor="ctr"/>
                </a:tc>
                <a:extLst>
                  <a:ext uri="{0D108BD9-81ED-4DB2-BD59-A6C34878D82A}">
                    <a16:rowId xmlns="" xmlns:a16="http://schemas.microsoft.com/office/drawing/2014/main" val="10006"/>
                  </a:ext>
                </a:extLst>
              </a:tr>
              <a:tr h="397282">
                <a:tc>
                  <a:txBody>
                    <a:bodyPr/>
                    <a:lstStyle/>
                    <a:p>
                      <a:r>
                        <a:rPr lang="ka-GE" sz="1200" dirty="0" smtClean="0"/>
                        <a:t>იმერეთი</a:t>
                      </a:r>
                      <a:endParaRPr lang="en-US" sz="1200" dirty="0"/>
                    </a:p>
                  </a:txBody>
                  <a:tcPr anchor="ctr"/>
                </a:tc>
                <a:tc>
                  <a:txBody>
                    <a:bodyPr/>
                    <a:lstStyle/>
                    <a:p>
                      <a:pPr algn="ctr" fontAlgn="ctr"/>
                      <a:r>
                        <a:rPr lang="en-US" sz="1100" b="1" i="0" u="none" strike="noStrike" dirty="0" smtClean="0">
                          <a:solidFill>
                            <a:schemeClr val="tx1"/>
                          </a:solidFill>
                          <a:effectLst/>
                          <a:latin typeface="Calibri" panose="020F0502020204030204" pitchFamily="34" charset="0"/>
                        </a:rPr>
                        <a:t>6899</a:t>
                      </a:r>
                      <a:endParaRPr lang="en-US" sz="1100" b="1" i="0" u="none" strike="noStrike" dirty="0">
                        <a:solidFill>
                          <a:schemeClr val="tx1"/>
                        </a:solidFill>
                        <a:effectLst/>
                        <a:latin typeface="Calibri" panose="020F0502020204030204" pitchFamily="34" charset="0"/>
                      </a:endParaRPr>
                    </a:p>
                  </a:txBody>
                  <a:tcPr marL="9525" marR="9525" marT="9525" marB="0" anchor="ctr"/>
                </a:tc>
                <a:extLst>
                  <a:ext uri="{0D108BD9-81ED-4DB2-BD59-A6C34878D82A}">
                    <a16:rowId xmlns="" xmlns:a16="http://schemas.microsoft.com/office/drawing/2014/main" val="10007"/>
                  </a:ext>
                </a:extLst>
              </a:tr>
              <a:tr h="397282">
                <a:tc>
                  <a:txBody>
                    <a:bodyPr/>
                    <a:lstStyle/>
                    <a:p>
                      <a:r>
                        <a:rPr lang="ka-GE" sz="1200" dirty="0" smtClean="0"/>
                        <a:t>გურია</a:t>
                      </a:r>
                      <a:endParaRPr lang="en-US" sz="1200" dirty="0"/>
                    </a:p>
                  </a:txBody>
                  <a:tcPr anchor="ctr"/>
                </a:tc>
                <a:tc>
                  <a:txBody>
                    <a:bodyPr/>
                    <a:lstStyle/>
                    <a:p>
                      <a:pPr algn="ctr" fontAlgn="ctr"/>
                      <a:r>
                        <a:rPr lang="en-US" sz="1100" b="1" i="0" u="none" strike="noStrike" dirty="0" smtClean="0">
                          <a:solidFill>
                            <a:schemeClr val="tx1"/>
                          </a:solidFill>
                          <a:effectLst/>
                          <a:latin typeface="Calibri" panose="020F0502020204030204" pitchFamily="34" charset="0"/>
                        </a:rPr>
                        <a:t>1583</a:t>
                      </a:r>
                      <a:endParaRPr lang="en-US" sz="1100" b="1" i="0" u="none" strike="noStrike" dirty="0">
                        <a:solidFill>
                          <a:schemeClr val="tx1"/>
                        </a:solidFill>
                        <a:effectLst/>
                        <a:latin typeface="Calibri" panose="020F0502020204030204" pitchFamily="34" charset="0"/>
                      </a:endParaRPr>
                    </a:p>
                  </a:txBody>
                  <a:tcPr marL="9525" marR="9525" marT="9525" marB="0" anchor="ctr"/>
                </a:tc>
                <a:extLst>
                  <a:ext uri="{0D108BD9-81ED-4DB2-BD59-A6C34878D82A}">
                    <a16:rowId xmlns="" xmlns:a16="http://schemas.microsoft.com/office/drawing/2014/main" val="10008"/>
                  </a:ext>
                </a:extLst>
              </a:tr>
              <a:tr h="397282">
                <a:tc>
                  <a:txBody>
                    <a:bodyPr/>
                    <a:lstStyle/>
                    <a:p>
                      <a:r>
                        <a:rPr lang="ka-GE" sz="1200" dirty="0" smtClean="0"/>
                        <a:t>რაჭა - ლეჩხუმი</a:t>
                      </a:r>
                      <a:endParaRPr lang="en-US" sz="1200" dirty="0"/>
                    </a:p>
                  </a:txBody>
                  <a:tcPr anchor="ctr"/>
                </a:tc>
                <a:tc>
                  <a:txBody>
                    <a:bodyPr/>
                    <a:lstStyle/>
                    <a:p>
                      <a:pPr algn="ctr" fontAlgn="ctr"/>
                      <a:r>
                        <a:rPr lang="en-US" sz="1100" b="1" i="0" u="none" strike="noStrike" dirty="0" smtClean="0">
                          <a:solidFill>
                            <a:schemeClr val="tx1"/>
                          </a:solidFill>
                          <a:effectLst/>
                          <a:latin typeface="Calibri" panose="020F0502020204030204" pitchFamily="34" charset="0"/>
                        </a:rPr>
                        <a:t>461</a:t>
                      </a:r>
                      <a:endParaRPr lang="en-US" sz="1100" b="1" i="0" u="none" strike="noStrike" dirty="0">
                        <a:solidFill>
                          <a:schemeClr val="tx1"/>
                        </a:solidFill>
                        <a:effectLst/>
                        <a:latin typeface="Calibri" panose="020F0502020204030204" pitchFamily="34" charset="0"/>
                      </a:endParaRPr>
                    </a:p>
                  </a:txBody>
                  <a:tcPr marL="9525" marR="9525" marT="9525" marB="0" anchor="ctr"/>
                </a:tc>
                <a:extLst>
                  <a:ext uri="{0D108BD9-81ED-4DB2-BD59-A6C34878D82A}">
                    <a16:rowId xmlns="" xmlns:a16="http://schemas.microsoft.com/office/drawing/2014/main" val="10009"/>
                  </a:ext>
                </a:extLst>
              </a:tr>
              <a:tr h="397282">
                <a:tc>
                  <a:txBody>
                    <a:bodyPr/>
                    <a:lstStyle/>
                    <a:p>
                      <a:r>
                        <a:rPr lang="ka-GE" sz="1200" dirty="0" smtClean="0"/>
                        <a:t>სამეგრელო -ზემო სვანეთი</a:t>
                      </a:r>
                      <a:endParaRPr lang="en-US" sz="1200" dirty="0"/>
                    </a:p>
                  </a:txBody>
                  <a:tcPr anchor="ctr"/>
                </a:tc>
                <a:tc>
                  <a:txBody>
                    <a:bodyPr/>
                    <a:lstStyle/>
                    <a:p>
                      <a:pPr algn="ctr" fontAlgn="ctr"/>
                      <a:r>
                        <a:rPr lang="en-US" sz="1100" b="1" i="0" u="none" strike="noStrike" dirty="0" smtClean="0">
                          <a:solidFill>
                            <a:schemeClr val="tx1"/>
                          </a:solidFill>
                          <a:effectLst/>
                          <a:latin typeface="Calibri" panose="020F0502020204030204" pitchFamily="34" charset="0"/>
                        </a:rPr>
                        <a:t>3199</a:t>
                      </a:r>
                      <a:endParaRPr lang="en-US" sz="1100" b="1" i="0" u="none" strike="noStrike" dirty="0">
                        <a:solidFill>
                          <a:schemeClr val="tx1"/>
                        </a:solidFill>
                        <a:effectLst/>
                        <a:latin typeface="Calibri" panose="020F0502020204030204" pitchFamily="34" charset="0"/>
                      </a:endParaRPr>
                    </a:p>
                  </a:txBody>
                  <a:tcPr marL="9525" marR="9525" marT="9525" marB="0" anchor="ctr"/>
                </a:tc>
                <a:extLst>
                  <a:ext uri="{0D108BD9-81ED-4DB2-BD59-A6C34878D82A}">
                    <a16:rowId xmlns="" xmlns:a16="http://schemas.microsoft.com/office/drawing/2014/main" val="10010"/>
                  </a:ext>
                </a:extLst>
              </a:tr>
              <a:tr h="397282">
                <a:tc>
                  <a:txBody>
                    <a:bodyPr/>
                    <a:lstStyle/>
                    <a:p>
                      <a:r>
                        <a:rPr lang="ka-GE" sz="1200" dirty="0" smtClean="0"/>
                        <a:t>აჭარა</a:t>
                      </a:r>
                      <a:endParaRPr lang="en-US" sz="1200" dirty="0"/>
                    </a:p>
                  </a:txBody>
                  <a:tcPr anchor="ctr"/>
                </a:tc>
                <a:tc>
                  <a:txBody>
                    <a:bodyPr/>
                    <a:lstStyle/>
                    <a:p>
                      <a:pPr algn="ctr" fontAlgn="ctr"/>
                      <a:r>
                        <a:rPr lang="en-US" sz="1100" b="1" i="0" u="none" strike="noStrike" dirty="0" smtClean="0">
                          <a:solidFill>
                            <a:schemeClr val="tx1"/>
                          </a:solidFill>
                          <a:effectLst/>
                          <a:latin typeface="Calibri" panose="020F0502020204030204" pitchFamily="34" charset="0"/>
                        </a:rPr>
                        <a:t>3936</a:t>
                      </a:r>
                      <a:endParaRPr lang="en-US" sz="1100" b="1" i="0" u="none" strike="noStrike" dirty="0">
                        <a:solidFill>
                          <a:schemeClr val="tx1"/>
                        </a:solidFill>
                        <a:effectLst/>
                        <a:latin typeface="Calibri" panose="020F0502020204030204" pitchFamily="34" charset="0"/>
                      </a:endParaRPr>
                    </a:p>
                  </a:txBody>
                  <a:tcPr marL="9525" marR="9525" marT="9525" marB="0" anchor="ctr"/>
                </a:tc>
                <a:extLst>
                  <a:ext uri="{0D108BD9-81ED-4DB2-BD59-A6C34878D82A}">
                    <a16:rowId xmlns="" xmlns:a16="http://schemas.microsoft.com/office/drawing/2014/main" val="10011"/>
                  </a:ext>
                </a:extLst>
              </a:tr>
              <a:tr h="397282">
                <a:tc>
                  <a:txBody>
                    <a:bodyPr/>
                    <a:lstStyle/>
                    <a:p>
                      <a:r>
                        <a:rPr lang="ka-GE" sz="1200" dirty="0" smtClean="0"/>
                        <a:t>აფხაზეთიდან დევნილი ვეტერანები</a:t>
                      </a:r>
                      <a:endParaRPr lang="en-US" sz="1200" dirty="0"/>
                    </a:p>
                  </a:txBody>
                  <a:tcPr anchor="ctr"/>
                </a:tc>
                <a:tc>
                  <a:txBody>
                    <a:bodyPr/>
                    <a:lstStyle/>
                    <a:p>
                      <a:pPr algn="ctr" fontAlgn="ctr"/>
                      <a:r>
                        <a:rPr lang="ka-GE" sz="1100" b="1" i="0" u="none" strike="noStrike" dirty="0" smtClean="0">
                          <a:solidFill>
                            <a:schemeClr val="tx1"/>
                          </a:solidFill>
                          <a:effectLst/>
                          <a:latin typeface="Calibri" panose="020F0502020204030204" pitchFamily="34" charset="0"/>
                        </a:rPr>
                        <a:t>122</a:t>
                      </a:r>
                      <a:r>
                        <a:rPr lang="en-US" sz="1100" b="1" i="0" u="none" strike="noStrike" dirty="0" smtClean="0">
                          <a:solidFill>
                            <a:schemeClr val="tx1"/>
                          </a:solidFill>
                          <a:effectLst/>
                          <a:latin typeface="Calibri" panose="020F0502020204030204" pitchFamily="34" charset="0"/>
                        </a:rPr>
                        <a:t>05</a:t>
                      </a:r>
                      <a:endParaRPr lang="en-US" sz="1100" b="1" i="0" u="none" strike="noStrike" dirty="0">
                        <a:solidFill>
                          <a:schemeClr val="tx1"/>
                        </a:solidFill>
                        <a:effectLst/>
                        <a:latin typeface="Calibri" panose="020F0502020204030204" pitchFamily="34" charset="0"/>
                      </a:endParaRPr>
                    </a:p>
                  </a:txBody>
                  <a:tcPr marL="9525" marR="9525" marT="9525" marB="0" anchor="ctr"/>
                </a:tc>
                <a:extLst>
                  <a:ext uri="{0D108BD9-81ED-4DB2-BD59-A6C34878D82A}">
                    <a16:rowId xmlns="" xmlns:a16="http://schemas.microsoft.com/office/drawing/2014/main" val="10012"/>
                  </a:ext>
                </a:extLst>
              </a:tr>
            </a:tbl>
          </a:graphicData>
        </a:graphic>
      </p:graphicFrame>
    </p:spTree>
    <p:extLst>
      <p:ext uri="{BB962C8B-B14F-4D97-AF65-F5344CB8AC3E}">
        <p14:creationId xmlns:p14="http://schemas.microsoft.com/office/powerpoint/2010/main" val="78851974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Тема1">
  <a:themeElements>
    <a:clrScheme name="Другая 2">
      <a:dk1>
        <a:srgbClr val="003E6C"/>
      </a:dk1>
      <a:lt1>
        <a:srgbClr val="FFFFFF"/>
      </a:lt1>
      <a:dk2>
        <a:srgbClr val="003E6C"/>
      </a:dk2>
      <a:lt2>
        <a:srgbClr val="FFFFFF"/>
      </a:lt2>
      <a:accent1>
        <a:srgbClr val="003E6C"/>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extLst>
    <a:ext uri="{05A4C25C-085E-4340-85A3-A5531E510DB2}">
      <thm15:themeFamily xmlns:thm15="http://schemas.microsoft.com/office/thememl/2012/main" name="Тема1" id="{5526E35A-BE3D-4F6D-B3F6-42CBF2C70A0C}" vid="{0768BBCA-49F5-478D-9903-334905E37777}"/>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2016 წლის ანგარიში</Template>
  <TotalTime>29083</TotalTime>
  <Words>3251</Words>
  <Application>Microsoft Office PowerPoint</Application>
  <PresentationFormat>Экран (4:3)</PresentationFormat>
  <Paragraphs>793</Paragraphs>
  <Slides>37</Slides>
  <Notes>3</Notes>
  <HiddenSlides>0</HiddenSlides>
  <MMClips>0</MMClips>
  <ScaleCrop>false</ScaleCrop>
  <HeadingPairs>
    <vt:vector size="6" baseType="variant">
      <vt:variant>
        <vt:lpstr>Использованные шрифты</vt:lpstr>
      </vt:variant>
      <vt:variant>
        <vt:i4>9</vt:i4>
      </vt:variant>
      <vt:variant>
        <vt:lpstr>Тема</vt:lpstr>
      </vt:variant>
      <vt:variant>
        <vt:i4>1</vt:i4>
      </vt:variant>
      <vt:variant>
        <vt:lpstr>Заголовки слайдов</vt:lpstr>
      </vt:variant>
      <vt:variant>
        <vt:i4>37</vt:i4>
      </vt:variant>
    </vt:vector>
  </HeadingPairs>
  <TitlesOfParts>
    <vt:vector size="47" baseType="lpstr">
      <vt:lpstr>SimSun</vt:lpstr>
      <vt:lpstr>Arial</vt:lpstr>
      <vt:lpstr>Calibri</vt:lpstr>
      <vt:lpstr>Sylfaen</vt:lpstr>
      <vt:lpstr>Sylfaen_PDF_Subset</vt:lpstr>
      <vt:lpstr>Symbol</vt:lpstr>
      <vt:lpstr>Tahoma</vt:lpstr>
      <vt:lpstr>Times New Roman</vt:lpstr>
      <vt:lpstr>Wingdings</vt:lpstr>
      <vt:lpstr>Тема1</vt:lpstr>
      <vt:lpstr>ვეტერანების საქმეთა სახელმწიფო სამსახურის 2020 წლის შესრულებული სამუშაოს ანგარიში</vt:lpstr>
      <vt:lpstr>შესავალი</vt:lpstr>
      <vt:lpstr>Презентация PowerPoint</vt:lpstr>
      <vt:lpstr>Презентация PowerPoint</vt:lpstr>
      <vt:lpstr>სსიპ ვეტერანების საქმეთა სახელმწიფო სამსახურის შექმნის მიზანი </vt:lpstr>
      <vt:lpstr>Презентация PowerPoint</vt:lpstr>
      <vt:lpstr>დღეისათვის სსიპ ვეტერანების საქმეთა სახელმწიფო სამსახურში რეგისტრირებულია: </vt:lpstr>
      <vt:lpstr>Презентация PowerPoint</vt:lpstr>
      <vt:lpstr>ვეტერანების რაოდენობა რეგიონების მიხედვით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საზოგადოებასთან ურთიერთობის განყოფილება</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რეგიონული მართვის დეპარტამენტის , რაიონული და რეგიონული წარმოამადგენლების და მუნიციპალიტატების კოორდინირებული მუშაობის შედეგად მიღებული მონაცემები</vt:lpstr>
      <vt:lpstr>Презентация PowerPoint</vt:lpstr>
      <vt:lpstr>Презентация PowerPoint</vt:lpstr>
      <vt:lpstr>Презентация PowerPoint</vt:lpstr>
      <vt:lpstr>Презентация PowerPoint</vt:lpstr>
    </vt:vector>
  </TitlesOfParts>
  <Company>SPecialiST RePack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ვეტერანების საქმეთა სახელმწიფო სამსახურის 2016 წლის შესრულებული სამუშაოს ანგარიში</dc:title>
  <dc:creator>User</dc:creator>
  <cp:lastModifiedBy>User</cp:lastModifiedBy>
  <cp:revision>443</cp:revision>
  <cp:lastPrinted>2021-04-05T08:21:46Z</cp:lastPrinted>
  <dcterms:created xsi:type="dcterms:W3CDTF">2018-06-20T10:29:52Z</dcterms:created>
  <dcterms:modified xsi:type="dcterms:W3CDTF">2021-04-06T11:15:34Z</dcterms:modified>
</cp:coreProperties>
</file>